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259" r:id="rId2"/>
    <p:sldId id="265" r:id="rId3"/>
    <p:sldId id="266" r:id="rId4"/>
    <p:sldId id="267" r:id="rId5"/>
    <p:sldId id="270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26" autoAdjust="0"/>
  </p:normalViewPr>
  <p:slideViewPr>
    <p:cSldViewPr snapToGrid="0">
      <p:cViewPr varScale="1">
        <p:scale>
          <a:sx n="81" d="100"/>
          <a:sy n="81" d="100"/>
        </p:scale>
        <p:origin x="1522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BEF44-8025-42FD-8AEF-1D9E9F6D2793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01FC-FB16-43C7-982A-03BB1B0550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48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95" name="Google Shape;95;p1:notes"/>
          <p:cNvSpPr txBox="1">
            <a:spLocks noGrp="1"/>
          </p:cNvSpPr>
          <p:nvPr>
            <p:ph type="dt" idx="10"/>
          </p:nvPr>
        </p:nvSpPr>
        <p:spPr>
          <a:xfrm>
            <a:off x="3854939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t>13 April 2019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96" name="Google Shape;96;p1:notes"/>
          <p:cNvSpPr txBox="1">
            <a:spLocks noGrp="1"/>
          </p:cNvSpPr>
          <p:nvPr>
            <p:ph type="sldNum" idx="12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cb4b3dfb4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5cb4b3dfb4_0_177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00" cy="44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5cb4b3dfb4_0_177:notes"/>
          <p:cNvSpPr txBox="1">
            <a:spLocks noGrp="1"/>
          </p:cNvSpPr>
          <p:nvPr>
            <p:ph type="sldNum" idx="12"/>
          </p:nvPr>
        </p:nvSpPr>
        <p:spPr>
          <a:xfrm>
            <a:off x="3854939" y="9445169"/>
            <a:ext cx="2949000" cy="4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7084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8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8" name="Google Shape;18;p28" descr="S:\stu_io\Marleen-Inge\Netwerken\CLUSTER\TUe Presidency\Presentation\CLUSTER-EU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724128" y="1631156"/>
            <a:ext cx="3368676" cy="41021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8"/>
          <p:cNvSpPr txBox="1">
            <a:spLocks noGrp="1"/>
          </p:cNvSpPr>
          <p:nvPr>
            <p:ph type="subTitle" idx="1"/>
          </p:nvPr>
        </p:nvSpPr>
        <p:spPr>
          <a:xfrm>
            <a:off x="467544" y="3140968"/>
            <a:ext cx="5112568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28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Google Shape;21;p28"/>
          <p:cNvSpPr txBox="1">
            <a:spLocks noGrp="1"/>
          </p:cNvSpPr>
          <p:nvPr>
            <p:ph type="title"/>
          </p:nvPr>
        </p:nvSpPr>
        <p:spPr>
          <a:xfrm>
            <a:off x="467544" y="1988840"/>
            <a:ext cx="5122912" cy="108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660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Titolo e contenuto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1"/>
          <p:cNvSpPr txBox="1">
            <a:spLocks noGrp="1"/>
          </p:cNvSpPr>
          <p:nvPr>
            <p:ph type="title"/>
          </p:nvPr>
        </p:nvSpPr>
        <p:spPr>
          <a:xfrm>
            <a:off x="457200" y="1412776"/>
            <a:ext cx="821925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1"/>
          <p:cNvSpPr txBox="1">
            <a:spLocks noGrp="1"/>
          </p:cNvSpPr>
          <p:nvPr>
            <p:ph type="body" idx="1"/>
          </p:nvPr>
        </p:nvSpPr>
        <p:spPr>
          <a:xfrm>
            <a:off x="457200" y="2276872"/>
            <a:ext cx="8229600" cy="4032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1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1"/>
          <p:cNvSpPr txBox="1">
            <a:spLocks noGrp="1"/>
          </p:cNvSpPr>
          <p:nvPr>
            <p:ph type="ft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31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9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 2">
  <p:cSld name="End Slide 2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30" descr="S:\stu_io\Marleen-Inge\Netwerken\CLUSTER\TUe Presidency\Presentation\CLUSTER-EU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99468" y="1919188"/>
            <a:ext cx="3368676" cy="41021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30"/>
          <p:cNvSpPr txBox="1"/>
          <p:nvPr/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30"/>
          <p:cNvSpPr txBox="1"/>
          <p:nvPr/>
        </p:nvSpPr>
        <p:spPr>
          <a:xfrm>
            <a:off x="5189018" y="2162256"/>
            <a:ext cx="1152128" cy="2092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AALTO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EPFL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G-INP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IST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KIT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KTH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KULEUVEN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POLITO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TCD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TUD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TU/e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UCL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UPC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30"/>
          <p:cNvSpPr txBox="1"/>
          <p:nvPr/>
        </p:nvSpPr>
        <p:spPr>
          <a:xfrm>
            <a:off x="6269138" y="2162253"/>
            <a:ext cx="2911374" cy="209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AALTO UNIVERSITY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ÉCOLE POLYTECHNIQUE FÉDÉRALE DE LAUSANNE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GRENOBLE INSTITUTE OF TECHNOLOGY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INSTITUTO SUPERIOR TÉCNICO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KARLSRUHE INSTITUTE OF TECHNOLOGY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KUNGLIGA TEKNISKA HÖGSKOLAN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KATHOLIEKE UNIVERSITEIT LEUVEN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POLITECNICO DI TORINO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TRINITY COLLEGE DUBLIN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TECHNISCHE UNIVERSITÄT DARMSTADT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TECHNISCHE UNIVERSITEIT EINDHOVEN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UNIVERSITEIT CATHOLIQUE LOUVAIN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UNIVERSITAT POLITÈCNICA DE CATALUNYA</a:t>
            </a:r>
            <a:endParaRPr sz="1000" b="0" i="0" u="none" strike="noStrike" cap="none">
              <a:solidFill>
                <a:schemeClr val="dk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46" name="Google Shape;46;p30"/>
          <p:cNvSpPr txBox="1"/>
          <p:nvPr/>
        </p:nvSpPr>
        <p:spPr>
          <a:xfrm>
            <a:off x="5906861" y="4933617"/>
            <a:ext cx="3273653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ÉCOLE POLYTECHNIQUE MONTREAL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CANADA</a:t>
            </a:r>
            <a:endParaRPr sz="1000" b="0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TOMSK POYTECHNIC UNIVERSITY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RUSSIAN FEDERATION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TSINGHUA UNIVERSITY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CHINA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GEORGIA INSTITUTE OF TECHNOLOGY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USA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UNIVERSIDADE DE SÃO PAULO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BRAZIL</a:t>
            </a:r>
            <a:endParaRPr sz="1000" b="0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47" name="Google Shape;47;p30"/>
          <p:cNvSpPr/>
          <p:nvPr/>
        </p:nvSpPr>
        <p:spPr>
          <a:xfrm>
            <a:off x="6444209" y="4531467"/>
            <a:ext cx="2699793" cy="288032"/>
          </a:xfrm>
          <a:custGeom>
            <a:avLst/>
            <a:gdLst/>
            <a:ahLst/>
            <a:cxnLst/>
            <a:rect l="l" t="t" r="r" b="b"/>
            <a:pathLst>
              <a:path w="18125" h="21600" extrusionOk="0">
                <a:moveTo>
                  <a:pt x="3475" y="0"/>
                </a:moveTo>
                <a:lnTo>
                  <a:pt x="18125" y="0"/>
                </a:lnTo>
                <a:cubicBezTo>
                  <a:pt x="18067" y="476"/>
                  <a:pt x="18111" y="5605"/>
                  <a:pt x="18111" y="11570"/>
                </a:cubicBezTo>
                <a:cubicBezTo>
                  <a:pt x="18111" y="17535"/>
                  <a:pt x="18067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Monda"/>
                <a:ea typeface="Monda"/>
                <a:cs typeface="Monda"/>
                <a:sym typeface="Monda"/>
              </a:rPr>
              <a:t>5 ASSOCIATE PARTNERS</a:t>
            </a:r>
            <a:endParaRPr sz="1400" b="1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48" name="Google Shape;48;p30"/>
          <p:cNvSpPr/>
          <p:nvPr/>
        </p:nvSpPr>
        <p:spPr>
          <a:xfrm>
            <a:off x="6444209" y="1789119"/>
            <a:ext cx="2699793" cy="288032"/>
          </a:xfrm>
          <a:custGeom>
            <a:avLst/>
            <a:gdLst/>
            <a:ahLst/>
            <a:cxnLst/>
            <a:rect l="l" t="t" r="r" b="b"/>
            <a:pathLst>
              <a:path w="18125" h="21600" extrusionOk="0">
                <a:moveTo>
                  <a:pt x="3475" y="0"/>
                </a:moveTo>
                <a:lnTo>
                  <a:pt x="18125" y="0"/>
                </a:lnTo>
                <a:cubicBezTo>
                  <a:pt x="18067" y="476"/>
                  <a:pt x="18111" y="5605"/>
                  <a:pt x="18111" y="11570"/>
                </a:cubicBezTo>
                <a:cubicBezTo>
                  <a:pt x="18111" y="17535"/>
                  <a:pt x="18067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Monda"/>
                <a:ea typeface="Monda"/>
                <a:cs typeface="Monda"/>
                <a:sym typeface="Monda"/>
              </a:rPr>
              <a:t>12 FULL PARTNERS</a:t>
            </a:r>
            <a:endParaRPr sz="1400" b="1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49" name="Google Shape;49;p30"/>
          <p:cNvSpPr/>
          <p:nvPr/>
        </p:nvSpPr>
        <p:spPr>
          <a:xfrm>
            <a:off x="6444209" y="6451480"/>
            <a:ext cx="2699793" cy="288032"/>
          </a:xfrm>
          <a:custGeom>
            <a:avLst/>
            <a:gdLst/>
            <a:ahLst/>
            <a:cxnLst/>
            <a:rect l="l" t="t" r="r" b="b"/>
            <a:pathLst>
              <a:path w="18125" h="21600" extrusionOk="0">
                <a:moveTo>
                  <a:pt x="3475" y="0"/>
                </a:moveTo>
                <a:lnTo>
                  <a:pt x="18125" y="0"/>
                </a:lnTo>
                <a:cubicBezTo>
                  <a:pt x="18067" y="476"/>
                  <a:pt x="18111" y="5605"/>
                  <a:pt x="18111" y="11570"/>
                </a:cubicBezTo>
                <a:cubicBezTo>
                  <a:pt x="18111" y="17535"/>
                  <a:pt x="18067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Monda"/>
                <a:ea typeface="Monda"/>
                <a:cs typeface="Monda"/>
                <a:sym typeface="Monda"/>
              </a:rPr>
              <a:t>WWW.CLUSTER.ORG</a:t>
            </a:r>
            <a:endParaRPr sz="1400" b="1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50" name="Google Shape;50;p30"/>
          <p:cNvSpPr txBox="1"/>
          <p:nvPr/>
        </p:nvSpPr>
        <p:spPr>
          <a:xfrm>
            <a:off x="478178" y="6258578"/>
            <a:ext cx="339509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Consortium Linking Universities of Science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and Technology in Education and Research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714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3"/>
          <p:cNvSpPr txBox="1">
            <a:spLocks noGrp="1"/>
          </p:cNvSpPr>
          <p:nvPr>
            <p:ph type="title"/>
          </p:nvPr>
        </p:nvSpPr>
        <p:spPr>
          <a:xfrm>
            <a:off x="457200" y="1412776"/>
            <a:ext cx="821925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3"/>
          <p:cNvSpPr txBox="1">
            <a:spLocks noGrp="1"/>
          </p:cNvSpPr>
          <p:nvPr>
            <p:ph type="body" idx="1"/>
          </p:nvPr>
        </p:nvSpPr>
        <p:spPr>
          <a:xfrm>
            <a:off x="457200" y="2348880"/>
            <a:ext cx="4038600" cy="396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»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»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4" name="Google Shape;54;p33"/>
          <p:cNvSpPr txBox="1">
            <a:spLocks noGrp="1"/>
          </p:cNvSpPr>
          <p:nvPr>
            <p:ph type="body" idx="2"/>
          </p:nvPr>
        </p:nvSpPr>
        <p:spPr>
          <a:xfrm>
            <a:off x="4648200" y="2348880"/>
            <a:ext cx="4038600" cy="396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»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»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5" name="Google Shape;55;p33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3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7" name="Google Shape;57;p33"/>
          <p:cNvSpPr txBox="1">
            <a:spLocks noGrp="1"/>
          </p:cNvSpPr>
          <p:nvPr>
            <p:ph type="body" idx="3"/>
          </p:nvPr>
        </p:nvSpPr>
        <p:spPr>
          <a:xfrm>
            <a:off x="467544" y="6418401"/>
            <a:ext cx="2952328" cy="25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390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4"/>
          <p:cNvSpPr txBox="1">
            <a:spLocks noGrp="1"/>
          </p:cNvSpPr>
          <p:nvPr>
            <p:ph type="title"/>
          </p:nvPr>
        </p:nvSpPr>
        <p:spPr>
          <a:xfrm>
            <a:off x="457200" y="1412776"/>
            <a:ext cx="821925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4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4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2" name="Google Shape;62;p34"/>
          <p:cNvSpPr txBox="1">
            <a:spLocks noGrp="1"/>
          </p:cNvSpPr>
          <p:nvPr>
            <p:ph type="body" idx="1"/>
          </p:nvPr>
        </p:nvSpPr>
        <p:spPr>
          <a:xfrm>
            <a:off x="467544" y="6418401"/>
            <a:ext cx="2952328" cy="25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811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5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5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6" name="Google Shape;66;p35"/>
          <p:cNvSpPr txBox="1">
            <a:spLocks noGrp="1"/>
          </p:cNvSpPr>
          <p:nvPr>
            <p:ph type="body" idx="1"/>
          </p:nvPr>
        </p:nvSpPr>
        <p:spPr>
          <a:xfrm>
            <a:off x="467544" y="6418401"/>
            <a:ext cx="2952328" cy="25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73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6"/>
          <p:cNvSpPr txBox="1">
            <a:spLocks noGrp="1"/>
          </p:cNvSpPr>
          <p:nvPr>
            <p:ph type="body" idx="1"/>
          </p:nvPr>
        </p:nvSpPr>
        <p:spPr>
          <a:xfrm>
            <a:off x="478177" y="2348880"/>
            <a:ext cx="5904656" cy="396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»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»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9" name="Google Shape;69;p36"/>
          <p:cNvSpPr txBox="1">
            <a:spLocks noGrp="1"/>
          </p:cNvSpPr>
          <p:nvPr>
            <p:ph type="body" idx="2"/>
          </p:nvPr>
        </p:nvSpPr>
        <p:spPr>
          <a:xfrm>
            <a:off x="6588224" y="1988840"/>
            <a:ext cx="2360241" cy="3393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36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6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2" name="Google Shape;72;p36"/>
          <p:cNvSpPr txBox="1"/>
          <p:nvPr/>
        </p:nvSpPr>
        <p:spPr>
          <a:xfrm>
            <a:off x="467545" y="1412776"/>
            <a:ext cx="590465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da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Click to edit Master title style</a:t>
            </a:r>
            <a:endParaRPr sz="3200" b="1" i="0" u="none" strike="noStrike" cap="none">
              <a:solidFill>
                <a:schemeClr val="dk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73" name="Google Shape;73;p36"/>
          <p:cNvSpPr txBox="1">
            <a:spLocks noGrp="1"/>
          </p:cNvSpPr>
          <p:nvPr>
            <p:ph type="body" idx="3"/>
          </p:nvPr>
        </p:nvSpPr>
        <p:spPr>
          <a:xfrm>
            <a:off x="6591678" y="5445224"/>
            <a:ext cx="2372812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36"/>
          <p:cNvSpPr txBox="1">
            <a:spLocks noGrp="1"/>
          </p:cNvSpPr>
          <p:nvPr>
            <p:ph type="body" idx="4"/>
          </p:nvPr>
        </p:nvSpPr>
        <p:spPr>
          <a:xfrm>
            <a:off x="467544" y="6418401"/>
            <a:ext cx="2952328" cy="25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305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7"/>
          <p:cNvSpPr txBox="1">
            <a:spLocks noGrp="1"/>
          </p:cNvSpPr>
          <p:nvPr>
            <p:ph type="title"/>
          </p:nvPr>
        </p:nvSpPr>
        <p:spPr>
          <a:xfrm>
            <a:off x="467545" y="4800600"/>
            <a:ext cx="5688632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da"/>
              <a:buNone/>
              <a:defRPr sz="24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7"/>
          <p:cNvSpPr>
            <a:spLocks noGrp="1"/>
          </p:cNvSpPr>
          <p:nvPr>
            <p:ph type="pic" idx="2"/>
          </p:nvPr>
        </p:nvSpPr>
        <p:spPr>
          <a:xfrm>
            <a:off x="467545" y="612775"/>
            <a:ext cx="5688632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37"/>
          <p:cNvSpPr txBox="1">
            <a:spLocks noGrp="1"/>
          </p:cNvSpPr>
          <p:nvPr>
            <p:ph type="body" idx="1"/>
          </p:nvPr>
        </p:nvSpPr>
        <p:spPr>
          <a:xfrm>
            <a:off x="467545" y="5367338"/>
            <a:ext cx="5688632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9" name="Google Shape;79;p37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7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1" name="Google Shape;81;p37"/>
          <p:cNvSpPr txBox="1">
            <a:spLocks noGrp="1"/>
          </p:cNvSpPr>
          <p:nvPr>
            <p:ph type="body" idx="3"/>
          </p:nvPr>
        </p:nvSpPr>
        <p:spPr>
          <a:xfrm>
            <a:off x="467544" y="6418401"/>
            <a:ext cx="2952328" cy="25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140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 1">
  <p:cSld name="End Slide 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8"/>
          <p:cNvSpPr txBox="1"/>
          <p:nvPr/>
        </p:nvSpPr>
        <p:spPr>
          <a:xfrm>
            <a:off x="6732240" y="6413227"/>
            <a:ext cx="237626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Monda"/>
                <a:ea typeface="Monda"/>
                <a:cs typeface="Monda"/>
                <a:sym typeface="Monda"/>
              </a:rPr>
              <a:t>WWW.CLUSTER.ORG</a:t>
            </a:r>
            <a:endParaRPr sz="1600" b="0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84" name="Google Shape;84;p38"/>
          <p:cNvSpPr txBox="1"/>
          <p:nvPr/>
        </p:nvSpPr>
        <p:spPr>
          <a:xfrm>
            <a:off x="323530" y="2501971"/>
            <a:ext cx="1152128" cy="2092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AALTO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EPFL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G-INP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IST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KIT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KTH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KULEUVEN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POLITO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TCD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TUD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TU/e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UCL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UPC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38"/>
          <p:cNvSpPr txBox="1"/>
          <p:nvPr/>
        </p:nvSpPr>
        <p:spPr>
          <a:xfrm>
            <a:off x="1403648" y="2501968"/>
            <a:ext cx="2911374" cy="209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AALTO UNIVERSITY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ÉCOLE POLYTECHNIQUE FÉDÉRALE DE LAUSANNE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GRENOBLE INSTITUTE OF TECHNOLOGY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INSTITUTO SUPERIOR TÉCNICO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KARLSRUHE INSTITUTE OF TECHNOLOGY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KUNGLIGA TEKNISKA HÖGSKOLAN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KATHOLIEKE UNIVERSITEIT LEUVEN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POLITECNICO DI TORINO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TRINITY COLLEGE DUBLIN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TECHNISCHE UNIVERSITÄT DARMSTADT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TECHNISCHE UNIVERSITEIT EINDHOVEN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UNIVERSITEIT CATHOLIQUE LOUVAIN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UNIVERSITAT POLITÈCNICA DE CATALUNYA</a:t>
            </a:r>
            <a:endParaRPr sz="1000" b="0" i="0" u="none" strike="noStrike" cap="none">
              <a:solidFill>
                <a:schemeClr val="dk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86" name="Google Shape;86;p38"/>
          <p:cNvSpPr txBox="1"/>
          <p:nvPr/>
        </p:nvSpPr>
        <p:spPr>
          <a:xfrm>
            <a:off x="988970" y="5215045"/>
            <a:ext cx="3273653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ÉCOLE POLYTECHNIQUE MONTREAL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CANADA</a:t>
            </a:r>
            <a:endParaRPr sz="1000" b="0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TOMSK POYTECHNIC UNIVERSITY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RUSSIAN FEDERATION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TSINGHUA UNIVERSITY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CHINA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GEORGIA INSTITUTE OF TECHNOLOGY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USA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TECHNION HAIFA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ISRAEL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UNIVERSIDADE DE SÃO PAULO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BRAZIL</a:t>
            </a:r>
            <a:endParaRPr sz="1000" b="0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87" name="Google Shape;87;p38"/>
          <p:cNvSpPr/>
          <p:nvPr/>
        </p:nvSpPr>
        <p:spPr>
          <a:xfrm>
            <a:off x="755576" y="1556792"/>
            <a:ext cx="3507045" cy="445768"/>
          </a:xfrm>
          <a:prstGeom prst="flowChartTerminator">
            <a:avLst/>
          </a:pr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Monda"/>
                <a:ea typeface="Monda"/>
                <a:cs typeface="Monda"/>
                <a:sym typeface="Monda"/>
              </a:rPr>
              <a:t>THE CLUSTER NETWORK</a:t>
            </a:r>
            <a:endParaRPr sz="1800" b="1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88" name="Google Shape;88;p38"/>
          <p:cNvSpPr/>
          <p:nvPr/>
        </p:nvSpPr>
        <p:spPr>
          <a:xfrm>
            <a:off x="755576" y="2126812"/>
            <a:ext cx="3507045" cy="387354"/>
          </a:xfrm>
          <a:prstGeom prst="flowChartTerminator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12 FULL PARTNERS</a:t>
            </a:r>
            <a:endParaRPr sz="1400" b="1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89" name="Google Shape;89;p38"/>
          <p:cNvSpPr/>
          <p:nvPr/>
        </p:nvSpPr>
        <p:spPr>
          <a:xfrm>
            <a:off x="755576" y="4810872"/>
            <a:ext cx="3507045" cy="387354"/>
          </a:xfrm>
          <a:prstGeom prst="flowChartTerminator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6 ASSOCIATE PARTNERS</a:t>
            </a:r>
            <a:endParaRPr sz="1400" b="1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pic>
        <p:nvPicPr>
          <p:cNvPr id="90" name="Google Shape;90;p38" descr="S:\stu_io\Marleen-Inge\Netwerken\CLUSTER\TUe Presidency\Presentation\CLUSTER-EU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724128" y="1631156"/>
            <a:ext cx="3368676" cy="410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08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/>
          <p:nvPr/>
        </p:nvSpPr>
        <p:spPr>
          <a:xfrm>
            <a:off x="6444209" y="6428618"/>
            <a:ext cx="2699793" cy="288032"/>
          </a:xfrm>
          <a:custGeom>
            <a:avLst/>
            <a:gdLst/>
            <a:ahLst/>
            <a:cxnLst/>
            <a:rect l="l" t="t" r="r" b="b"/>
            <a:pathLst>
              <a:path w="18125" h="21600" extrusionOk="0">
                <a:moveTo>
                  <a:pt x="3475" y="0"/>
                </a:moveTo>
                <a:lnTo>
                  <a:pt x="18125" y="0"/>
                </a:lnTo>
                <a:cubicBezTo>
                  <a:pt x="18067" y="476"/>
                  <a:pt x="18111" y="5605"/>
                  <a:pt x="18111" y="11570"/>
                </a:cubicBezTo>
                <a:cubicBezTo>
                  <a:pt x="18111" y="17535"/>
                  <a:pt x="18067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11" name="Google Shape;11;p27"/>
          <p:cNvSpPr txBox="1">
            <a:spLocks noGrp="1"/>
          </p:cNvSpPr>
          <p:nvPr>
            <p:ph type="title"/>
          </p:nvPr>
        </p:nvSpPr>
        <p:spPr>
          <a:xfrm>
            <a:off x="457200" y="1412776"/>
            <a:ext cx="821925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da"/>
              <a:buNone/>
              <a:defRPr sz="3200" b="1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7"/>
          <p:cNvSpPr txBox="1">
            <a:spLocks noGrp="1"/>
          </p:cNvSpPr>
          <p:nvPr>
            <p:ph type="body" idx="1"/>
          </p:nvPr>
        </p:nvSpPr>
        <p:spPr>
          <a:xfrm>
            <a:off x="457200" y="2276872"/>
            <a:ext cx="8229600" cy="4032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»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7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Google Shape;15;p27" descr="R:\D_VIII\VIIIc\4_Netzwerke_und_Messen\4.1 Netzwerke\CLUSTER\8 Website PR\Logos\Cluster_logo_small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516218" y="66620"/>
            <a:ext cx="2555775" cy="1130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15648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 txBox="1">
            <a:spLocks noGrp="1"/>
          </p:cNvSpPr>
          <p:nvPr>
            <p:ph type="dt" idx="10"/>
          </p:nvPr>
        </p:nvSpPr>
        <p:spPr>
          <a:xfrm>
            <a:off x="6660232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10/04/2024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361436" y="1010875"/>
            <a:ext cx="5882047" cy="5019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buSzPts val="2880"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CLUSTER Working Group Mobility 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Erasmus+ Coordinators</a:t>
            </a:r>
            <a:br>
              <a:rPr lang="en-US" i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i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10</a:t>
            </a:r>
            <a:r>
              <a:rPr lang="en-US" sz="28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th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April 2024</a:t>
            </a:r>
            <a:b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9:00 CEST (UTC-2)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fr-FR" b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sz="288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cb4b3dfb4_0_177"/>
          <p:cNvSpPr txBox="1">
            <a:spLocks noGrp="1"/>
          </p:cNvSpPr>
          <p:nvPr>
            <p:ph type="title"/>
          </p:nvPr>
        </p:nvSpPr>
        <p:spPr>
          <a:xfrm>
            <a:off x="457200" y="1320800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br>
              <a:rPr lang="en-US" dirty="0"/>
            </a:br>
            <a:endParaRPr lang="fr-FR" dirty="0"/>
          </a:p>
        </p:txBody>
      </p:sp>
      <p:sp>
        <p:nvSpPr>
          <p:cNvPr id="139" name="Google Shape;139;g5cb4b3dfb4_0_177"/>
          <p:cNvSpPr txBox="1">
            <a:spLocks noGrp="1"/>
          </p:cNvSpPr>
          <p:nvPr>
            <p:ph type="body" idx="1"/>
          </p:nvPr>
        </p:nvSpPr>
        <p:spPr>
          <a:xfrm>
            <a:off x="0" y="1320800"/>
            <a:ext cx="9144000" cy="5007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2912" lvl="1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2912" lvl="1" indent="0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96925" lvl="1" indent="-354013"/>
            <a:r>
              <a:rPr lang="en-US" sz="2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Travel policy in your institution </a:t>
            </a:r>
          </a:p>
          <a:p>
            <a:pPr marL="442912" lvl="1" indent="0">
              <a:buNone/>
            </a:pPr>
            <a:endParaRPr lang="en-US" sz="800" b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796925" lvl="1" indent="-354013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Joint vs. Dual vs. Double degrees: yes/no - why (not)?</a:t>
            </a:r>
          </a:p>
          <a:p>
            <a:pPr marL="442912" lvl="1" indent="0">
              <a:buNone/>
            </a:pPr>
            <a:endParaRPr lang="nl-BE" sz="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796925" lvl="1" indent="-354013"/>
            <a:r>
              <a:rPr lang="en-US" sz="2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Online/virtual courses in your institution: what/how?</a:t>
            </a:r>
          </a:p>
          <a:p>
            <a:pPr marL="442912" lvl="1" indent="0">
              <a:buNone/>
            </a:pPr>
            <a:endParaRPr lang="nl-BE" sz="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796925" lvl="1" indent="-354013"/>
            <a:r>
              <a:rPr lang="en-US" sz="2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Communication to other WG’s</a:t>
            </a:r>
          </a:p>
          <a:p>
            <a:pPr marL="442912" lvl="1" indent="0">
              <a:buNone/>
            </a:pPr>
            <a:endParaRPr lang="nl-BE" sz="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796925" lvl="1" indent="-354013"/>
            <a:r>
              <a:rPr lang="en-US" sz="2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Any Other Business </a:t>
            </a:r>
            <a:endParaRPr lang="en-BE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2800" b="1" i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28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28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28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28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28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None/>
            </a:pPr>
            <a:b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dirty="0"/>
          </a:p>
        </p:txBody>
      </p:sp>
      <p:sp>
        <p:nvSpPr>
          <p:cNvPr id="5" name="Google Shape;138;g5cb4b3dfb4_0_177">
            <a:extLst>
              <a:ext uri="{FF2B5EF4-FFF2-40B4-BE49-F238E27FC236}">
                <a16:creationId xmlns:a16="http://schemas.microsoft.com/office/drawing/2014/main" id="{D7B730A5-1984-4F15-8BE3-6F68C347D5E4}"/>
              </a:ext>
            </a:extLst>
          </p:cNvPr>
          <p:cNvSpPr txBox="1">
            <a:spLocks/>
          </p:cNvSpPr>
          <p:nvPr/>
        </p:nvSpPr>
        <p:spPr>
          <a:xfrm>
            <a:off x="727282" y="196054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da"/>
              <a:buNone/>
              <a:defRPr sz="3200" b="1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onda"/>
              <a:buNone/>
              <a:tabLst/>
              <a:defRPr/>
            </a:pPr>
            <a:r>
              <a:rPr kumimoji="0" lang="fr-FR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da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553843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FB922-FF5B-4552-BE8D-1C90D398E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523" y="1412776"/>
            <a:ext cx="8219256" cy="72008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Travel policy</a:t>
            </a:r>
            <a:b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905B3-F4C8-C34F-6E16-5372F5ADB4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BE" dirty="0" err="1"/>
              <a:t>Many</a:t>
            </a:r>
            <a:r>
              <a:rPr lang="nl-BE" dirty="0"/>
              <a:t> </a:t>
            </a:r>
            <a:r>
              <a:rPr lang="nl-BE" dirty="0" err="1"/>
              <a:t>differences</a:t>
            </a:r>
            <a:r>
              <a:rPr lang="nl-BE" dirty="0"/>
              <a:t>: </a:t>
            </a:r>
          </a:p>
          <a:p>
            <a:pPr marL="114300" indent="0">
              <a:buNone/>
            </a:pPr>
            <a:endParaRPr lang="nl-BE" sz="800" dirty="0"/>
          </a:p>
          <a:p>
            <a:r>
              <a:rPr lang="nl-BE" dirty="0" err="1"/>
              <a:t>Almost</a:t>
            </a:r>
            <a:r>
              <a:rPr lang="nl-BE" dirty="0"/>
              <a:t> </a:t>
            </a:r>
            <a:r>
              <a:rPr lang="nl-BE" dirty="0" err="1"/>
              <a:t>all</a:t>
            </a:r>
            <a:r>
              <a:rPr lang="nl-BE" dirty="0"/>
              <a:t>: Green Erasmus top-up for students </a:t>
            </a:r>
          </a:p>
          <a:p>
            <a:r>
              <a:rPr lang="nl-BE" dirty="0" err="1"/>
              <a:t>Some</a:t>
            </a:r>
            <a:r>
              <a:rPr lang="nl-BE" dirty="0"/>
              <a:t>: </a:t>
            </a:r>
            <a:r>
              <a:rPr lang="nl-BE" dirty="0" err="1"/>
              <a:t>signed</a:t>
            </a:r>
            <a:r>
              <a:rPr lang="nl-BE" dirty="0"/>
              <a:t> </a:t>
            </a:r>
            <a:r>
              <a:rPr lang="nl-BE" dirty="0" err="1"/>
              <a:t>declaration</a:t>
            </a:r>
            <a:r>
              <a:rPr lang="nl-BE" dirty="0"/>
              <a:t> of </a:t>
            </a:r>
            <a:r>
              <a:rPr lang="nl-BE" dirty="0" err="1"/>
              <a:t>honour</a:t>
            </a:r>
            <a:endParaRPr lang="nl-BE" dirty="0"/>
          </a:p>
          <a:p>
            <a:r>
              <a:rPr lang="nl-BE" dirty="0"/>
              <a:t>For </a:t>
            </a:r>
            <a:r>
              <a:rPr lang="nl-BE" dirty="0" err="1"/>
              <a:t>staff</a:t>
            </a:r>
            <a:r>
              <a:rPr lang="nl-BE" dirty="0"/>
              <a:t>: </a:t>
            </a:r>
            <a:r>
              <a:rPr lang="nl-BE" dirty="0" err="1"/>
              <a:t>recommendations</a:t>
            </a:r>
            <a:endParaRPr lang="nl-BE" dirty="0"/>
          </a:p>
          <a:p>
            <a:r>
              <a:rPr lang="nl-BE" dirty="0"/>
              <a:t>Promoting long term </a:t>
            </a:r>
            <a:r>
              <a:rPr lang="nl-BE" dirty="0" err="1"/>
              <a:t>mobilities</a:t>
            </a:r>
            <a:endParaRPr lang="nl-BE" dirty="0"/>
          </a:p>
          <a:p>
            <a:r>
              <a:rPr lang="nl-BE" dirty="0" err="1"/>
              <a:t>Sustainability</a:t>
            </a:r>
            <a:r>
              <a:rPr lang="nl-BE" dirty="0"/>
              <a:t> guide / </a:t>
            </a:r>
            <a:r>
              <a:rPr lang="nl-BE" dirty="0" err="1"/>
              <a:t>Sustainability</a:t>
            </a:r>
            <a:r>
              <a:rPr lang="nl-BE" dirty="0"/>
              <a:t> Office</a:t>
            </a:r>
          </a:p>
          <a:p>
            <a:endParaRPr lang="nl-BE" dirty="0"/>
          </a:p>
          <a:p>
            <a:endParaRPr lang="en-B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63A614-2C46-97DE-E6AF-F3C229EE8D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40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FB922-FF5B-4552-BE8D-1C90D398E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516" y="1393111"/>
            <a:ext cx="8219256" cy="72008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Joint vs. Double degrees</a:t>
            </a:r>
            <a:b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905B3-F4C8-C34F-6E16-5372F5ADB4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Sometimes difference in terminology!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Joint degrees: specific program within consortium with 1 year abroad (e.g. Erasmus Mundus) =&gt; 1 diploma mentioning both institutions</a:t>
            </a:r>
            <a:endParaRPr lang="en-BE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ouble degree: 1 year abroad =&gt; 2 diplomas, from each institution</a:t>
            </a:r>
            <a:endParaRPr lang="en-BE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dirty="0" err="1">
                <a:latin typeface="Calibri" panose="020F0502020204030204" pitchFamily="34" charset="0"/>
                <a:cs typeface="Calibri" panose="020F0502020204030204" pitchFamily="34" charset="0"/>
              </a:rPr>
              <a:t>Preference</a:t>
            </a: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 for double </a:t>
            </a:r>
            <a:r>
              <a:rPr lang="nl-BE" dirty="0" err="1">
                <a:latin typeface="Calibri" panose="020F0502020204030204" pitchFamily="34" charset="0"/>
                <a:cs typeface="Calibri" panose="020F0502020204030204" pitchFamily="34" charset="0"/>
              </a:rPr>
              <a:t>degrees</a:t>
            </a:r>
            <a:endParaRPr lang="nl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BE" dirty="0" err="1">
                <a:latin typeface="Calibri" panose="020F0502020204030204" pitchFamily="34" charset="0"/>
                <a:cs typeface="Calibri" panose="020F0502020204030204" pitchFamily="34" charset="0"/>
              </a:rPr>
              <a:t>Regular</a:t>
            </a:r>
            <a:r>
              <a:rPr lang="nl-BE" dirty="0">
                <a:latin typeface="Calibri" panose="020F0502020204030204" pitchFamily="34" charset="0"/>
                <a:cs typeface="Calibri" panose="020F0502020204030204" pitchFamily="34" charset="0"/>
              </a:rPr>
              <a:t> exchanges more </a:t>
            </a:r>
            <a:r>
              <a:rPr lang="nl-BE" dirty="0" err="1">
                <a:latin typeface="Calibri" panose="020F0502020204030204" pitchFamily="34" charset="0"/>
                <a:cs typeface="Calibri" panose="020F0502020204030204" pitchFamily="34" charset="0"/>
              </a:rPr>
              <a:t>popular</a:t>
            </a:r>
            <a:endParaRPr lang="nl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B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63A614-2C46-97DE-E6AF-F3C229EE8D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10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FB922-FF5B-4552-BE8D-1C90D398E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516" y="1393111"/>
            <a:ext cx="8219256" cy="720080"/>
          </a:xfrm>
        </p:spPr>
        <p:txBody>
          <a:bodyPr>
            <a:noAutofit/>
          </a:bodyPr>
          <a:lstStyle/>
          <a:p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Offer of online/virtual courses</a:t>
            </a:r>
            <a:b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905B3-F4C8-C34F-6E16-5372F5ADB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276872"/>
            <a:ext cx="8686800" cy="403244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MOOCs, hybrid courses, BIPs, online Teams meetings,…</a:t>
            </a:r>
          </a:p>
          <a:p>
            <a:pPr marL="114300" indent="0">
              <a:buNone/>
            </a:pP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interesting/attractive enough for students?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difficult to organize (time zone difference; technological issues)</a:t>
            </a: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intercultutral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differences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lack of motivation with academics</a:t>
            </a:r>
            <a:endParaRPr lang="nl-B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63A614-2C46-97DE-E6AF-F3C229EE8D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39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82810-7A17-27AF-BCFB-413CD1432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Communication to other WG’s</a:t>
            </a:r>
            <a:b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309CF-49AF-8954-A80D-5ED3175195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CSO: mentality shift regarding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international travel?</a:t>
            </a:r>
            <a:endParaRPr lang="en-B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3FB3E9-82F8-C842-17D6-8E24D1D775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016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LUSTE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EC008C"/>
      </a:accent1>
      <a:accent2>
        <a:srgbClr val="D84491"/>
      </a:accent2>
      <a:accent3>
        <a:srgbClr val="00A0E3"/>
      </a:accent3>
      <a:accent4>
        <a:srgbClr val="D3F0FF"/>
      </a:accent4>
      <a:accent5>
        <a:srgbClr val="A2C1FF"/>
      </a:accent5>
      <a:accent6>
        <a:srgbClr val="E2D3FF"/>
      </a:accent6>
      <a:hlink>
        <a:srgbClr val="D3F0FF"/>
      </a:hlink>
      <a:folHlink>
        <a:srgbClr val="D3F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465D79A30DFB45AC8CC2511C4B1847" ma:contentTypeVersion="21" ma:contentTypeDescription="Een nieuw document maken." ma:contentTypeScope="" ma:versionID="cadfa54b4affb445f239ae536084f875">
  <xsd:schema xmlns:xsd="http://www.w3.org/2001/XMLSchema" xmlns:xs="http://www.w3.org/2001/XMLSchema" xmlns:p="http://schemas.microsoft.com/office/2006/metadata/properties" xmlns:ns2="60c8d8bd-d408-4045-953a-867b1f07f8b3" xmlns:ns3="7175d65e-0428-40e7-befa-fe455af99e9f" targetNamespace="http://schemas.microsoft.com/office/2006/metadata/properties" ma:root="true" ma:fieldsID="65d83da4567dba5feca1f41c353910ee" ns2:_="" ns3:_="">
    <xsd:import namespace="60c8d8bd-d408-4045-953a-867b1f07f8b3"/>
    <xsd:import namespace="7175d65e-0428-40e7-befa-fe455af99e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_Flow_SignoffStatu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Statu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8d8bd-d408-4045-953a-867b1f07f8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Flow_SignoffStatus" ma:index="10" nillable="true" ma:displayName="Sign-off status" ma:internalName="Sign_x002d_off_x0020_status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8b6fc0cd-01fe-45a4-a6f7-42bcc5426b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Status" ma:index="21" nillable="true" ma:displayName="Status" ma:format="Dropdown" ma:internalName="Statu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og niet gestart"/>
                    <xsd:enumeration value="In behandeling"/>
                    <xsd:enumeration value="Afgewerkt"/>
                    <xsd:enumeration value="Dringend"/>
                  </xsd:restriction>
                </xsd:simpleType>
              </xsd:element>
            </xsd:sequence>
          </xsd:extension>
        </xsd:complexContent>
      </xsd:complex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5d65e-0428-40e7-befa-fe455af99e9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cc744dc7-399a-4794-95fb-2093bfe8f3fe}" ma:internalName="TaxCatchAll" ma:showField="CatchAllData" ma:web="7175d65e-0428-40e7-befa-fe455af99e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26497D-CB5A-4BDC-B2BE-54864DD9C0D7}"/>
</file>

<file path=customXml/itemProps2.xml><?xml version="1.0" encoding="utf-8"?>
<ds:datastoreItem xmlns:ds="http://schemas.openxmlformats.org/officeDocument/2006/customXml" ds:itemID="{4109BF05-B3B1-4D8F-9CBF-4D0073C2169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222</Words>
  <Application>Microsoft Office PowerPoint</Application>
  <PresentationFormat>On-screen Show (4:3)</PresentationFormat>
  <Paragraphs>52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Monda</vt:lpstr>
      <vt:lpstr>1_Office Theme</vt:lpstr>
      <vt:lpstr>CLUSTER Working Group Mobility  Erasmus+ Coordinators   10th April 2024 9:00 CEST (UTC-2)  </vt:lpstr>
      <vt:lpstr> </vt:lpstr>
      <vt:lpstr>Travel policy </vt:lpstr>
      <vt:lpstr>Joint vs. Double degrees </vt:lpstr>
      <vt:lpstr>Offer of online/virtual courses </vt:lpstr>
      <vt:lpstr>Communication to other WG’s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Task Force Mobility  Erasmus+ Coordinators   July 2021 1 hour</dc:title>
  <dc:creator>FIRMIN Line (firminli)</dc:creator>
  <cp:lastModifiedBy>Jules Vanpée</cp:lastModifiedBy>
  <cp:revision>77</cp:revision>
  <dcterms:created xsi:type="dcterms:W3CDTF">2021-06-07T14:37:12Z</dcterms:created>
  <dcterms:modified xsi:type="dcterms:W3CDTF">2024-04-12T05:26:25Z</dcterms:modified>
</cp:coreProperties>
</file>