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694" r:id="rId2"/>
  </p:sldMasterIdLst>
  <p:notesMasterIdLst>
    <p:notesMasterId r:id="rId7"/>
  </p:notesMasterIdLst>
  <p:handoutMasterIdLst>
    <p:handoutMasterId r:id="rId8"/>
  </p:handoutMasterIdLst>
  <p:sldIdLst>
    <p:sldId id="269" r:id="rId3"/>
    <p:sldId id="276" r:id="rId4"/>
    <p:sldId id="275" r:id="rId5"/>
    <p:sldId id="273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D5D"/>
    <a:srgbClr val="DCE7F0"/>
    <a:srgbClr val="1D8DB0"/>
    <a:srgbClr val="005E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83" autoAdjust="0"/>
    <p:restoredTop sz="94652"/>
  </p:normalViewPr>
  <p:slideViewPr>
    <p:cSldViewPr snapToGrid="0" snapToObjects="1">
      <p:cViewPr varScale="1">
        <p:scale>
          <a:sx n="85" d="100"/>
          <a:sy n="85" d="100"/>
        </p:scale>
        <p:origin x="55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8" d="100"/>
          <a:sy n="158" d="100"/>
        </p:scale>
        <p:origin x="424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91CCF-F6FD-734B-854A-5BC033593B1E}" type="datetimeFigureOut">
              <a:rPr lang="nl-NL" smtClean="0"/>
              <a:t>12-4-2024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2A6D4-CD3D-5148-8B70-A84796F2013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8916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66214-DB21-4647-B5DA-0D17CA592867}" type="datetimeFigureOut">
              <a:rPr lang="nl-NL" smtClean="0"/>
              <a:t>12-4-2024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4E32A-327F-AF4B-8E1F-209FBF93D26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4046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10" name="Rechthoek 9"/>
          <p:cNvSpPr/>
          <p:nvPr userDrawn="1"/>
        </p:nvSpPr>
        <p:spPr>
          <a:xfrm>
            <a:off x="0" y="648000"/>
            <a:ext cx="12193200" cy="621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7998"/>
            <a:ext cx="12193200" cy="445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8135" cy="72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5999" y="1080000"/>
            <a:ext cx="6096524" cy="4024798"/>
          </a:xfrm>
        </p:spPr>
        <p:txBody>
          <a:bodyPr anchor="ctr" anchorCtr="0"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75999" y="5392801"/>
            <a:ext cx="6096524" cy="730188"/>
          </a:xfr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248525" y="1654175"/>
            <a:ext cx="4368673" cy="44688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8617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4203">
          <p15:clr>
            <a:srgbClr val="FBAE40"/>
          </p15:clr>
        </p15:guide>
        <p15:guide id="3" orient="horz" pos="397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Rechthoek 7"/>
          <p:cNvSpPr/>
          <p:nvPr/>
        </p:nvSpPr>
        <p:spPr>
          <a:xfrm>
            <a:off x="0" y="647998"/>
            <a:ext cx="12193200" cy="6210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8135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1350253"/>
            <a:ext cx="4648209" cy="5507747"/>
          </a:xfrm>
          <a:prstGeom prst="rect">
            <a:avLst/>
          </a:prstGeom>
        </p:spPr>
      </p:pic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76003" y="4359604"/>
            <a:ext cx="8333999" cy="1655999"/>
          </a:xfr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6000" y="1800000"/>
            <a:ext cx="8334000" cy="2386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20380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121932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Faculty of Engineering Science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nl-NL" smtClean="0"/>
              <a:t>‹#›</a:t>
            </a:fld>
            <a:endParaRPr lang="nl-NL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675126"/>
            <a:ext cx="4648209" cy="5507747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76003" y="1800000"/>
            <a:ext cx="8333999" cy="2386800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rgbClr val="1D8DB0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3" y="4359600"/>
            <a:ext cx="8333999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rgbClr val="005E77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322770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Faculty of Engineering Science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nl-NL" smtClean="0"/>
              <a:t>‹#›</a:t>
            </a:fld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675126"/>
            <a:ext cx="4648209" cy="5507747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76003" y="1800000"/>
            <a:ext cx="8333999" cy="23868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3" y="4359600"/>
            <a:ext cx="8333999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rgbClr val="2F4D5D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270691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err="1"/>
              <a:t>Faculty</a:t>
            </a:r>
            <a:r>
              <a:rPr lang="nl-NL" dirty="0"/>
              <a:t> of Engineering </a:t>
            </a:r>
            <a:r>
              <a:rPr lang="nl-NL" dirty="0" err="1"/>
              <a:t>Science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0218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32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096524" cy="2386800"/>
          </a:xfrm>
        </p:spPr>
        <p:txBody>
          <a:bodyPr anchor="b"/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096264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Faculty of Engineering Science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248525" y="584201"/>
            <a:ext cx="4368673" cy="237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7248262" y="3248513"/>
            <a:ext cx="4368673" cy="237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2148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43">
          <p15:clr>
            <a:srgbClr val="FBAE40"/>
          </p15:clr>
        </p15:guide>
        <p15:guide id="2" pos="420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096264" cy="23868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096264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Faculty of Engineering Science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248525" y="584201"/>
            <a:ext cx="4368673" cy="50403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43" userDrawn="1">
          <p15:clr>
            <a:srgbClr val="FBAE40"/>
          </p15:clr>
        </p15:guide>
        <p15:guide id="2" pos="4203" userDrawn="1">
          <p15:clr>
            <a:srgbClr val="FBAE40"/>
          </p15:clr>
        </p15:guide>
        <p15:guide id="3" orient="horz" pos="36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Faculty of Engineering Science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9" name="Tijdelijke aanduiding voor tekst 2"/>
          <p:cNvSpPr>
            <a:spLocks noGrp="1"/>
          </p:cNvSpPr>
          <p:nvPr>
            <p:ph idx="1"/>
          </p:nvPr>
        </p:nvSpPr>
        <p:spPr>
          <a:xfrm>
            <a:off x="576000" y="1656000"/>
            <a:ext cx="5400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6217200" y="1656000"/>
            <a:ext cx="5400000" cy="446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9589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5421575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76000" y="2276271"/>
            <a:ext cx="5421575" cy="38376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56000"/>
            <a:ext cx="5445000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276271"/>
            <a:ext cx="5445000" cy="38376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Faculty of Engineering Science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400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err="1"/>
              <a:t>Faculty</a:t>
            </a:r>
            <a:r>
              <a:rPr lang="nl-NL" dirty="0"/>
              <a:t> of Engineering </a:t>
            </a:r>
            <a:r>
              <a:rPr lang="nl-NL" dirty="0" err="1"/>
              <a:t>Science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663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Faculty of Engineering Science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77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S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0"/>
            <a:ext cx="12193200" cy="6209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9120" y="510988"/>
            <a:ext cx="11039793" cy="5184424"/>
          </a:xfrm>
        </p:spPr>
        <p:txBody>
          <a:bodyPr anchor="ctr" anchorCtr="0">
            <a:no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Faculty of Engineering Science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6210000"/>
            <a:ext cx="12192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200" y="6353999"/>
            <a:ext cx="1008305" cy="360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207036"/>
            <a:ext cx="11041200" cy="1152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l-NL" dirty="0" err="1"/>
              <a:t>Faculty</a:t>
            </a:r>
            <a:r>
              <a:rPr lang="nl-NL" dirty="0"/>
              <a:t> of Engineering </a:t>
            </a:r>
            <a:r>
              <a:rPr lang="nl-NL" dirty="0" err="1"/>
              <a:t>Science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375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61" r:id="rId9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baseline="0">
          <a:solidFill>
            <a:schemeClr val="tx2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2" userDrawn="1">
          <p15:clr>
            <a:srgbClr val="F26B43"/>
          </p15:clr>
        </p15:guide>
        <p15:guide id="2" pos="7319" userDrawn="1">
          <p15:clr>
            <a:srgbClr val="F26B43"/>
          </p15:clr>
        </p15:guide>
        <p15:guide id="3" orient="horz" pos="3857" userDrawn="1">
          <p15:clr>
            <a:srgbClr val="F26B43"/>
          </p15:clr>
        </p15:guide>
        <p15:guide id="4" pos="36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6210000"/>
            <a:ext cx="12192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200" y="6353999"/>
            <a:ext cx="1008305" cy="360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11041200" cy="1152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l-NL"/>
              <a:t>Faculty of Engineering Science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2523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baseline="0">
          <a:solidFill>
            <a:schemeClr val="tx2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575999" y="1080000"/>
            <a:ext cx="11281384" cy="4024798"/>
          </a:xfrm>
        </p:spPr>
        <p:txBody>
          <a:bodyPr/>
          <a:lstStyle/>
          <a:p>
            <a:pPr algn="ctr"/>
            <a:r>
              <a:rPr lang="nl-NL" dirty="0"/>
              <a:t>WG</a:t>
            </a:r>
            <a:br>
              <a:rPr lang="nl-NL" dirty="0"/>
            </a:br>
            <a:r>
              <a:rPr lang="nl-NL" dirty="0"/>
              <a:t>CLUSTER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Alliances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9834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inhoud 12"/>
          <p:cNvSpPr>
            <a:spLocks noGrp="1"/>
          </p:cNvSpPr>
          <p:nvPr>
            <p:ph idx="1"/>
          </p:nvPr>
        </p:nvSpPr>
        <p:spPr>
          <a:xfrm>
            <a:off x="576000" y="1166965"/>
            <a:ext cx="11041200" cy="4657365"/>
          </a:xfrm>
        </p:spPr>
        <p:txBody>
          <a:bodyPr>
            <a:normAutofit/>
          </a:bodyPr>
          <a:lstStyle/>
          <a:p>
            <a:r>
              <a:rPr lang="nl-BE" sz="2200" dirty="0"/>
              <a:t>prominently on the agenda last couple of days</a:t>
            </a:r>
          </a:p>
          <a:p>
            <a:pPr lvl="1"/>
            <a:r>
              <a:rPr lang="nl-BE" sz="2000" dirty="0"/>
              <a:t>discussion session with CESAER on Wednessday</a:t>
            </a:r>
          </a:p>
          <a:p>
            <a:pPr lvl="1"/>
            <a:r>
              <a:rPr lang="nl-BE" sz="2000" dirty="0"/>
              <a:t>strategic discussion about international position on Thursday</a:t>
            </a:r>
            <a:endParaRPr lang="nl-BE" sz="1800" dirty="0"/>
          </a:p>
          <a:p>
            <a:r>
              <a:rPr lang="nl-BE" sz="2200" dirty="0"/>
              <a:t>existential question</a:t>
            </a:r>
          </a:p>
          <a:p>
            <a:pPr lvl="1"/>
            <a:r>
              <a:rPr lang="nl-BE" sz="2000" i="1" dirty="0"/>
              <a:t>how can a smaller, but established, network such as CLUSTER withstand increasing pressure of newly launched EUA, in relation to other existing network initiatives</a:t>
            </a:r>
          </a:p>
          <a:p>
            <a:r>
              <a:rPr lang="nl-BE" sz="2200" dirty="0"/>
              <a:t>many advantages of CLUSTER have been put forward</a:t>
            </a:r>
          </a:p>
          <a:p>
            <a:pPr lvl="1"/>
            <a:r>
              <a:rPr lang="nl-BE" sz="2000" dirty="0"/>
              <a:t>pilot lab</a:t>
            </a:r>
          </a:p>
          <a:p>
            <a:pPr lvl="1"/>
            <a:r>
              <a:rPr lang="nl-BE" sz="2000" dirty="0"/>
              <a:t>small size, fast response, trust amongst the members</a:t>
            </a:r>
          </a:p>
          <a:p>
            <a:pPr lvl="1"/>
            <a:r>
              <a:rPr lang="nl-BE" sz="2000" dirty="0"/>
              <a:t>European view versus global view (WG associated partners)</a:t>
            </a:r>
          </a:p>
          <a:p>
            <a:pPr lvl="1"/>
            <a:r>
              <a:rPr lang="nl-BE" sz="2000" dirty="0"/>
              <a:t>sharing practices (see discussion on geopolitical situation)</a:t>
            </a:r>
          </a:p>
          <a:p>
            <a:pPr lvl="1"/>
            <a:r>
              <a:rPr lang="nl-BE" sz="2000" dirty="0"/>
              <a:t>…</a:t>
            </a:r>
          </a:p>
          <a:p>
            <a:pPr lvl="1"/>
            <a:endParaRPr lang="nl-BE" sz="2000" dirty="0"/>
          </a:p>
          <a:p>
            <a:pPr lvl="1"/>
            <a:endParaRPr lang="nl-BE" sz="2000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76000" y="301681"/>
            <a:ext cx="11041200" cy="850464"/>
          </a:xfrm>
        </p:spPr>
        <p:txBody>
          <a:bodyPr>
            <a:normAutofit/>
          </a:bodyPr>
          <a:lstStyle/>
          <a:p>
            <a:r>
              <a:rPr lang="nl-BE" sz="3200" dirty="0"/>
              <a:t>workgroup European University Alliances</a:t>
            </a:r>
            <a:endParaRPr lang="nl-NL" sz="3200" dirty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Faculty of Engineering Science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0687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inhoud 12"/>
          <p:cNvSpPr>
            <a:spLocks noGrp="1"/>
          </p:cNvSpPr>
          <p:nvPr>
            <p:ph idx="1"/>
          </p:nvPr>
        </p:nvSpPr>
        <p:spPr>
          <a:xfrm>
            <a:off x="576000" y="1166965"/>
            <a:ext cx="11041200" cy="5043035"/>
          </a:xfrm>
        </p:spPr>
        <p:txBody>
          <a:bodyPr>
            <a:normAutofit/>
          </a:bodyPr>
          <a:lstStyle/>
          <a:p>
            <a:r>
              <a:rPr lang="nl-BE" dirty="0"/>
              <a:t>mission statement (see website)</a:t>
            </a:r>
          </a:p>
          <a:p>
            <a:pPr lvl="1"/>
            <a:r>
              <a:rPr lang="nl-BE" sz="2000" i="1" dirty="0"/>
              <a:t>providing highest quality multidisciplinary agenda in MSc and PhD education and unique opportunities for exchange, research and entrepreneurship including collaboration with top Chinese universities within the SEEP network</a:t>
            </a:r>
          </a:p>
          <a:p>
            <a:pPr lvl="1"/>
            <a:r>
              <a:rPr lang="nl-BE" sz="2000" i="1" dirty="0"/>
              <a:t>hosting an agile network for collaborative initiatives for highly competitive and successful funding for joint research and education</a:t>
            </a:r>
          </a:p>
          <a:p>
            <a:pPr lvl="1"/>
            <a:r>
              <a:rPr lang="nl-BE" sz="2000" i="1" dirty="0"/>
              <a:t>implementing exchange of best practices for education, administration, campus development, strategy and professional training to support the CLUSTER community</a:t>
            </a:r>
          </a:p>
          <a:p>
            <a:pPr lvl="1"/>
            <a:r>
              <a:rPr lang="nl-BE" sz="2000" i="1" dirty="0"/>
              <a:t>bringing together university presidents and leadership to enable proactive input to high-level European policy making</a:t>
            </a:r>
          </a:p>
          <a:p>
            <a:pPr lvl="1"/>
            <a:endParaRPr lang="nl-BE" sz="2000" dirty="0"/>
          </a:p>
          <a:p>
            <a:pPr lvl="1"/>
            <a:endParaRPr lang="nl-BE" sz="2000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76000" y="301681"/>
            <a:ext cx="11041200" cy="850464"/>
          </a:xfrm>
        </p:spPr>
        <p:txBody>
          <a:bodyPr>
            <a:normAutofit/>
          </a:bodyPr>
          <a:lstStyle/>
          <a:p>
            <a:r>
              <a:rPr lang="nl-BE" sz="3200" dirty="0"/>
              <a:t>position of CLUSTER</a:t>
            </a:r>
            <a:endParaRPr lang="nl-NL" sz="3200" dirty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Faculty of Engineering Science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5177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inhoud 12"/>
          <p:cNvSpPr>
            <a:spLocks noGrp="1"/>
          </p:cNvSpPr>
          <p:nvPr>
            <p:ph idx="1"/>
          </p:nvPr>
        </p:nvSpPr>
        <p:spPr>
          <a:xfrm>
            <a:off x="575999" y="1166965"/>
            <a:ext cx="11460287" cy="5043035"/>
          </a:xfrm>
        </p:spPr>
        <p:txBody>
          <a:bodyPr>
            <a:normAutofit/>
          </a:bodyPr>
          <a:lstStyle/>
          <a:p>
            <a:r>
              <a:rPr lang="nl-BE" dirty="0"/>
              <a:t>network for funding and exchange of best practices: pilot-lab</a:t>
            </a:r>
          </a:p>
          <a:p>
            <a:pPr lvl="1"/>
            <a:r>
              <a:rPr lang="nl-BE" sz="2000" dirty="0"/>
              <a:t>different projects have been conducted and are in the pipeline (cfr. working groups)</a:t>
            </a:r>
          </a:p>
          <a:p>
            <a:pPr lvl="2"/>
            <a:r>
              <a:rPr lang="nl-BE" dirty="0"/>
              <a:t>REDEEM, REDEEM2</a:t>
            </a:r>
          </a:p>
          <a:p>
            <a:pPr lvl="2"/>
            <a:r>
              <a:rPr lang="nl-BE" dirty="0"/>
              <a:t>InComm</a:t>
            </a:r>
          </a:p>
          <a:p>
            <a:pPr lvl="2"/>
            <a:r>
              <a:rPr lang="nl-BE" dirty="0"/>
              <a:t>project with African continent</a:t>
            </a:r>
          </a:p>
          <a:p>
            <a:pPr lvl="2"/>
            <a:r>
              <a:rPr lang="nl-BE" dirty="0"/>
              <a:t>….</a:t>
            </a:r>
          </a:p>
          <a:p>
            <a:r>
              <a:rPr lang="nl-BE" i="1" dirty="0"/>
              <a:t>under debate -&gt; reconsider mission statement in a changed (global) ecosystem</a:t>
            </a:r>
          </a:p>
          <a:p>
            <a:pPr lvl="1"/>
            <a:r>
              <a:rPr lang="nl-BE" sz="2000" dirty="0"/>
              <a:t>active role as policy maker or operational pilot-lab (hard working ‘spiders’) ?</a:t>
            </a:r>
          </a:p>
          <a:p>
            <a:pPr lvl="1"/>
            <a:r>
              <a:rPr lang="nl-BE" sz="2000" dirty="0"/>
              <a:t>more regular exchange of ideas/results with advocacy networks like for instance CESAER?</a:t>
            </a:r>
          </a:p>
          <a:p>
            <a:pPr lvl="1"/>
            <a:r>
              <a:rPr lang="nl-BE" sz="2000" dirty="0"/>
              <a:t>how to involve university presidents/rectors?</a:t>
            </a:r>
          </a:p>
          <a:p>
            <a:pPr lvl="1"/>
            <a:r>
              <a:rPr lang="nl-BE" sz="2000" dirty="0"/>
              <a:t>geopolitical strategy?</a:t>
            </a:r>
          </a:p>
          <a:p>
            <a:pPr lvl="1"/>
            <a:r>
              <a:rPr lang="nl-BE" sz="2000" dirty="0"/>
              <a:t>…</a:t>
            </a:r>
          </a:p>
          <a:p>
            <a:pPr lvl="1"/>
            <a:endParaRPr lang="nl-BE" sz="2000" dirty="0"/>
          </a:p>
          <a:p>
            <a:pPr lvl="1"/>
            <a:endParaRPr lang="nl-BE" sz="2000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76000" y="301681"/>
            <a:ext cx="11041200" cy="850464"/>
          </a:xfrm>
        </p:spPr>
        <p:txBody>
          <a:bodyPr>
            <a:normAutofit/>
          </a:bodyPr>
          <a:lstStyle/>
          <a:p>
            <a:r>
              <a:rPr lang="nl-BE" sz="3200" dirty="0"/>
              <a:t>position of CLUSTER</a:t>
            </a:r>
            <a:endParaRPr lang="nl-NL" sz="3200" dirty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Faculty of Engineering Science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8171918"/>
      </p:ext>
    </p:extLst>
  </p:cSld>
  <p:clrMapOvr>
    <a:masterClrMapping/>
  </p:clrMapOvr>
</p:sld>
</file>

<file path=ppt/theme/theme1.xml><?xml version="1.0" encoding="utf-8"?>
<a:theme xmlns:a="http://schemas.openxmlformats.org/drawingml/2006/main" name="KU Leuven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U Leuven Sedes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U Leuven" id="{BC384CAF-57B4-4083-BC3D-22218BF4A46A}" vid="{75672E21-F18C-4958-94B8-19E54344552B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465D79A30DFB45AC8CC2511C4B1847" ma:contentTypeVersion="21" ma:contentTypeDescription="Een nieuw document maken." ma:contentTypeScope="" ma:versionID="cadfa54b4affb445f239ae536084f875">
  <xsd:schema xmlns:xsd="http://www.w3.org/2001/XMLSchema" xmlns:xs="http://www.w3.org/2001/XMLSchema" xmlns:p="http://schemas.microsoft.com/office/2006/metadata/properties" xmlns:ns2="60c8d8bd-d408-4045-953a-867b1f07f8b3" xmlns:ns3="7175d65e-0428-40e7-befa-fe455af99e9f" targetNamespace="http://schemas.microsoft.com/office/2006/metadata/properties" ma:root="true" ma:fieldsID="65d83da4567dba5feca1f41c353910ee" ns2:_="" ns3:_="">
    <xsd:import namespace="60c8d8bd-d408-4045-953a-867b1f07f8b3"/>
    <xsd:import namespace="7175d65e-0428-40e7-befa-fe455af99e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_Flow_SignoffStatu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Statu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c8d8bd-d408-4045-953a-867b1f07f8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0" nillable="true" ma:displayName="Sign-off status" ma:internalName="Sign_x002d_off_x0020_status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8b6fc0cd-01fe-45a4-a6f7-42bcc5426b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Status" ma:index="21" nillable="true" ma:displayName="Status" ma:format="Dropdown" ma:internalName="Statu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Nog niet gestart"/>
                    <xsd:enumeration value="In behandeling"/>
                    <xsd:enumeration value="Afgewerkt"/>
                    <xsd:enumeration value="Dringend"/>
                  </xsd:restriction>
                </xsd:simpleType>
              </xsd:element>
            </xsd:sequence>
          </xsd:extension>
        </xsd:complexContent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75d65e-0428-40e7-befa-fe455af99e9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cc744dc7-399a-4794-95fb-2093bfe8f3fe}" ma:internalName="TaxCatchAll" ma:showField="CatchAllData" ma:web="7175d65e-0428-40e7-befa-fe455af99e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2367DB-BE8B-4CBF-B611-42F5ACD6DA67}"/>
</file>

<file path=customXml/itemProps2.xml><?xml version="1.0" encoding="utf-8"?>
<ds:datastoreItem xmlns:ds="http://schemas.openxmlformats.org/officeDocument/2006/customXml" ds:itemID="{E0285D11-15B7-44A2-8ADF-3BBA734C2A8B}"/>
</file>

<file path=docProps/app.xml><?xml version="1.0" encoding="utf-8"?>
<Properties xmlns="http://schemas.openxmlformats.org/officeDocument/2006/extended-properties" xmlns:vt="http://schemas.openxmlformats.org/officeDocument/2006/docPropsVTypes">
  <Template>KU Leuven</Template>
  <TotalTime>0</TotalTime>
  <Words>301</Words>
  <Application>Microsoft Office PowerPoint</Application>
  <PresentationFormat>Widescreen</PresentationFormat>
  <Paragraphs>38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KU Leuven</vt:lpstr>
      <vt:lpstr>KU Leuven Sedes</vt:lpstr>
      <vt:lpstr>WG CLUSTER and the Alliances</vt:lpstr>
      <vt:lpstr>workgroup European University Alliances</vt:lpstr>
      <vt:lpstr>position of CLUSTER</vt:lpstr>
      <vt:lpstr>position of CLUSTER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2017-09-13T11:47:32Z</dcterms:created>
  <dcterms:modified xsi:type="dcterms:W3CDTF">2024-04-12T05:25:29Z</dcterms:modified>
</cp:coreProperties>
</file>