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74" r:id="rId2"/>
  </p:sldMasterIdLst>
  <p:notesMasterIdLst>
    <p:notesMasterId r:id="rId10"/>
  </p:notesMasterIdLst>
  <p:sldIdLst>
    <p:sldId id="315" r:id="rId3"/>
    <p:sldId id="316" r:id="rId4"/>
    <p:sldId id="317" r:id="rId5"/>
    <p:sldId id="318" r:id="rId6"/>
    <p:sldId id="320" r:id="rId7"/>
    <p:sldId id="321" r:id="rId8"/>
    <p:sldId id="313" r:id="rId9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da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000000"/>
          </p15:clr>
        </p15:guide>
        <p15:guide id="2" pos="2144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eX0mUNCJF5lcSkCi6IpwVQ3/3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6"/>
  </p:normalViewPr>
  <p:slideViewPr>
    <p:cSldViewPr snapToGrid="0">
      <p:cViewPr varScale="1">
        <p:scale>
          <a:sx n="85" d="100"/>
          <a:sy n="85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68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7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73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0" descr="S:\stu_io\Marleen-Inge\Netwerken\CLUSTER\TUe Presidency\Presentation\CLUSTER-EU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9468" y="1919188"/>
            <a:ext cx="3368676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0"/>
          <p:cNvSpPr txBox="1"/>
          <p:nvPr/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0"/>
          <p:cNvSpPr txBox="1"/>
          <p:nvPr/>
        </p:nvSpPr>
        <p:spPr>
          <a:xfrm>
            <a:off x="5189018" y="2162252"/>
            <a:ext cx="115212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AALTO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EPFL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G-INP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KULEUVEN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POLITO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TCD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TU/e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UCL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 txBox="1"/>
          <p:nvPr/>
        </p:nvSpPr>
        <p:spPr>
          <a:xfrm>
            <a:off x="6269138" y="2162252"/>
            <a:ext cx="2911374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AALTO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FÉDÉRALE DE LAUSANNE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GRENOBLE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INSTITUTO SUPERIOR TÉCNICO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KARLSRUHE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KUNGLIGA TEKNISKA HÖGSKOLAN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KATHOLIEKE UNIVERSITEIT 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POLITECNICO DI TORINO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TRINITY COLLEGE DUBLIN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UNIVERSITÄT DARMSTADT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UNIVERSITEIT EINDHOVEN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UNIVERSITEIT CATHOLIQUE LOUVAIN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UNIVERSITAT POLITÈCNICA DE CATALUNYA</a:t>
            </a:r>
            <a:endParaRPr sz="1000" b="0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6" name="Google Shape;46;p30"/>
          <p:cNvSpPr txBox="1"/>
          <p:nvPr/>
        </p:nvSpPr>
        <p:spPr>
          <a:xfrm>
            <a:off x="5906859" y="4933617"/>
            <a:ext cx="327365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MONTREAL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CANADA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TOMSK POYTECHNIC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RUSSIAN FEDERATION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TSINGHUA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CHINA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GEORGIA INSTITUTE OF TECHNOLOGY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UNIVERSIDADE DE SÃO PAULO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BRAZIL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6444207" y="4531467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5 ASSOCIATE PARTNERS</a:t>
            </a:r>
            <a:endParaRPr sz="14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6444207" y="1789119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12 FULL PARTNERS</a:t>
            </a:r>
            <a:endParaRPr sz="14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9" name="Google Shape;49;p30"/>
          <p:cNvSpPr/>
          <p:nvPr/>
        </p:nvSpPr>
        <p:spPr>
          <a:xfrm>
            <a:off x="6444207" y="6451480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WWW.CLUSTER.ORG</a:t>
            </a:r>
            <a:endParaRPr sz="14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478177" y="6258578"/>
            <a:ext cx="33950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Consortium Linking Universities of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and Technology in Education and Research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22F0-FCF0-4069-A2B1-4072940F188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4758-6BC9-416F-8206-1BD6D56D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CFC5-D3FA-48E2-9EA6-627CC076F0DB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1E85-A2FC-4BC4-90AA-F0815C0AE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2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9485-D2E0-4D8B-841F-21623D7BA4D1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78F6-E68C-4882-A545-11B6C45E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4429-A714-4B12-B019-22762B7DD68D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58A2-8AD1-4CFB-AF27-A31F1AE63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23EF-ECB5-4CAC-91FF-CC6F6EA98280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575B-4A7F-4930-BF85-AB86AD240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89E9-A394-412F-A401-D79EECABAFD3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4BBE-6E44-47B0-9AFD-8326C3910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D47A-C5CB-4B0D-92FC-584AFFC62712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20BE-3652-4FF4-A3C1-728DB75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3CA60-A900-4468-9970-C162937CE730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AB4E-521F-483F-8959-0C1679E8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3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428E-04C7-45B3-AF02-1ED6BEC7ABDE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27FB-03F1-47BB-AE7C-B0B15AB0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1F38-BA1D-4C28-8426-2B504B2966F5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11ED-E1B3-4672-87A8-D9E454C5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457200" y="2348880"/>
            <a:ext cx="4038600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4648200" y="2348880"/>
            <a:ext cx="4038600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3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478176" y="2348880"/>
            <a:ext cx="5904656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6588224" y="1988840"/>
            <a:ext cx="2360241" cy="339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6"/>
          <p:cNvSpPr txBox="1"/>
          <p:nvPr/>
        </p:nvSpPr>
        <p:spPr>
          <a:xfrm>
            <a:off x="467544" y="1412776"/>
            <a:ext cx="59046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d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Click to edit Master title style</a:t>
            </a:r>
            <a:endParaRPr sz="3200" b="1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3"/>
          </p:nvPr>
        </p:nvSpPr>
        <p:spPr>
          <a:xfrm>
            <a:off x="6591676" y="5445224"/>
            <a:ext cx="2372812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4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467544" y="4800600"/>
            <a:ext cx="568863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d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>
            <a:spLocks noGrp="1"/>
          </p:cNvSpPr>
          <p:nvPr>
            <p:ph type="pic" idx="2"/>
          </p:nvPr>
        </p:nvSpPr>
        <p:spPr>
          <a:xfrm>
            <a:off x="467544" y="612775"/>
            <a:ext cx="568863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>
            <a:off x="467544" y="5367338"/>
            <a:ext cx="5688632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3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/>
        </p:nvSpPr>
        <p:spPr>
          <a:xfrm>
            <a:off x="6732240" y="6413227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WWW.CLUSTER.ORG</a:t>
            </a:r>
            <a:endParaRPr sz="1600" b="0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4" name="Google Shape;84;p38"/>
          <p:cNvSpPr txBox="1"/>
          <p:nvPr/>
        </p:nvSpPr>
        <p:spPr>
          <a:xfrm>
            <a:off x="323528" y="2501967"/>
            <a:ext cx="115212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AALTO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EPFL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G-INP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KULEUVEN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POLITO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TCD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TU/e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UCL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 txBox="1"/>
          <p:nvPr/>
        </p:nvSpPr>
        <p:spPr>
          <a:xfrm>
            <a:off x="1403648" y="2501967"/>
            <a:ext cx="2911374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AALTO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FÉDÉRALE DE LAUSANNE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GRENOBLE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INSTITUTO SUPERIOR TÉCNICO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KARLSRUHE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KUNGLIGA TEKNISKA HÖGSKOLAN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KATHOLIEKE UNIVERSITEIT 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POLITECNICO DI TORINO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TRINITY COLLEGE DUBLIN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UNIVERSITÄT DARMSTADT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UNIVERSITEIT EINDHOVEN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UNIVERSITEIT CATHOLIQUE LOUVAIN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UNIVERSITAT POLITÈCNICA DE CATALUNYA</a:t>
            </a:r>
            <a:endParaRPr sz="1000" b="0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6" name="Google Shape;86;p38"/>
          <p:cNvSpPr txBox="1"/>
          <p:nvPr/>
        </p:nvSpPr>
        <p:spPr>
          <a:xfrm>
            <a:off x="988968" y="5215044"/>
            <a:ext cx="32736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MONTREAL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CANADA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TOMSK POYTECHNIC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RUSSIAN FEDERATION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TSINGHUA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CHINA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GEORGIA INSTITUTE OF TECHNOLOGY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TECHNION HAIFA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ISRAEL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UNIVERSIDADE DE SÃO PAULO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BRAZIL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7" name="Google Shape;87;p38"/>
          <p:cNvSpPr/>
          <p:nvPr/>
        </p:nvSpPr>
        <p:spPr>
          <a:xfrm>
            <a:off x="755576" y="1556792"/>
            <a:ext cx="3507045" cy="445768"/>
          </a:xfrm>
          <a:prstGeom prst="flowChartTerminator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THE CLUSTER NETWORK</a:t>
            </a:r>
            <a:endParaRPr sz="18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8" name="Google Shape;88;p38"/>
          <p:cNvSpPr/>
          <p:nvPr/>
        </p:nvSpPr>
        <p:spPr>
          <a:xfrm>
            <a:off x="755576" y="2126812"/>
            <a:ext cx="3507045" cy="387354"/>
          </a:xfrm>
          <a:prstGeom prst="flowChartTerminator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12 FULL PARTNERS</a:t>
            </a:r>
            <a:endParaRPr sz="1400" b="1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9" name="Google Shape;89;p38"/>
          <p:cNvSpPr/>
          <p:nvPr/>
        </p:nvSpPr>
        <p:spPr>
          <a:xfrm>
            <a:off x="755576" y="4810872"/>
            <a:ext cx="3507045" cy="387354"/>
          </a:xfrm>
          <a:prstGeom prst="flowChartTerminator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6 ASSOCIATE PARTNERS</a:t>
            </a:r>
            <a:endParaRPr sz="1400" b="1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90" name="Google Shape;90;p38" descr="S:\stu_io\Marleen-Inge\Netwerken\CLUSTER\TUe Presidency\Presentation\CLUSTER-EU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128" y="1631156"/>
            <a:ext cx="3368676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10/04/2024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25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81A1-74C6-48E4-B1BB-67D188AC3FD2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0CFD-F715-4506-8D2B-B8A2975F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6444207" y="6428618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da"/>
              <a:buNone/>
              <a:defRPr sz="32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457200" y="2276872"/>
            <a:ext cx="82296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7" descr="R:\D_VIII\VIIIc\4_Netzwerke_und_Messen\4.1 Netzwerke\CLUSTER\8 Website PR\Logos\Cluster_logo_small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16216" y="66620"/>
            <a:ext cx="2555775" cy="11301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8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AEEBE-6FA3-40CF-9A5B-18E22AC6E864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0A7E2-2A0E-4149-89E0-7630177B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alto-legroup.seravo.fi/learningtoolbox/" TargetMode="External"/><Relationship Id="rId3" Type="http://schemas.openxmlformats.org/officeDocument/2006/relationships/hyperlink" Target="https://www.ingdivsproject.eu/" TargetMode="External"/><Relationship Id="rId7" Type="http://schemas.openxmlformats.org/officeDocument/2006/relationships/hyperlink" Target="https://www.incomm-project.eu/incomm-tool/" TargetMode="External"/><Relationship Id="rId2" Type="http://schemas.openxmlformats.org/officeDocument/2006/relationships/hyperlink" Target="https://www.redeem2.e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comm-project.eu/project-results/" TargetMode="External"/><Relationship Id="rId5" Type="http://schemas.openxmlformats.org/officeDocument/2006/relationships/hyperlink" Target="https://www.eucrite.eu/" TargetMode="External"/><Relationship Id="rId4" Type="http://schemas.openxmlformats.org/officeDocument/2006/relationships/hyperlink" Target="https://sites.google.com/view/entrepreneurship-e4t/hom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arano@kth.s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65996"/>
            <a:ext cx="8334000" cy="512696"/>
          </a:xfrm>
        </p:spPr>
        <p:txBody>
          <a:bodyPr>
            <a:normAutofit fontScale="90000"/>
          </a:bodyPr>
          <a:lstStyle/>
          <a:p>
            <a:pPr algn="ctr"/>
            <a:r>
              <a:rPr lang="nl-BE" sz="2800" b="1" i="1" dirty="0"/>
              <a:t>GAST – Grants and Applications Support Team</a:t>
            </a:r>
            <a:br>
              <a:rPr lang="nl-BE" sz="2800" b="1" i="1" dirty="0"/>
            </a:br>
            <a:br>
              <a:rPr lang="nl-BE" sz="2800" i="1" dirty="0"/>
            </a:br>
            <a:br>
              <a:rPr lang="nl-BE" sz="2800" i="1" dirty="0"/>
            </a:br>
            <a:r>
              <a:rPr lang="nl-BE" sz="2800" i="1" dirty="0"/>
              <a:t>GA 2024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2824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8334000" cy="512696"/>
          </a:xfrm>
        </p:spPr>
        <p:txBody>
          <a:bodyPr>
            <a:normAutofit fontScale="90000"/>
          </a:bodyPr>
          <a:lstStyle/>
          <a:p>
            <a:r>
              <a:rPr lang="nl-BE" sz="2800" i="1" dirty="0"/>
              <a:t>Recent past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412776"/>
            <a:ext cx="8334000" cy="4680520"/>
          </a:xfrm>
        </p:spPr>
        <p:txBody>
          <a:bodyPr/>
          <a:lstStyle/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ATTRACT – enhancing attractiveness in STEM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b="1" dirty="0">
                <a:hlinkClick r:id="rId2"/>
              </a:rPr>
              <a:t>REDEEM 1 &amp; 2 </a:t>
            </a:r>
            <a:r>
              <a:rPr lang="en-GB" sz="2000" dirty="0"/>
              <a:t>– impact of JPs on graduates and HEIs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b="1" dirty="0">
                <a:hlinkClick r:id="rId3"/>
              </a:rPr>
              <a:t>INGDVIS</a:t>
            </a:r>
            <a:r>
              <a:rPr lang="en-GB" sz="2000" dirty="0"/>
              <a:t> – attracting young female pupils to STEM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>
                <a:hlinkClick r:id="rId4"/>
              </a:rPr>
              <a:t>E4T</a:t>
            </a:r>
            <a:r>
              <a:rPr lang="en-GB" sz="2000" dirty="0"/>
              <a:t> – linking entrepreneurship ecosystems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b="1" dirty="0">
                <a:hlinkClick r:id="rId5"/>
              </a:rPr>
              <a:t>EUCRITE</a:t>
            </a:r>
            <a:r>
              <a:rPr lang="en-GB" sz="2000" dirty="0"/>
              <a:t> – integration of refugees in HE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>
                <a:hlinkClick r:id="rId6"/>
              </a:rPr>
              <a:t>INCOMM</a:t>
            </a:r>
            <a:r>
              <a:rPr lang="en-GB" sz="2000" dirty="0"/>
              <a:t> – integrating international communities on campus (</a:t>
            </a:r>
            <a:r>
              <a:rPr lang="en-GB" sz="2000" b="1" dirty="0">
                <a:hlinkClick r:id="rId7"/>
              </a:rPr>
              <a:t>Tool</a:t>
            </a:r>
            <a:r>
              <a:rPr lang="en-GB" sz="2000" dirty="0"/>
              <a:t>)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>
                <a:hlinkClick r:id="rId8"/>
              </a:rPr>
              <a:t>JPROV</a:t>
            </a:r>
            <a:r>
              <a:rPr lang="en-GB" dirty="0"/>
              <a:t> (?) – digitalization of JPs</a:t>
            </a: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A number of EMJMD but on hold</a:t>
            </a:r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3124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68032"/>
            <a:ext cx="8334000" cy="512696"/>
          </a:xfrm>
        </p:spPr>
        <p:txBody>
          <a:bodyPr>
            <a:normAutofit fontScale="90000"/>
          </a:bodyPr>
          <a:lstStyle/>
          <a:p>
            <a:r>
              <a:rPr lang="nl-BE" sz="2800" i="1" dirty="0"/>
              <a:t>New actions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842182"/>
            <a:ext cx="8334000" cy="4680520"/>
          </a:xfrm>
        </p:spPr>
        <p:txBody>
          <a:bodyPr/>
          <a:lstStyle/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REDEEM 3 – submitted (UPC) with new focus: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Broader collaborative programmes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BSc and PhD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JPs with non-EU partners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MSc Programme level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All disciplines</a:t>
            </a:r>
          </a:p>
          <a:p>
            <a:pPr marL="360000" lvl="1" indent="-360000">
              <a:lnSpc>
                <a:spcPct val="150000"/>
              </a:lnSpc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INCOMM 2 – submitted (IST) with new focus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Integration of student communities at all levels (including BSc)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Development of training courses for practitioners (training academy)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Improvement of the online tool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E4T 2: to build on the results of E4T – submitted by KU Leuven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US" sz="1600" dirty="0"/>
              <a:t>Promote and implement a Challenge-Based Learning (CBL) entrepreneurship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US" sz="1600" dirty="0"/>
              <a:t>Challenges are set by local actors in society aiming for sustainable improvements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US" sz="1600" dirty="0"/>
              <a:t>Develop a methodology for measuring the impact created by Challenge-Based Learning</a:t>
            </a:r>
          </a:p>
          <a:p>
            <a:pPr marL="270000" lvl="2" indent="0">
              <a:spcBef>
                <a:spcPts val="600"/>
              </a:spcBef>
              <a:buSzPct val="110000"/>
              <a:buNone/>
            </a:pPr>
            <a:endParaRPr lang="en-GB" sz="1600" dirty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3801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8334000" cy="512696"/>
          </a:xfrm>
        </p:spPr>
        <p:txBody>
          <a:bodyPr>
            <a:normAutofit fontScale="90000"/>
          </a:bodyPr>
          <a:lstStyle/>
          <a:p>
            <a:r>
              <a:rPr lang="nl-BE" sz="2800" i="1" dirty="0"/>
              <a:t>New actions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412776"/>
            <a:ext cx="8334000" cy="4680520"/>
          </a:xfrm>
        </p:spPr>
        <p:txBody>
          <a:bodyPr/>
          <a:lstStyle/>
          <a:p>
            <a:pPr marL="360000" lvl="1" indent="-360000">
              <a:lnSpc>
                <a:spcPct val="150000"/>
              </a:lnSpc>
              <a:spcBef>
                <a:spcPts val="6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Joint European Degree (KTH): 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ED-AFFICHE project (Unite!, </a:t>
            </a:r>
            <a:r>
              <a:rPr lang="en-GB" sz="1600" dirty="0" err="1"/>
              <a:t>Una</a:t>
            </a:r>
            <a:r>
              <a:rPr lang="en-GB" sz="1600" dirty="0"/>
              <a:t> Europa, 4EU+, EU Conexus, EC2U, Charm-EU) completed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Recommendations incorporated in the EC proposal presented by the MS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/>
              <a:t>Final event on April 29 in Brussels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CB for HE with Africa (challenge based education) submitted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TF Sustainable development: </a:t>
            </a:r>
            <a:r>
              <a:rPr lang="en-US" dirty="0"/>
              <a:t>Sustainability Education Ecosystems in Engineering and Technology. Sustainability </a:t>
            </a:r>
            <a:br>
              <a:rPr lang="en-US" dirty="0"/>
            </a:br>
            <a:r>
              <a:rPr lang="en-US" dirty="0"/>
              <a:t>for Technology – no news (resubmitted?)y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ATTRACT 2: 10 years later – to be submitted in early 2025 by IST (?)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Inter EUI alliance actions – </a:t>
            </a:r>
            <a:r>
              <a:rPr lang="en-GB" dirty="0"/>
              <a:t>difficult as externally funded project</a:t>
            </a: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Student </a:t>
            </a:r>
            <a:r>
              <a:rPr lang="en-GB" sz="2000" dirty="0" err="1"/>
              <a:t>centered</a:t>
            </a:r>
            <a:r>
              <a:rPr lang="en-GB" sz="2000" dirty="0"/>
              <a:t> project to revive CSO – no recent news</a:t>
            </a:r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/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5591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8334000" cy="512696"/>
          </a:xfrm>
        </p:spPr>
        <p:txBody>
          <a:bodyPr>
            <a:normAutofit fontScale="90000"/>
          </a:bodyPr>
          <a:lstStyle/>
          <a:p>
            <a:r>
              <a:rPr lang="nl-BE" sz="2800" i="1" dirty="0"/>
              <a:t>General Principles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56792"/>
            <a:ext cx="8334000" cy="4680520"/>
          </a:xfrm>
        </p:spPr>
        <p:txBody>
          <a:bodyPr/>
          <a:lstStyle/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All project proposals in principle open to all members (including associates)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Student representatives should be involved in the project implementation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EUI Alliances can be invited as associated partners to </a:t>
            </a:r>
            <a:r>
              <a:rPr lang="en-GB" dirty="0"/>
              <a:t>in the</a:t>
            </a:r>
            <a:r>
              <a:rPr lang="en-GB" sz="2000" dirty="0"/>
              <a:t> proposals</a:t>
            </a:r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Progress and results of the selected projects to be presented at each CLUSTER meeting</a:t>
            </a: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endParaRPr lang="en-GB" sz="2000" dirty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r>
              <a:rPr lang="en-GB" sz="2000" dirty="0"/>
              <a:t> </a:t>
            </a:r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/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523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8334000" cy="512696"/>
          </a:xfrm>
        </p:spPr>
        <p:txBody>
          <a:bodyPr>
            <a:normAutofit fontScale="90000"/>
          </a:bodyPr>
          <a:lstStyle/>
          <a:p>
            <a:r>
              <a:rPr lang="nl-BE" sz="2800" i="1" dirty="0"/>
              <a:t>What’s next?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15047"/>
            <a:ext cx="8334000" cy="4680520"/>
          </a:xfrm>
        </p:spPr>
        <p:txBody>
          <a:bodyPr/>
          <a:lstStyle/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New coordination for the GAST group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Workload to be more equally shared among the partners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Better exploitation of results throughout CLUSTER and beyond</a:t>
            </a: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Inventory of existing initiatives (running beyond the GAST knowledge)</a:t>
            </a: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/>
              <a:t>Information on the diverse funding tools for the existing TFs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More formal communication and deadlines to present project ideas</a:t>
            </a: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/>
              <a:t>Capacity for research collaboration available, but initiative should be taken by the members</a:t>
            </a:r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dirty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r>
              <a:rPr lang="en-GB" sz="2000" dirty="0"/>
              <a:t> </a:t>
            </a:r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/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134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Imag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13" b="30214"/>
          <a:stretch>
            <a:fillRect/>
          </a:stretch>
        </p:blipFill>
        <p:spPr>
          <a:xfrm>
            <a:off x="-1" y="5638800"/>
            <a:ext cx="9144001" cy="1219200"/>
          </a:xfrm>
          <a:prstGeom prst="rect">
            <a:avLst/>
          </a:prstGeom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60886" y="198120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Thank you!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7699" y="3226615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questions: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Arial" charset="0"/>
                <a:hlinkClick r:id="rId3"/>
              </a:rPr>
              <a:t>varano@kth.se</a:t>
            </a:r>
            <a:endParaRPr lang="en-US" sz="2400" b="1" kern="1200" dirty="0">
              <a:solidFill>
                <a:schemeClr val="accent3">
                  <a:lumMod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1200" dirty="0">
              <a:solidFill>
                <a:schemeClr val="accent3">
                  <a:lumMod val="5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8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USTE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C008C"/>
      </a:accent1>
      <a:accent2>
        <a:srgbClr val="D84491"/>
      </a:accent2>
      <a:accent3>
        <a:srgbClr val="00A0E3"/>
      </a:accent3>
      <a:accent4>
        <a:srgbClr val="D3F0FF"/>
      </a:accent4>
      <a:accent5>
        <a:srgbClr val="A2C1FF"/>
      </a:accent5>
      <a:accent6>
        <a:srgbClr val="E2D3FF"/>
      </a:accent6>
      <a:hlink>
        <a:srgbClr val="D3F0FF"/>
      </a:hlink>
      <a:folHlink>
        <a:srgbClr val="D3F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21" ma:contentTypeDescription="Een nieuw document maken." ma:contentTypeScope="" ma:versionID="cadfa54b4affb445f239ae536084f875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65d83da4567dba5feca1f41c353910ee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FDFF0E-6A76-4C0A-9269-F7949C2794A7}"/>
</file>

<file path=customXml/itemProps2.xml><?xml version="1.0" encoding="utf-8"?>
<ds:datastoreItem xmlns:ds="http://schemas.openxmlformats.org/officeDocument/2006/customXml" ds:itemID="{5545FB39-DD8F-4CE2-BF8A-DE38E802E3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Monda</vt:lpstr>
      <vt:lpstr>Arial</vt:lpstr>
      <vt:lpstr>Calibri</vt:lpstr>
      <vt:lpstr>Office Theme</vt:lpstr>
      <vt:lpstr>2_Office Theme</vt:lpstr>
      <vt:lpstr>GAST – Grants and Applications Support Team   GA 2024</vt:lpstr>
      <vt:lpstr>Recent past</vt:lpstr>
      <vt:lpstr>New actions</vt:lpstr>
      <vt:lpstr>New actions</vt:lpstr>
      <vt:lpstr>General Principles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Projects</dc:title>
  <dc:creator>lgoadmin</dc:creator>
  <cp:lastModifiedBy>Jules Vanpée</cp:lastModifiedBy>
  <cp:revision>61</cp:revision>
  <dcterms:created xsi:type="dcterms:W3CDTF">2014-02-03T09:08:01Z</dcterms:created>
  <dcterms:modified xsi:type="dcterms:W3CDTF">2024-04-12T07:47:22Z</dcterms:modified>
</cp:coreProperties>
</file>