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94" r:id="rId2"/>
  </p:sldMasterIdLst>
  <p:notesMasterIdLst>
    <p:notesMasterId r:id="rId18"/>
  </p:notesMasterIdLst>
  <p:handoutMasterIdLst>
    <p:handoutMasterId r:id="rId19"/>
  </p:handoutMasterIdLst>
  <p:sldIdLst>
    <p:sldId id="256" r:id="rId3"/>
    <p:sldId id="298" r:id="rId4"/>
    <p:sldId id="292" r:id="rId5"/>
    <p:sldId id="293" r:id="rId6"/>
    <p:sldId id="305" r:id="rId7"/>
    <p:sldId id="309" r:id="rId8"/>
    <p:sldId id="10677" r:id="rId9"/>
    <p:sldId id="375" r:id="rId10"/>
    <p:sldId id="10684" r:id="rId11"/>
    <p:sldId id="10685" r:id="rId12"/>
    <p:sldId id="10687" r:id="rId13"/>
    <p:sldId id="10688" r:id="rId14"/>
    <p:sldId id="10689" r:id="rId15"/>
    <p:sldId id="10690" r:id="rId16"/>
    <p:sldId id="10693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D5D"/>
    <a:srgbClr val="DCE7F0"/>
    <a:srgbClr val="1D8DB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96067-3077-4750-A01E-E3B983FA62AC}" v="2" dt="2024-04-09T11:30:25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9" autoAdjust="0"/>
    <p:restoredTop sz="94652"/>
  </p:normalViewPr>
  <p:slideViewPr>
    <p:cSldViewPr snapToGrid="0" snapToObjects="1">
      <p:cViewPr varScale="1">
        <p:scale>
          <a:sx n="85" d="100"/>
          <a:sy n="85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ueusummitscience2022.sched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! Research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nl-BE" altLang="nl-BE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r>
              <a:rPr kumimoji="0" lang="nl-BE" altLang="nl-B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voor het eerst als onderdeel/voorwaarde voor groei en jobs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33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(REF 161600) A presentation on the interface between Horizon Europe and NDIC/Global Europe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Nienke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Buisman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Commission, Directorate-General Research &amp; Innovation, Head of Unit International Cooperation Policy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96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F108-3AAC-47E2-A2B5-3A2A824AAFA3}" type="datetime1">
              <a:rPr lang="nl-BE" smtClean="0"/>
              <a:t>12/04/2024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A263-788E-4FE5-8BD6-3F5E2980514E}" type="datetime1">
              <a:rPr lang="nl-BE" smtClean="0"/>
              <a:t>12/04/2024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6CC-15DC-4BBF-96BE-9B378F82FB05}" type="datetime1">
              <a:rPr lang="nl-BE" smtClean="0"/>
              <a:t>12/04/2024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59F9-205E-4DB0-AB20-503739EF8CB4}" type="datetime1">
              <a:rPr lang="nl-BE" smtClean="0"/>
              <a:t>12/04/2024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D87F-CD98-4171-BC9F-7BA1DF03116E}" type="datetime1">
              <a:rPr lang="nl-BE" smtClean="0"/>
              <a:t>12/04/2024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65C4-1D66-4118-A73B-549637217914}" type="datetime1">
              <a:rPr lang="nl-BE" smtClean="0"/>
              <a:t>12/04/2024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9813-A93D-40FA-9E0B-658302110B2A}" type="datetime1">
              <a:rPr lang="nl-BE" smtClean="0"/>
              <a:t>12/04/2024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63D3-FEEC-4283-B662-F4E700BBF61C}" type="datetime1">
              <a:rPr lang="nl-BE" smtClean="0"/>
              <a:t>12/04/2024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7008-FCAA-4DD6-BB1A-8D9C858FBFEA}" type="datetime1">
              <a:rPr lang="nl-BE" smtClean="0"/>
              <a:t>12/04/2024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A695-6819-46C1-85AB-8A9532726FCA}" type="datetime1">
              <a:rPr lang="nl-BE" smtClean="0"/>
              <a:t>12/04/2024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B28C372D-17C4-4C85-A7D7-CEF241451E18}" type="datetime1">
              <a:rPr lang="nl-BE" smtClean="0"/>
              <a:t>12/04/2024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International Office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A8DD6353-C7BF-4D49-BF29-6A48A2326B2D}" type="datetime1">
              <a:rPr lang="nl-BE" smtClean="0"/>
              <a:t>12/04/2024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International Office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trategy/priorities-2019-2024/stronger-europe-world/global-gateway/eu-africa-global-gateway-investment-package_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international-partnerships/global-europ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Group – CLUSTER &amp; Africa</a:t>
            </a:r>
            <a:br>
              <a:rPr lang="en-US" dirty="0"/>
            </a:br>
            <a:br>
              <a:rPr lang="en-US" sz="2000" dirty="0"/>
            </a:br>
            <a:r>
              <a:rPr lang="en-US" sz="2400" dirty="0"/>
              <a:t>Laurens Rademakers 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General Assembly – Leuven</a:t>
            </a:r>
          </a:p>
          <a:p>
            <a:r>
              <a:rPr lang="nl-BE" dirty="0"/>
              <a:t>April 12, 2024</a:t>
            </a:r>
          </a:p>
        </p:txBody>
      </p:sp>
      <p:pic>
        <p:nvPicPr>
          <p:cNvPr id="12" name="Picture Placeholder 11" descr="A picture containing stationary, envelope, businesscard&#10;&#10;Description automatically generated">
            <a:extLst>
              <a:ext uri="{FF2B5EF4-FFF2-40B4-BE49-F238E27FC236}">
                <a16:creationId xmlns:a16="http://schemas.microsoft.com/office/drawing/2014/main" id="{79F4B417-E8C2-42BD-A942-34A202FE0A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19" r="1119"/>
          <a:stretch>
            <a:fillRect/>
          </a:stretch>
        </p:blipFill>
        <p:spPr>
          <a:xfrm>
            <a:off x="8388992" y="1813202"/>
            <a:ext cx="2502650" cy="2560016"/>
          </a:xfrm>
        </p:spPr>
      </p:pic>
    </p:spTree>
    <p:extLst>
      <p:ext uri="{BB962C8B-B14F-4D97-AF65-F5344CB8AC3E}">
        <p14:creationId xmlns:p14="http://schemas.microsoft.com/office/powerpoint/2010/main" val="4033399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1371600"/>
            <a:ext cx="11041200" cy="47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100" dirty="0"/>
          </a:p>
          <a:p>
            <a:pPr marL="0" indent="0">
              <a:buNone/>
            </a:pPr>
            <a:r>
              <a:rPr lang="nl-BE" b="1" dirty="0" err="1"/>
              <a:t>Institutional</a:t>
            </a:r>
            <a:r>
              <a:rPr lang="nl-BE" b="1" dirty="0"/>
              <a:t> cooperation: AU-EU </a:t>
            </a:r>
            <a:r>
              <a:rPr lang="nl-BE" b="1" dirty="0" err="1"/>
              <a:t>Centres</a:t>
            </a:r>
            <a:r>
              <a:rPr lang="nl-BE" b="1" dirty="0"/>
              <a:t> of Excellence</a:t>
            </a:r>
          </a:p>
          <a:p>
            <a:pPr lvl="1"/>
            <a:r>
              <a:rPr lang="en-US" dirty="0"/>
              <a:t>‘Integrating’ universities in Europe and Africa</a:t>
            </a:r>
          </a:p>
          <a:p>
            <a:pPr lvl="1"/>
            <a:r>
              <a:rPr lang="en-US" dirty="0"/>
              <a:t>Creation of joint doctoral schools</a:t>
            </a:r>
          </a:p>
          <a:p>
            <a:pPr lvl="1"/>
            <a:r>
              <a:rPr lang="en-US" dirty="0"/>
              <a:t>Increasing mobility of researchers and staff; creating a strong cross-continental network of expertise</a:t>
            </a:r>
          </a:p>
          <a:p>
            <a:pPr lvl="1"/>
            <a:r>
              <a:rPr lang="en-US" dirty="0" err="1"/>
              <a:t>CoE</a:t>
            </a:r>
            <a:r>
              <a:rPr lang="en-US" dirty="0"/>
              <a:t> linked with local, national and regional governments; cooperation with social and private sectors; ‘uptake’ of science for policy</a:t>
            </a:r>
          </a:p>
          <a:p>
            <a:pPr lvl="1"/>
            <a:r>
              <a:rPr lang="en-US" dirty="0"/>
              <a:t>Concentrating infrastructure investments in those centra</a:t>
            </a:r>
            <a:endParaRPr lang="nl-BE" sz="800" b="1" dirty="0"/>
          </a:p>
          <a:p>
            <a:pPr marL="0" indent="0">
              <a:buNone/>
            </a:pPr>
            <a:endParaRPr lang="nl-BE" sz="700" b="1" dirty="0"/>
          </a:p>
          <a:p>
            <a:pPr marL="914400" lvl="2" indent="0">
              <a:buNone/>
            </a:pPr>
            <a:r>
              <a:rPr lang="nl-BE" sz="2400" i="1" dirty="0">
                <a:sym typeface="Wingdings" panose="05000000000000000000" pitchFamily="2" charset="2"/>
              </a:rPr>
              <a:t> </a:t>
            </a:r>
            <a:r>
              <a:rPr lang="nl-BE" sz="2400" i="1" dirty="0" err="1">
                <a:sym typeface="Wingdings" panose="05000000000000000000" pitchFamily="2" charset="2"/>
              </a:rPr>
              <a:t>Highly</a:t>
            </a:r>
            <a:r>
              <a:rPr lang="nl-BE" sz="2400" i="1" dirty="0">
                <a:sym typeface="Wingdings" panose="05000000000000000000" pitchFamily="2" charset="2"/>
              </a:rPr>
              <a:t> relevant </a:t>
            </a:r>
            <a:r>
              <a:rPr lang="nl-BE" sz="2400" i="1" dirty="0" err="1">
                <a:sym typeface="Wingdings" panose="05000000000000000000" pitchFamily="2" charset="2"/>
              </a:rPr>
              <a:t>for</a:t>
            </a:r>
            <a:r>
              <a:rPr lang="nl-BE" sz="2400" i="1" dirty="0">
                <a:sym typeface="Wingdings" panose="05000000000000000000" pitchFamily="2" charset="2"/>
              </a:rPr>
              <a:t> CLUSTER</a:t>
            </a:r>
            <a:endParaRPr lang="nl-BE" sz="3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10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407061"/>
            <a:ext cx="11041200" cy="1152000"/>
          </a:xfrm>
        </p:spPr>
        <p:txBody>
          <a:bodyPr>
            <a:normAutofit/>
          </a:bodyPr>
          <a:lstStyle/>
          <a:p>
            <a:r>
              <a:rPr lang="en-US" dirty="0"/>
              <a:t>3. Evolution European funding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134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1371600"/>
            <a:ext cx="11041200" cy="47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100" dirty="0"/>
          </a:p>
          <a:p>
            <a:pPr marL="0" indent="0">
              <a:buNone/>
            </a:pPr>
            <a:r>
              <a:rPr lang="nl-BE" b="1" dirty="0" err="1"/>
              <a:t>Infrastructure</a:t>
            </a:r>
            <a:r>
              <a:rPr lang="nl-BE" b="1" dirty="0"/>
              <a:t> </a:t>
            </a:r>
            <a:r>
              <a:rPr lang="nl-BE" b="1" dirty="0" err="1"/>
              <a:t>investments</a:t>
            </a:r>
            <a:endParaRPr lang="nl-BE" b="1" dirty="0"/>
          </a:p>
          <a:p>
            <a:pPr lvl="1"/>
            <a:r>
              <a:rPr lang="en-US" dirty="0"/>
              <a:t>Lack of excellent labs, materials, buildings, infrastructures</a:t>
            </a:r>
            <a:endParaRPr lang="nl-BE" dirty="0"/>
          </a:p>
          <a:p>
            <a:pPr lvl="1"/>
            <a:r>
              <a:rPr lang="nl-BE" dirty="0" err="1"/>
              <a:t>Creating</a:t>
            </a:r>
            <a:r>
              <a:rPr lang="nl-BE" dirty="0"/>
              <a:t> </a:t>
            </a:r>
            <a:r>
              <a:rPr lang="nl-BE" dirty="0" err="1"/>
              <a:t>concentrated</a:t>
            </a:r>
            <a:r>
              <a:rPr lang="nl-BE" dirty="0"/>
              <a:t> ‘hubs’ </a:t>
            </a:r>
            <a:r>
              <a:rPr lang="nl-BE" dirty="0" err="1"/>
              <a:t>with</a:t>
            </a:r>
            <a:r>
              <a:rPr lang="nl-BE" dirty="0"/>
              <a:t> excellent </a:t>
            </a:r>
            <a:r>
              <a:rPr lang="nl-BE" dirty="0" err="1"/>
              <a:t>material</a:t>
            </a:r>
            <a:r>
              <a:rPr lang="nl-BE" dirty="0"/>
              <a:t> resources (</a:t>
            </a:r>
            <a:r>
              <a:rPr lang="nl-BE" dirty="0" err="1"/>
              <a:t>CoE’s</a:t>
            </a:r>
            <a:r>
              <a:rPr lang="nl-BE" dirty="0"/>
              <a:t>)</a:t>
            </a:r>
          </a:p>
          <a:p>
            <a:pPr lvl="1"/>
            <a:r>
              <a:rPr lang="nl-BE" dirty="0" err="1"/>
              <a:t>Leveraging</a:t>
            </a:r>
            <a:r>
              <a:rPr lang="nl-BE" dirty="0"/>
              <a:t> different financial resources: </a:t>
            </a:r>
            <a:r>
              <a:rPr lang="en-US" dirty="0"/>
              <a:t>EU, AU, governments, private sector, philanthropy</a:t>
            </a:r>
            <a:endParaRPr lang="nl-BE" dirty="0"/>
          </a:p>
          <a:p>
            <a:pPr lvl="1"/>
            <a:r>
              <a:rPr lang="en-US" dirty="0"/>
              <a:t>Need for a platform: avoid duplication (linking innovation ecosystems)</a:t>
            </a:r>
            <a:endParaRPr lang="nl-BE" sz="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11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407061"/>
            <a:ext cx="11041200" cy="1152000"/>
          </a:xfrm>
        </p:spPr>
        <p:txBody>
          <a:bodyPr>
            <a:normAutofit/>
          </a:bodyPr>
          <a:lstStyle/>
          <a:p>
            <a:r>
              <a:rPr lang="en-US" dirty="0"/>
              <a:t>3. Evolution European funding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441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D374D5-8321-4C9C-D2BE-91BE8F8E2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39" t="18839" r="5777" b="21295"/>
          <a:stretch/>
        </p:blipFill>
        <p:spPr>
          <a:xfrm>
            <a:off x="574800" y="1559061"/>
            <a:ext cx="11096578" cy="417581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12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407061"/>
            <a:ext cx="11041200" cy="1152000"/>
          </a:xfrm>
        </p:spPr>
        <p:txBody>
          <a:bodyPr>
            <a:normAutofit/>
          </a:bodyPr>
          <a:lstStyle/>
          <a:p>
            <a:r>
              <a:rPr lang="en-US" dirty="0"/>
              <a:t>3. Evolution European funding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6775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13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407061"/>
            <a:ext cx="11041200" cy="1152000"/>
          </a:xfrm>
        </p:spPr>
        <p:txBody>
          <a:bodyPr>
            <a:normAutofit/>
          </a:bodyPr>
          <a:lstStyle/>
          <a:p>
            <a:r>
              <a:rPr lang="en-US" dirty="0"/>
              <a:t>3. Evolution European funding</a:t>
            </a:r>
            <a:endParaRPr lang="nl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5B0A01-D7E9-B73C-A81A-24A77E366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8B0F5E-8969-E493-7A70-15B9782A8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4" t="13333" r="5598" b="24147"/>
          <a:stretch/>
        </p:blipFill>
        <p:spPr>
          <a:xfrm>
            <a:off x="415774" y="1285199"/>
            <a:ext cx="11384585" cy="44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67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14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407061"/>
            <a:ext cx="11041200" cy="1152000"/>
          </a:xfrm>
        </p:spPr>
        <p:txBody>
          <a:bodyPr>
            <a:normAutofit/>
          </a:bodyPr>
          <a:lstStyle/>
          <a:p>
            <a:r>
              <a:rPr lang="en-US" dirty="0"/>
              <a:t>3. Evolution European funding</a:t>
            </a:r>
            <a:endParaRPr lang="nl-B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5B0A01-D7E9-B73C-A81A-24A77E366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Align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CLUSTER </a:t>
            </a:r>
            <a:r>
              <a:rPr lang="nl-BE" dirty="0" err="1"/>
              <a:t>activities</a:t>
            </a:r>
            <a:r>
              <a:rPr lang="nl-BE" dirty="0"/>
              <a:t> on </a:t>
            </a:r>
            <a:r>
              <a:rPr lang="nl-BE" dirty="0" err="1"/>
              <a:t>Entrepreneurship</a:t>
            </a:r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4D3948-C6B9-6A24-D902-6A3EC863E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4" t="18116" r="5924" b="38261"/>
          <a:stretch/>
        </p:blipFill>
        <p:spPr>
          <a:xfrm>
            <a:off x="133043" y="2483126"/>
            <a:ext cx="11762358" cy="323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9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1371600"/>
            <a:ext cx="11041200" cy="47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100" dirty="0"/>
          </a:p>
          <a:p>
            <a:pPr marL="457200" indent="-457200">
              <a:buFont typeface="Arial"/>
              <a:buAutoNum type="arabicPeriod"/>
            </a:pPr>
            <a:r>
              <a:rPr lang="nl-BE" b="1" dirty="0" err="1"/>
              <a:t>Relevance</a:t>
            </a:r>
            <a:r>
              <a:rPr lang="nl-BE" b="1" dirty="0"/>
              <a:t> of </a:t>
            </a:r>
            <a:r>
              <a:rPr lang="nl-BE" b="1" dirty="0" err="1"/>
              <a:t>the</a:t>
            </a:r>
            <a:r>
              <a:rPr lang="nl-BE" b="1" dirty="0"/>
              <a:t> WG </a:t>
            </a:r>
            <a:r>
              <a:rPr lang="nl-BE" b="1" dirty="0" err="1"/>
              <a:t>for</a:t>
            </a:r>
            <a:r>
              <a:rPr lang="nl-BE" b="1" dirty="0"/>
              <a:t> CLUSTER</a:t>
            </a:r>
            <a:endParaRPr lang="nl-BE" sz="2400" b="1" dirty="0"/>
          </a:p>
          <a:p>
            <a:pPr marL="914400" lvl="2" indent="0">
              <a:buNone/>
            </a:pPr>
            <a:r>
              <a:rPr lang="nl-BE" i="1" dirty="0"/>
              <a:t>Focus </a:t>
            </a:r>
            <a:r>
              <a:rPr lang="nl-BE" i="1" dirty="0" err="1"/>
              <a:t>still</a:t>
            </a:r>
            <a:r>
              <a:rPr lang="nl-BE" i="1" dirty="0"/>
              <a:t> </a:t>
            </a:r>
            <a:r>
              <a:rPr lang="nl-BE" i="1" dirty="0" err="1"/>
              <a:t>very</a:t>
            </a:r>
            <a:r>
              <a:rPr lang="nl-BE" i="1" dirty="0"/>
              <a:t> relevant, </a:t>
            </a:r>
            <a:r>
              <a:rPr lang="nl-BE" i="1" dirty="0" err="1"/>
              <a:t>increasing</a:t>
            </a:r>
            <a:r>
              <a:rPr lang="nl-BE" i="1" dirty="0"/>
              <a:t> </a:t>
            </a:r>
            <a:r>
              <a:rPr lang="nl-BE" i="1" dirty="0" err="1"/>
              <a:t>opportunities</a:t>
            </a:r>
            <a:endParaRPr lang="nl-BE" i="1" dirty="0"/>
          </a:p>
          <a:p>
            <a:pPr marL="457200" indent="-457200">
              <a:buFont typeface="Arial"/>
              <a:buAutoNum type="arabicPeriod"/>
            </a:pPr>
            <a:r>
              <a:rPr lang="nl-BE" b="1" dirty="0" err="1"/>
              <a:t>Coordination</a:t>
            </a:r>
            <a:r>
              <a:rPr lang="nl-BE" b="1" dirty="0"/>
              <a:t> </a:t>
            </a:r>
            <a:r>
              <a:rPr lang="nl-BE" b="1" dirty="0" err="1"/>
              <a:t>and</a:t>
            </a:r>
            <a:r>
              <a:rPr lang="nl-BE" b="1" dirty="0"/>
              <a:t> </a:t>
            </a:r>
            <a:r>
              <a:rPr lang="nl-BE" b="1" dirty="0" err="1"/>
              <a:t>leadership</a:t>
            </a:r>
            <a:endParaRPr lang="nl-BE" sz="2400" b="1" dirty="0"/>
          </a:p>
          <a:p>
            <a:pPr marL="914400" lvl="2" indent="0">
              <a:buNone/>
            </a:pPr>
            <a:r>
              <a:rPr lang="nl-BE" i="1" dirty="0" err="1"/>
              <a:t>Stronger</a:t>
            </a:r>
            <a:r>
              <a:rPr lang="nl-BE" i="1" dirty="0"/>
              <a:t> </a:t>
            </a:r>
            <a:r>
              <a:rPr lang="nl-BE" i="1" dirty="0" err="1"/>
              <a:t>coordination</a:t>
            </a:r>
            <a:r>
              <a:rPr lang="nl-BE" i="1" dirty="0"/>
              <a:t> </a:t>
            </a:r>
            <a:r>
              <a:rPr lang="nl-BE" i="1" dirty="0" err="1"/>
              <a:t>needed</a:t>
            </a:r>
            <a:r>
              <a:rPr lang="nl-BE" i="1" dirty="0"/>
              <a:t> </a:t>
            </a:r>
            <a:r>
              <a:rPr lang="nl-BE" i="1" dirty="0" err="1"/>
              <a:t>and</a:t>
            </a:r>
            <a:r>
              <a:rPr lang="nl-BE" i="1" dirty="0"/>
              <a:t> </a:t>
            </a:r>
            <a:r>
              <a:rPr lang="nl-BE" i="1" dirty="0" err="1"/>
              <a:t>delegation</a:t>
            </a:r>
            <a:r>
              <a:rPr lang="nl-BE" i="1" dirty="0"/>
              <a:t> of </a:t>
            </a:r>
            <a:r>
              <a:rPr lang="nl-BE" i="1" dirty="0" err="1"/>
              <a:t>tasks</a:t>
            </a:r>
            <a:r>
              <a:rPr lang="nl-BE" i="1" dirty="0"/>
              <a:t>; </a:t>
            </a:r>
            <a:r>
              <a:rPr lang="nl-BE" i="1" dirty="0" err="1"/>
              <a:t>engaging</a:t>
            </a:r>
            <a:r>
              <a:rPr lang="nl-BE" i="1" dirty="0"/>
              <a:t> more expertise </a:t>
            </a:r>
            <a:r>
              <a:rPr lang="nl-BE" i="1" dirty="0" err="1"/>
              <a:t>amongst</a:t>
            </a:r>
            <a:r>
              <a:rPr lang="nl-BE" i="1" dirty="0"/>
              <a:t> members</a:t>
            </a:r>
          </a:p>
          <a:p>
            <a:pPr marL="457200" indent="-457200">
              <a:buFont typeface="Arial"/>
              <a:buAutoNum type="arabicPeriod"/>
            </a:pPr>
            <a:r>
              <a:rPr lang="nl-BE" b="1" dirty="0" err="1"/>
              <a:t>Interaction</a:t>
            </a:r>
            <a:r>
              <a:rPr lang="nl-BE" b="1" dirty="0"/>
              <a:t> </a:t>
            </a:r>
            <a:r>
              <a:rPr lang="nl-BE" b="1" dirty="0" err="1"/>
              <a:t>with</a:t>
            </a:r>
            <a:r>
              <a:rPr lang="nl-BE" b="1" dirty="0"/>
              <a:t> </a:t>
            </a:r>
            <a:r>
              <a:rPr lang="nl-BE" b="1" dirty="0" err="1"/>
              <a:t>other</a:t>
            </a:r>
            <a:r>
              <a:rPr lang="nl-BE" b="1" dirty="0"/>
              <a:t> </a:t>
            </a:r>
            <a:r>
              <a:rPr lang="nl-BE" b="1" dirty="0" err="1"/>
              <a:t>WGs</a:t>
            </a:r>
            <a:endParaRPr lang="nl-BE" sz="2400" b="1" dirty="0"/>
          </a:p>
          <a:p>
            <a:pPr lvl="2"/>
            <a:r>
              <a:rPr lang="nl-BE" i="1" dirty="0" err="1"/>
              <a:t>Strengthening</a:t>
            </a:r>
            <a:r>
              <a:rPr lang="nl-BE" i="1" dirty="0"/>
              <a:t> </a:t>
            </a:r>
            <a:r>
              <a:rPr lang="nl-BE" i="1" dirty="0" err="1"/>
              <a:t>interactions</a:t>
            </a:r>
            <a:r>
              <a:rPr lang="nl-BE" i="1" dirty="0"/>
              <a:t> </a:t>
            </a:r>
            <a:r>
              <a:rPr lang="nl-BE" i="1" dirty="0" err="1"/>
              <a:t>to</a:t>
            </a:r>
            <a:r>
              <a:rPr lang="nl-BE" i="1" dirty="0"/>
              <a:t> </a:t>
            </a:r>
            <a:r>
              <a:rPr lang="nl-BE" i="1" dirty="0" err="1"/>
              <a:t>explore</a:t>
            </a:r>
            <a:r>
              <a:rPr lang="nl-BE" i="1" dirty="0"/>
              <a:t> </a:t>
            </a:r>
            <a:r>
              <a:rPr lang="nl-BE" i="1" dirty="0" err="1"/>
              <a:t>synergies</a:t>
            </a:r>
            <a:r>
              <a:rPr lang="nl-BE" i="1" dirty="0"/>
              <a:t> (e.g. </a:t>
            </a:r>
            <a:r>
              <a:rPr lang="en-US" i="1" dirty="0"/>
              <a:t>Entrepreneurship Education Ecosystems in Engineering and Technology (E4T) with AU-EU Innovation Agenda) </a:t>
            </a:r>
            <a:endParaRPr lang="nl-BE" b="1" dirty="0"/>
          </a:p>
          <a:p>
            <a:pPr lvl="2"/>
            <a:r>
              <a:rPr lang="nl-BE" i="1" dirty="0"/>
              <a:t>GAST: keep track of </a:t>
            </a:r>
            <a:r>
              <a:rPr lang="nl-BE" i="1" dirty="0" err="1"/>
              <a:t>evolution</a:t>
            </a:r>
            <a:r>
              <a:rPr lang="nl-BE" i="1" dirty="0"/>
              <a:t> in European </a:t>
            </a:r>
            <a:r>
              <a:rPr lang="nl-BE" i="1" dirty="0" err="1"/>
              <a:t>funding</a:t>
            </a:r>
            <a:endParaRPr lang="nl-BE" i="1" dirty="0"/>
          </a:p>
          <a:p>
            <a:pPr marL="457200" indent="-457200">
              <a:buAutoNum type="arabicPeriod"/>
            </a:pPr>
            <a:r>
              <a:rPr lang="nl-BE" b="1" dirty="0"/>
              <a:t>Partnerships </a:t>
            </a:r>
            <a:r>
              <a:rPr lang="nl-BE" b="1" dirty="0" err="1"/>
              <a:t>and</a:t>
            </a:r>
            <a:r>
              <a:rPr lang="nl-BE" b="1" dirty="0"/>
              <a:t> </a:t>
            </a:r>
            <a:r>
              <a:rPr lang="nl-BE" b="1" dirty="0" err="1"/>
              <a:t>networking</a:t>
            </a:r>
            <a:r>
              <a:rPr lang="nl-BE" b="1" dirty="0"/>
              <a:t> in </a:t>
            </a:r>
            <a:r>
              <a:rPr lang="nl-BE" b="1" dirty="0" err="1"/>
              <a:t>Africa</a:t>
            </a:r>
            <a:endParaRPr lang="nl-BE" b="1" dirty="0"/>
          </a:p>
          <a:p>
            <a:pPr marL="914400" lvl="2" indent="0">
              <a:buNone/>
            </a:pPr>
            <a:r>
              <a:rPr lang="nl-BE" i="1" dirty="0" err="1"/>
              <a:t>Effective</a:t>
            </a:r>
            <a:r>
              <a:rPr lang="nl-BE" i="1" dirty="0"/>
              <a:t> </a:t>
            </a:r>
            <a:r>
              <a:rPr lang="nl-BE" i="1" dirty="0" err="1"/>
              <a:t>method</a:t>
            </a:r>
            <a:r>
              <a:rPr lang="nl-BE" i="1" dirty="0"/>
              <a:t> (</a:t>
            </a:r>
            <a:r>
              <a:rPr lang="nl-BE" i="1" dirty="0" err="1"/>
              <a:t>gradual</a:t>
            </a:r>
            <a:r>
              <a:rPr lang="nl-BE" i="1" dirty="0"/>
              <a:t> </a:t>
            </a:r>
            <a:r>
              <a:rPr lang="nl-BE" i="1" dirty="0" err="1"/>
              <a:t>build</a:t>
            </a:r>
            <a:r>
              <a:rPr lang="nl-BE" i="1" dirty="0"/>
              <a:t>-up, </a:t>
            </a:r>
            <a:r>
              <a:rPr lang="nl-BE" i="1" dirty="0" err="1"/>
              <a:t>based</a:t>
            </a:r>
            <a:r>
              <a:rPr lang="nl-BE" i="1" dirty="0"/>
              <a:t> on </a:t>
            </a:r>
            <a:r>
              <a:rPr lang="nl-BE" i="1" dirty="0" err="1"/>
              <a:t>trusted</a:t>
            </a:r>
            <a:r>
              <a:rPr lang="nl-BE" i="1" dirty="0"/>
              <a:t> partners), project-</a:t>
            </a:r>
            <a:r>
              <a:rPr lang="nl-BE" i="1" dirty="0" err="1"/>
              <a:t>based</a:t>
            </a:r>
            <a:r>
              <a:rPr lang="nl-BE" i="1" dirty="0"/>
              <a:t> </a:t>
            </a:r>
            <a:r>
              <a:rPr lang="nl-BE" i="1" dirty="0" err="1"/>
              <a:t>strategy</a:t>
            </a:r>
            <a:endParaRPr lang="nl-BE" i="1" dirty="0"/>
          </a:p>
          <a:p>
            <a:pPr lvl="1"/>
            <a:endParaRPr lang="nl-BE" sz="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15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407061"/>
            <a:ext cx="11041200" cy="1152000"/>
          </a:xfrm>
        </p:spPr>
        <p:txBody>
          <a:bodyPr>
            <a:normAutofit/>
          </a:bodyPr>
          <a:lstStyle/>
          <a:p>
            <a:r>
              <a:rPr lang="en-US" dirty="0"/>
              <a:t>4. Evaluation and recommendations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8538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34F0F-BCB6-46FE-9CBB-E0FCC393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39986"/>
            <a:ext cx="11041200" cy="47800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b="1" dirty="0"/>
              <a:t>WHY FOCUS ON AFRICA?</a:t>
            </a:r>
            <a:r>
              <a:rPr lang="nl-B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Common </a:t>
            </a:r>
            <a:r>
              <a:rPr lang="nl-BE" dirty="0" err="1"/>
              <a:t>challenges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 on </a:t>
            </a:r>
            <a:r>
              <a:rPr lang="nl-BE" dirty="0" err="1"/>
              <a:t>proximities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Europe &amp; </a:t>
            </a:r>
            <a:r>
              <a:rPr lang="nl-BE" dirty="0" err="1"/>
              <a:t>Africa</a:t>
            </a: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Complex </a:t>
            </a:r>
            <a:r>
              <a:rPr lang="nl-BE" dirty="0" err="1"/>
              <a:t>challenges</a:t>
            </a:r>
            <a:r>
              <a:rPr lang="nl-BE" dirty="0"/>
              <a:t> </a:t>
            </a:r>
            <a:r>
              <a:rPr lang="nl-BE" dirty="0" err="1"/>
              <a:t>require</a:t>
            </a:r>
            <a:r>
              <a:rPr lang="nl-BE" dirty="0"/>
              <a:t> cooperation; </a:t>
            </a:r>
            <a:r>
              <a:rPr lang="nl-BE" dirty="0" err="1"/>
              <a:t>critical</a:t>
            </a:r>
            <a:r>
              <a:rPr lang="nl-BE" dirty="0"/>
              <a:t> </a:t>
            </a:r>
            <a:r>
              <a:rPr lang="nl-BE" dirty="0" err="1"/>
              <a:t>role</a:t>
            </a:r>
            <a:r>
              <a:rPr lang="nl-BE" dirty="0"/>
              <a:t> of </a:t>
            </a:r>
            <a:r>
              <a:rPr lang="nl-BE" dirty="0" err="1"/>
              <a:t>science</a:t>
            </a:r>
            <a:r>
              <a:rPr lang="nl-BE" dirty="0"/>
              <a:t>, </a:t>
            </a:r>
            <a:r>
              <a:rPr lang="nl-BE" dirty="0" err="1"/>
              <a:t>technology</a:t>
            </a:r>
            <a:r>
              <a:rPr lang="nl-BE" dirty="0"/>
              <a:t>,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err="1"/>
              <a:t>Build</a:t>
            </a:r>
            <a:r>
              <a:rPr lang="nl-BE" dirty="0"/>
              <a:t> a community of (</a:t>
            </a:r>
            <a:r>
              <a:rPr lang="nl-BE" dirty="0" err="1"/>
              <a:t>academic</a:t>
            </a:r>
            <a:r>
              <a:rPr lang="nl-BE" dirty="0"/>
              <a:t>) stakeholders, </a:t>
            </a:r>
            <a:r>
              <a:rPr lang="nl-BE" dirty="0" err="1"/>
              <a:t>enabling</a:t>
            </a:r>
            <a:r>
              <a:rPr lang="nl-BE" dirty="0"/>
              <a:t> environment </a:t>
            </a:r>
            <a:r>
              <a:rPr lang="nl-BE" dirty="0" err="1"/>
              <a:t>for</a:t>
            </a:r>
            <a:r>
              <a:rPr lang="nl-BE" dirty="0"/>
              <a:t> new </a:t>
            </a:r>
            <a:r>
              <a:rPr lang="nl-BE" dirty="0" err="1"/>
              <a:t>generation</a:t>
            </a:r>
            <a:r>
              <a:rPr lang="nl-BE" dirty="0"/>
              <a:t> of engineers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1" dirty="0" err="1"/>
              <a:t>Reciprocity</a:t>
            </a:r>
            <a:r>
              <a:rPr lang="nl-BE" dirty="0"/>
              <a:t>: </a:t>
            </a:r>
            <a:r>
              <a:rPr lang="nl-BE" dirty="0" err="1"/>
              <a:t>learn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each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, </a:t>
            </a:r>
            <a:r>
              <a:rPr lang="nl-BE" dirty="0" err="1"/>
              <a:t>strengthen</a:t>
            </a:r>
            <a:r>
              <a:rPr lang="nl-BE" dirty="0"/>
              <a:t> </a:t>
            </a:r>
            <a:r>
              <a:rPr lang="nl-BE" dirty="0" err="1"/>
              <a:t>each</a:t>
            </a:r>
            <a:r>
              <a:rPr lang="nl-BE" dirty="0"/>
              <a:t> </a:t>
            </a:r>
            <a:r>
              <a:rPr lang="nl-BE" dirty="0" err="1"/>
              <a:t>other’s</a:t>
            </a:r>
            <a:r>
              <a:rPr lang="nl-BE" dirty="0"/>
              <a:t> </a:t>
            </a:r>
            <a:r>
              <a:rPr lang="nl-BE" dirty="0" err="1"/>
              <a:t>capacities</a:t>
            </a:r>
            <a:r>
              <a:rPr lang="nl-BE" dirty="0"/>
              <a:t>, joint </a:t>
            </a:r>
            <a:r>
              <a:rPr lang="nl-BE" dirty="0" err="1"/>
              <a:t>responsibility</a:t>
            </a:r>
            <a:r>
              <a:rPr lang="nl-BE" dirty="0"/>
              <a:t> – new </a:t>
            </a:r>
            <a:r>
              <a:rPr lang="nl-BE" dirty="0" err="1"/>
              <a:t>concepts</a:t>
            </a:r>
            <a:r>
              <a:rPr lang="nl-BE" dirty="0"/>
              <a:t> </a:t>
            </a:r>
            <a:r>
              <a:rPr lang="nl-BE" dirty="0" err="1"/>
              <a:t>driving</a:t>
            </a:r>
            <a:r>
              <a:rPr lang="nl-BE" dirty="0"/>
              <a:t> </a:t>
            </a:r>
            <a:r>
              <a:rPr lang="nl-BE" dirty="0" err="1"/>
              <a:t>equitable</a:t>
            </a:r>
            <a:r>
              <a:rPr lang="nl-BE" dirty="0"/>
              <a:t> cooperation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err="1"/>
              <a:t>Increased</a:t>
            </a:r>
            <a:r>
              <a:rPr lang="nl-BE" dirty="0"/>
              <a:t> attention </a:t>
            </a:r>
            <a:r>
              <a:rPr lang="nl-BE" dirty="0" err="1"/>
              <a:t>for</a:t>
            </a:r>
            <a:r>
              <a:rPr lang="nl-BE" dirty="0"/>
              <a:t> cooperation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Africa</a:t>
            </a:r>
            <a:r>
              <a:rPr lang="nl-BE" dirty="0"/>
              <a:t> </a:t>
            </a:r>
            <a:r>
              <a:rPr lang="nl-BE" dirty="0" err="1"/>
              <a:t>amongst</a:t>
            </a:r>
            <a:r>
              <a:rPr lang="nl-BE" dirty="0"/>
              <a:t> </a:t>
            </a:r>
            <a:r>
              <a:rPr lang="nl-BE" dirty="0" err="1"/>
              <a:t>funding</a:t>
            </a:r>
            <a:r>
              <a:rPr lang="nl-BE" dirty="0"/>
              <a:t> </a:t>
            </a:r>
            <a:r>
              <a:rPr lang="nl-BE" dirty="0" err="1"/>
              <a:t>agencies</a:t>
            </a:r>
            <a:r>
              <a:rPr lang="nl-BE" dirty="0"/>
              <a:t> (European </a:t>
            </a:r>
            <a:r>
              <a:rPr lang="nl-BE" dirty="0" err="1"/>
              <a:t>Commission</a:t>
            </a:r>
            <a:r>
              <a:rPr lang="nl-BE" dirty="0"/>
              <a:t>)</a:t>
            </a:r>
          </a:p>
          <a:p>
            <a:pPr marL="0" indent="0">
              <a:buNone/>
            </a:pPr>
            <a:endParaRPr lang="nl-BE" sz="1000" dirty="0"/>
          </a:p>
          <a:p>
            <a:pPr marL="457200" lvl="1" indent="0">
              <a:buNone/>
            </a:pP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i="1" dirty="0">
                <a:sym typeface="Wingdings" panose="05000000000000000000" pitchFamily="2" charset="2"/>
              </a:rPr>
              <a:t>Value-</a:t>
            </a:r>
            <a:r>
              <a:rPr lang="nl-BE" i="1" dirty="0" err="1">
                <a:sym typeface="Wingdings" panose="05000000000000000000" pitchFamily="2" charset="2"/>
              </a:rPr>
              <a:t>driven</a:t>
            </a:r>
            <a:r>
              <a:rPr lang="nl-BE" i="1" dirty="0">
                <a:sym typeface="Wingdings" panose="05000000000000000000" pitchFamily="2" charset="2"/>
              </a:rPr>
              <a:t> Mission statement</a:t>
            </a:r>
            <a:endParaRPr lang="nl-BE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CC9D2-F3FC-4DAE-AA1B-5CEF6B8A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CFB2D-7F48-4F29-A3C2-1279F9BA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2E4408-5455-4488-BB7C-E1C4DB19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87986"/>
            <a:ext cx="11041200" cy="1152000"/>
          </a:xfrm>
        </p:spPr>
        <p:txBody>
          <a:bodyPr/>
          <a:lstStyle/>
          <a:p>
            <a:r>
              <a:rPr lang="nl-BE" dirty="0"/>
              <a:t>1. Rationale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relevance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092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34F0F-BCB6-46FE-9CBB-E0FCC393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247775"/>
            <a:ext cx="11041200" cy="51149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BE" b="1" dirty="0"/>
              <a:t>ACTION PLAN</a:t>
            </a:r>
          </a:p>
          <a:p>
            <a:pPr marL="0" indent="0">
              <a:buNone/>
            </a:pPr>
            <a:r>
              <a:rPr lang="nl-BE" dirty="0"/>
              <a:t>Short term – small, </a:t>
            </a:r>
            <a:r>
              <a:rPr lang="nl-BE" dirty="0" err="1"/>
              <a:t>fast</a:t>
            </a:r>
            <a:r>
              <a:rPr lang="nl-BE" dirty="0"/>
              <a:t>, </a:t>
            </a:r>
            <a:r>
              <a:rPr lang="nl-BE" dirty="0" err="1"/>
              <a:t>flexible</a:t>
            </a:r>
            <a:r>
              <a:rPr lang="nl-BE" dirty="0"/>
              <a:t>, </a:t>
            </a:r>
            <a:r>
              <a:rPr lang="en-GB" dirty="0"/>
              <a:t>steppingstones can grow into larger initiatives (also research)</a:t>
            </a:r>
            <a:r>
              <a:rPr lang="nl-BE" dirty="0"/>
              <a:t> </a:t>
            </a:r>
          </a:p>
          <a:p>
            <a:pPr marL="0" indent="0">
              <a:buNone/>
            </a:pPr>
            <a:r>
              <a:rPr lang="en-GB" dirty="0"/>
              <a:t>Build trust first, genuine partnership later </a:t>
            </a:r>
          </a:p>
          <a:p>
            <a:pPr marL="0" indent="0">
              <a:buNone/>
            </a:pPr>
            <a:endParaRPr lang="en-GB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Blended intensive prog</a:t>
            </a:r>
            <a:r>
              <a:rPr lang="nl-BE" b="1" dirty="0"/>
              <a:t>ram (</a:t>
            </a:r>
            <a:r>
              <a:rPr lang="nl-BE" b="1" i="1" dirty="0" err="1"/>
              <a:t>not</a:t>
            </a:r>
            <a:r>
              <a:rPr lang="nl-BE" b="1" i="1" dirty="0"/>
              <a:t> </a:t>
            </a:r>
            <a:r>
              <a:rPr lang="nl-BE" b="1" i="1" dirty="0" err="1"/>
              <a:t>yet</a:t>
            </a:r>
            <a:r>
              <a:rPr lang="nl-BE" b="1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 err="1"/>
              <a:t>Inclusive</a:t>
            </a:r>
            <a:r>
              <a:rPr lang="nl-BE" sz="2000" dirty="0"/>
              <a:t> &amp; green </a:t>
            </a:r>
            <a:r>
              <a:rPr lang="nl-BE" sz="2000" dirty="0" err="1"/>
              <a:t>principles</a:t>
            </a:r>
            <a:r>
              <a:rPr lang="nl-BE" sz="2000" dirty="0"/>
              <a:t>; </a:t>
            </a:r>
            <a:r>
              <a:rPr lang="nl-BE" sz="2000" dirty="0" err="1"/>
              <a:t>innovation</a:t>
            </a:r>
            <a:r>
              <a:rPr lang="nl-BE" sz="2000" dirty="0"/>
              <a:t> in virtual </a:t>
            </a:r>
            <a:r>
              <a:rPr lang="nl-BE" sz="2000" dirty="0" err="1"/>
              <a:t>learning</a:t>
            </a:r>
            <a:endParaRPr lang="nl-BE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 err="1"/>
              <a:t>African</a:t>
            </a:r>
            <a:r>
              <a:rPr lang="nl-BE" sz="2000" dirty="0"/>
              <a:t> partners </a:t>
            </a:r>
            <a:r>
              <a:rPr lang="nl-BE" sz="2000" dirty="0" err="1"/>
              <a:t>highly</a:t>
            </a:r>
            <a:r>
              <a:rPr lang="nl-BE" sz="2000" dirty="0"/>
              <a:t> </a:t>
            </a:r>
            <a:r>
              <a:rPr lang="nl-BE" sz="2000" dirty="0" err="1"/>
              <a:t>interested</a:t>
            </a:r>
            <a:endParaRPr lang="nl-BE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 err="1"/>
              <a:t>Proposal</a:t>
            </a:r>
            <a:r>
              <a:rPr lang="nl-BE" sz="2000" dirty="0"/>
              <a:t>: </a:t>
            </a:r>
            <a:r>
              <a:rPr lang="nl-BE" sz="2000" dirty="0" err="1"/>
              <a:t>BIPs</a:t>
            </a:r>
            <a:r>
              <a:rPr lang="nl-BE" sz="2000" dirty="0"/>
              <a:t> </a:t>
            </a:r>
            <a:r>
              <a:rPr lang="nl-BE" sz="2000" dirty="0" err="1"/>
              <a:t>with</a:t>
            </a:r>
            <a:r>
              <a:rPr lang="nl-BE" sz="2000" dirty="0"/>
              <a:t> </a:t>
            </a:r>
            <a:r>
              <a:rPr lang="nl-BE" sz="2000" dirty="0" err="1"/>
              <a:t>involvement</a:t>
            </a:r>
            <a:r>
              <a:rPr lang="nl-BE" sz="2000" dirty="0"/>
              <a:t> of </a:t>
            </a:r>
            <a:r>
              <a:rPr lang="nl-BE" sz="2000" dirty="0" err="1"/>
              <a:t>African</a:t>
            </a:r>
            <a:r>
              <a:rPr lang="nl-BE" sz="2000" dirty="0"/>
              <a:t> </a:t>
            </a:r>
            <a:r>
              <a:rPr lang="nl-BE" sz="2000" dirty="0" err="1"/>
              <a:t>students</a:t>
            </a:r>
            <a:r>
              <a:rPr lang="nl-BE" sz="2000" dirty="0"/>
              <a:t>: </a:t>
            </a:r>
            <a:r>
              <a:rPr lang="nl-BE" sz="2000" dirty="0" err="1"/>
              <a:t>enrichting</a:t>
            </a:r>
            <a:r>
              <a:rPr lang="nl-BE" sz="2000" dirty="0"/>
              <a:t> </a:t>
            </a:r>
            <a:r>
              <a:rPr lang="nl-BE" sz="2000" dirty="0" err="1"/>
              <a:t>experience</a:t>
            </a:r>
            <a:r>
              <a:rPr lang="nl-BE" sz="2000" dirty="0"/>
              <a:t> </a:t>
            </a:r>
            <a:r>
              <a:rPr lang="nl-BE" sz="2000" dirty="0" err="1"/>
              <a:t>for</a:t>
            </a:r>
            <a:r>
              <a:rPr lang="nl-BE" sz="2000" dirty="0"/>
              <a:t> </a:t>
            </a:r>
            <a:r>
              <a:rPr lang="nl-BE" sz="2000" dirty="0" err="1"/>
              <a:t>all</a:t>
            </a:r>
            <a:endParaRPr lang="nl-B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Erasmus+ project (KTH Royal Institute of Technology) (</a:t>
            </a:r>
            <a:r>
              <a:rPr lang="en-US" b="1" i="1" dirty="0"/>
              <a:t>submitted</a:t>
            </a:r>
            <a:r>
              <a:rPr lang="en-US" b="1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Challenge-driven engineering education to solve sustainable development 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Large multinational consortium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Strict</a:t>
            </a:r>
            <a:r>
              <a:rPr lang="nl-BE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timeline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Seed fund (</a:t>
            </a:r>
            <a:r>
              <a:rPr lang="en-US" b="1" i="1" dirty="0"/>
              <a:t>not yet</a:t>
            </a:r>
            <a:r>
              <a:rPr lang="en-US" b="1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Event on student entrepreneurship at KU Leuven (2023): participation of young African entrepreneurs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Explore nature of innovation ecosystems (linkages between research – entrepreneurship in African context)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CC9D2-F3FC-4DAE-AA1B-5CEF6B8A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CFB2D-7F48-4F29-A3C2-1279F9BA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2E4408-5455-4488-BB7C-E1C4DB19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87986"/>
            <a:ext cx="11041200" cy="1152000"/>
          </a:xfrm>
        </p:spPr>
        <p:txBody>
          <a:bodyPr/>
          <a:lstStyle/>
          <a:p>
            <a:r>
              <a:rPr lang="nl-BE" dirty="0"/>
              <a:t>2. </a:t>
            </a:r>
            <a:r>
              <a:rPr lang="nl-BE" dirty="0" err="1"/>
              <a:t>Achievements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744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34F0F-BCB6-46FE-9CBB-E0FCC393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247775"/>
            <a:ext cx="11041200" cy="5114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Erasmus+ project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Successfully submitted – results in July</a:t>
            </a:r>
          </a:p>
          <a:p>
            <a:endParaRPr lang="en-US" sz="1000" dirty="0"/>
          </a:p>
          <a:p>
            <a:r>
              <a:rPr lang="en-US" dirty="0"/>
              <a:t>E+ CBHE, strand 2, multinational project</a:t>
            </a:r>
          </a:p>
          <a:p>
            <a:endParaRPr lang="en-US" sz="1050" dirty="0"/>
          </a:p>
          <a:p>
            <a:pPr marL="0" indent="0">
              <a:buNone/>
            </a:pPr>
            <a:r>
              <a:rPr lang="en-US" dirty="0"/>
              <a:t>• General objective: </a:t>
            </a:r>
          </a:p>
          <a:p>
            <a:pPr marL="457200" lvl="1" indent="0">
              <a:buNone/>
            </a:pPr>
            <a:r>
              <a:rPr lang="en-US" dirty="0"/>
              <a:t>to build and strengthen the capacity for implementing and mainstreaming </a:t>
            </a:r>
            <a:r>
              <a:rPr lang="en-US" b="1" dirty="0"/>
              <a:t>‘Transformation-Driving Education’</a:t>
            </a:r>
            <a:r>
              <a:rPr lang="en-US" dirty="0"/>
              <a:t> (TDE) which takes up concepts of PBL, CBL, and CDE, and relates them to recent approaches of transformative learning.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CC9D2-F3FC-4DAE-AA1B-5CEF6B8A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CFB2D-7F48-4F29-A3C2-1279F9BA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2E4408-5455-4488-BB7C-E1C4DB19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87986"/>
            <a:ext cx="11041200" cy="1152000"/>
          </a:xfrm>
        </p:spPr>
        <p:txBody>
          <a:bodyPr>
            <a:normAutofit/>
          </a:bodyPr>
          <a:lstStyle/>
          <a:p>
            <a:r>
              <a:rPr lang="nl-BE" dirty="0"/>
              <a:t>2. </a:t>
            </a:r>
            <a:r>
              <a:rPr lang="nl-BE" dirty="0" err="1"/>
              <a:t>Achievements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1021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34F0F-BCB6-46FE-9CBB-E0FCC393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247775"/>
            <a:ext cx="11041200" cy="51149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Full partners:</a:t>
            </a:r>
          </a:p>
          <a:p>
            <a:pPr lvl="1"/>
            <a:r>
              <a:rPr lang="en-US" dirty="0"/>
              <a:t>KTH, Sweden (lead applicant)</a:t>
            </a:r>
          </a:p>
          <a:p>
            <a:pPr lvl="1"/>
            <a:r>
              <a:rPr lang="en-US" dirty="0"/>
              <a:t>Aalto University, Finland</a:t>
            </a:r>
          </a:p>
          <a:p>
            <a:pPr lvl="1"/>
            <a:r>
              <a:rPr lang="en-US" dirty="0"/>
              <a:t>Eindhoven University of Technology, Netherlands</a:t>
            </a:r>
          </a:p>
          <a:p>
            <a:pPr lvl="1"/>
            <a:r>
              <a:rPr lang="en-US" i="1" dirty="0"/>
              <a:t>University of Dar es Salaam, Tanzania</a:t>
            </a:r>
          </a:p>
          <a:p>
            <a:pPr lvl="1"/>
            <a:r>
              <a:rPr lang="en-US" i="1" dirty="0"/>
              <a:t>University of Dodoma, Tanzania</a:t>
            </a:r>
          </a:p>
          <a:p>
            <a:pPr lvl="1"/>
            <a:r>
              <a:rPr lang="en-US" i="1" dirty="0"/>
              <a:t>University of Rwanda, Rwanda </a:t>
            </a:r>
          </a:p>
          <a:p>
            <a:pPr lvl="1"/>
            <a:r>
              <a:rPr lang="en-US" i="1" dirty="0"/>
              <a:t>Rwanda Polytechnic, Rwanda </a:t>
            </a:r>
          </a:p>
          <a:p>
            <a:pPr lvl="1"/>
            <a:r>
              <a:rPr lang="en-US" i="1" dirty="0"/>
              <a:t>University of Kinshasa, DRC</a:t>
            </a:r>
          </a:p>
          <a:p>
            <a:pPr lvl="1"/>
            <a:r>
              <a:rPr lang="en-US" i="1" dirty="0"/>
              <a:t>Catholic University of Bukavu, DRC</a:t>
            </a:r>
          </a:p>
          <a:p>
            <a:pPr lvl="1"/>
            <a:r>
              <a:rPr lang="en-US" i="1" dirty="0"/>
              <a:t>Strathmore University, Kenya</a:t>
            </a:r>
          </a:p>
          <a:p>
            <a:pPr lvl="1"/>
            <a:r>
              <a:rPr lang="en-US" i="1" dirty="0"/>
              <a:t>University of Nairobi, Kenya</a:t>
            </a:r>
          </a:p>
          <a:p>
            <a:pPr marL="0" indent="0">
              <a:buNone/>
            </a:pPr>
            <a:r>
              <a:rPr lang="en-US" b="1" dirty="0"/>
              <a:t>Associated partner:</a:t>
            </a:r>
          </a:p>
          <a:p>
            <a:pPr lvl="1"/>
            <a:r>
              <a:rPr lang="en-US" dirty="0"/>
              <a:t>African Network for Engineering Education Research (EERN-Africa)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CC9D2-F3FC-4DAE-AA1B-5CEF6B8A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CFB2D-7F48-4F29-A3C2-1279F9BA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5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2E4408-5455-4488-BB7C-E1C4DB19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87986"/>
            <a:ext cx="11041200" cy="1152000"/>
          </a:xfrm>
        </p:spPr>
        <p:txBody>
          <a:bodyPr>
            <a:normAutofit/>
          </a:bodyPr>
          <a:lstStyle/>
          <a:p>
            <a:r>
              <a:rPr lang="nl-BE" dirty="0"/>
              <a:t>2. </a:t>
            </a:r>
            <a:r>
              <a:rPr lang="nl-BE" dirty="0" err="1"/>
              <a:t>Achievements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4343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BE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3. </a:t>
            </a:r>
            <a:r>
              <a:rPr lang="nl-BE" dirty="0" err="1"/>
              <a:t>Evolution</a:t>
            </a:r>
            <a:r>
              <a:rPr lang="nl-BE" dirty="0"/>
              <a:t> European </a:t>
            </a:r>
            <a:r>
              <a:rPr lang="nl-BE" dirty="0" err="1"/>
              <a:t>funding</a:t>
            </a:r>
            <a:r>
              <a:rPr lang="nl-BE" dirty="0"/>
              <a:t> </a:t>
            </a:r>
          </a:p>
        </p:txBody>
      </p:sp>
      <p:pic>
        <p:nvPicPr>
          <p:cNvPr id="4" name="Content Placeholder 5" descr="Machine generated alternative text:&#10;AU General Policy Background &#10;AFRICA &#10;TOWARDS A &#10;COMPREHENSIVE &#10;STRATEGY &#10;WITH AFRICA &#10;EC Joint Communication &quot;Towards a &#10;comprehensive strategy with Africa&quot; &#10;Proposed by EC in 2020 for 2021-2040 period &#10;5 newly proposed EU-Africa Partnerships: &#10;African &#10;Union —q. &#10;Africa-EU Partnership &#10;Formal political channel between the EU and the &#10;African Union (bi-continental) &#10;Joint-Africa-EU Strategy &#10;Adopted in 2007, strategic roadmap with multi- &#10;annual action plans on defined priority areas &#10;High-Level Policy Dialogue (HLPD) on STI &#10;Official bi-annual dialogue platform on STI policy &#10;exchange and definition of joint STI priorities &#10;1. &#10;2. &#10;3. &#10;4. &#10;5. &#10;Green transition and energy access &#10;Digital transformation &#10;Sustainable growth and jobs &#10;Peace and governance &#10;Migration and mobility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7" t="26144" r="2164"/>
          <a:stretch/>
        </p:blipFill>
        <p:spPr bwMode="auto">
          <a:xfrm>
            <a:off x="237506" y="1586088"/>
            <a:ext cx="3942608" cy="43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7622" y="1638334"/>
            <a:ext cx="7627092" cy="40049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2000" dirty="0"/>
              <a:t>increasing </a:t>
            </a:r>
            <a:r>
              <a:rPr lang="en-IE" sz="2000" b="1" dirty="0"/>
              <a:t>access to quality education, skills, research, innovation, </a:t>
            </a:r>
            <a:r>
              <a:rPr lang="en-IE" sz="2000" dirty="0"/>
              <a:t>health and social rights;</a:t>
            </a:r>
          </a:p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2000" dirty="0"/>
              <a:t>creating a knowledge society and economy</a:t>
            </a:r>
            <a:endParaRPr lang="en-IE" sz="2000" b="1" dirty="0"/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2000" b="1" dirty="0"/>
              <a:t>scale up EU-Africa academic &amp; scientific coop.</a:t>
            </a: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2000" b="1" dirty="0"/>
              <a:t>TVET &amp; skills development</a:t>
            </a:r>
          </a:p>
          <a:p>
            <a:pPr marL="1200150" lvl="2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dirty="0"/>
              <a:t>mobility of students, teachers, trainers, and researchers;</a:t>
            </a:r>
          </a:p>
          <a:p>
            <a:pPr marL="1200150" lvl="2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dirty="0"/>
              <a:t>capacity building; quality training teachers; development of R&amp;I capacities; interaction education, science, technology and innovation for improved learning</a:t>
            </a:r>
          </a:p>
          <a:p>
            <a:pPr marL="1200150" lvl="2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dirty="0"/>
              <a:t>also digital transformation partnership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85703" y="5221580"/>
            <a:ext cx="1531919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03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endParaRPr lang="nl-BE" sz="1200" dirty="0">
              <a:latin typeface="+mn-lt"/>
            </a:endParaRPr>
          </a:p>
          <a:p>
            <a:pPr marL="0" indent="0">
              <a:buNone/>
            </a:pPr>
            <a:r>
              <a:rPr lang="nl-BE" dirty="0"/>
              <a:t>2021: </a:t>
            </a:r>
            <a:r>
              <a:rPr lang="nl-BE" b="1" dirty="0"/>
              <a:t>‘Global Gateway </a:t>
            </a:r>
            <a:r>
              <a:rPr lang="nl-BE" b="1" dirty="0" err="1"/>
              <a:t>Africa</a:t>
            </a:r>
            <a:r>
              <a:rPr lang="nl-BE" b="1" dirty="0"/>
              <a:t>’</a:t>
            </a:r>
            <a:r>
              <a:rPr lang="nl-BE" dirty="0"/>
              <a:t> (</a:t>
            </a:r>
            <a:r>
              <a:rPr lang="nl-BE" dirty="0" err="1"/>
              <a:t>strategic</a:t>
            </a:r>
            <a:r>
              <a:rPr lang="nl-BE" dirty="0"/>
              <a:t> </a:t>
            </a:r>
            <a:r>
              <a:rPr lang="nl-BE" dirty="0" err="1"/>
              <a:t>investments</a:t>
            </a:r>
            <a:r>
              <a:rPr lang="nl-BE" dirty="0"/>
              <a:t> in </a:t>
            </a:r>
            <a:r>
              <a:rPr lang="nl-BE" dirty="0" err="1"/>
              <a:t>infrastructure</a:t>
            </a:r>
            <a:r>
              <a:rPr lang="nl-BE" dirty="0"/>
              <a:t>)</a:t>
            </a:r>
          </a:p>
          <a:p>
            <a:pPr marL="457200" lvl="1" indent="0">
              <a:buNone/>
            </a:pPr>
            <a:r>
              <a:rPr lang="en-US" i="1" dirty="0"/>
              <a:t>Priorities</a:t>
            </a:r>
            <a:r>
              <a:rPr lang="en-US" dirty="0"/>
              <a:t>: digital, climate &amp; energy, transport, health, and education &amp; research</a:t>
            </a:r>
          </a:p>
          <a:p>
            <a:pPr marL="457200" lvl="1" indent="0">
              <a:buNone/>
            </a:pPr>
            <a:endParaRPr lang="nl-BE" sz="1200" dirty="0"/>
          </a:p>
          <a:p>
            <a:pPr marL="0" indent="0">
              <a:buNone/>
            </a:pPr>
            <a:r>
              <a:rPr lang="nl-BE" dirty="0"/>
              <a:t>2022: AU – EU </a:t>
            </a:r>
            <a:r>
              <a:rPr lang="nl-BE" dirty="0" err="1"/>
              <a:t>Summit</a:t>
            </a:r>
            <a:r>
              <a:rPr lang="nl-BE" dirty="0"/>
              <a:t>: </a:t>
            </a:r>
            <a:r>
              <a:rPr lang="en-US" dirty="0"/>
              <a:t>Africa-EU Science, Technology and Innovation (STI) Initiative: </a:t>
            </a:r>
            <a:r>
              <a:rPr lang="en-US" b="1" dirty="0"/>
              <a:t>Joint AU-EU Innovation Agenda</a:t>
            </a:r>
            <a:endParaRPr lang="nl-BE" b="1" dirty="0"/>
          </a:p>
          <a:p>
            <a:pPr marL="457200" lvl="1" indent="0">
              <a:buNone/>
            </a:pPr>
            <a:r>
              <a:rPr lang="en-US" i="1" dirty="0"/>
              <a:t>Priorities</a:t>
            </a:r>
            <a:r>
              <a:rPr lang="en-US" dirty="0"/>
              <a:t>: long term scientific and innovation cooperation between European &amp; African universities; circulation of talent; shared top-infrastructure; joint </a:t>
            </a:r>
            <a:r>
              <a:rPr lang="en-US" dirty="0" err="1"/>
              <a:t>Centres</a:t>
            </a:r>
            <a:r>
              <a:rPr lang="en-US" dirty="0"/>
              <a:t> of Excellence</a:t>
            </a:r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407061"/>
            <a:ext cx="11041200" cy="1152000"/>
          </a:xfrm>
        </p:spPr>
        <p:txBody>
          <a:bodyPr>
            <a:normAutofit/>
          </a:bodyPr>
          <a:lstStyle/>
          <a:p>
            <a:r>
              <a:rPr lang="en-US" dirty="0"/>
              <a:t>3. Evolution European funding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3898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b="1" dirty="0"/>
              <a:t>AU – EU Innovation Agenda (June 2023)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Several EU instruments pooled for the roll-out and implementation </a:t>
            </a:r>
            <a:br>
              <a:rPr lang="en-US" altLang="en-US" dirty="0"/>
            </a:br>
            <a:r>
              <a:rPr lang="en-US" altLang="en-US" dirty="0"/>
              <a:t>of the AU-EU Innovation Agenda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Second Work </a:t>
            </a:r>
            <a:r>
              <a:rPr lang="en-US" altLang="en-US" dirty="0" err="1"/>
              <a:t>Programme</a:t>
            </a:r>
            <a:r>
              <a:rPr lang="en-US" altLang="en-US" dirty="0"/>
              <a:t> of Horizon Europe (2023-2024) – ‘Africa Initiative’ (</a:t>
            </a:r>
            <a:r>
              <a:rPr lang="en-US" altLang="en-US" i="1" dirty="0"/>
              <a:t>continuation</a:t>
            </a:r>
            <a:r>
              <a:rPr lang="en-US" altLang="en-US" dirty="0"/>
              <a:t>?) 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hlinkClick r:id="rId3"/>
              </a:rPr>
              <a:t>Global Gateway Africa — Europe Investment Package </a:t>
            </a:r>
            <a:endParaRPr lang="en-US" altLang="en-US" dirty="0"/>
          </a:p>
          <a:p>
            <a:pPr lvl="1">
              <a:lnSpc>
                <a:spcPct val="150000"/>
              </a:lnSpc>
            </a:pPr>
            <a:r>
              <a:rPr lang="en-US" altLang="en-US" dirty="0">
                <a:hlinkClick r:id="rId4"/>
              </a:rPr>
              <a:t>Neighbourhood. Development and International Cooperation Instrument (NDICI) — 'Global Europe’ </a:t>
            </a:r>
            <a:r>
              <a:rPr lang="en-US" altLang="en-US" dirty="0"/>
              <a:t>(E+ instruments)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Other possible options being explored </a:t>
            </a:r>
            <a:br>
              <a:rPr lang="en-US" altLang="en-US" dirty="0"/>
            </a:br>
            <a:endParaRPr lang="en-US" altLang="en-US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Evolution European funding</a:t>
            </a:r>
          </a:p>
        </p:txBody>
      </p:sp>
    </p:spTree>
    <p:extLst>
      <p:ext uri="{BB962C8B-B14F-4D97-AF65-F5344CB8AC3E}">
        <p14:creationId xmlns:p14="http://schemas.microsoft.com/office/powerpoint/2010/main" val="51526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00" y="1371600"/>
            <a:ext cx="11041200" cy="47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100" dirty="0"/>
          </a:p>
          <a:p>
            <a:pPr marL="0" indent="0">
              <a:buNone/>
            </a:pPr>
            <a:r>
              <a:rPr lang="nl-BE" b="1" dirty="0" err="1"/>
              <a:t>Individual</a:t>
            </a:r>
            <a:r>
              <a:rPr lang="nl-BE" b="1" dirty="0"/>
              <a:t> </a:t>
            </a:r>
            <a:r>
              <a:rPr lang="nl-BE" b="1" dirty="0" err="1"/>
              <a:t>researchers</a:t>
            </a:r>
            <a:r>
              <a:rPr lang="nl-BE" dirty="0"/>
              <a:t>: </a:t>
            </a:r>
            <a:endParaRPr lang="nl-BE" sz="2400" dirty="0"/>
          </a:p>
          <a:p>
            <a:pPr marL="0" indent="0">
              <a:buNone/>
            </a:pPr>
            <a:r>
              <a:rPr lang="en-US" dirty="0"/>
              <a:t>ARISE </a:t>
            </a:r>
            <a:r>
              <a:rPr lang="en-US" dirty="0" err="1"/>
              <a:t>programme</a:t>
            </a:r>
            <a:r>
              <a:rPr lang="en-US" dirty="0"/>
              <a:t> strengthened: </a:t>
            </a:r>
            <a:endParaRPr lang="nl-BE" b="1" dirty="0"/>
          </a:p>
          <a:p>
            <a:pPr lvl="1"/>
            <a:r>
              <a:rPr lang="en-US" dirty="0"/>
              <a:t>1 PI + 4 PhD + 8 MA (total: 585 young researchers)</a:t>
            </a:r>
            <a:endParaRPr lang="nl-BE" b="1" dirty="0"/>
          </a:p>
          <a:p>
            <a:pPr lvl="1"/>
            <a:r>
              <a:rPr lang="en-US" dirty="0"/>
              <a:t>Large grant for post-docs, institutional strengthening of departments, mobilities to Europe</a:t>
            </a:r>
            <a:endParaRPr lang="nl-BE" b="1" dirty="0"/>
          </a:p>
          <a:p>
            <a:pPr lvl="1"/>
            <a:r>
              <a:rPr lang="nl-BE" dirty="0" err="1"/>
              <a:t>Simultaneous</a:t>
            </a:r>
            <a:r>
              <a:rPr lang="nl-BE" dirty="0"/>
              <a:t> </a:t>
            </a:r>
            <a:r>
              <a:rPr lang="nl-BE" dirty="0" err="1"/>
              <a:t>investments</a:t>
            </a:r>
            <a:r>
              <a:rPr lang="nl-BE" dirty="0"/>
              <a:t> in top </a:t>
            </a:r>
            <a:r>
              <a:rPr lang="nl-BE" dirty="0" err="1"/>
              <a:t>infrastructure</a:t>
            </a:r>
            <a:endParaRPr lang="nl-BE" b="1" dirty="0"/>
          </a:p>
          <a:p>
            <a:pPr lvl="1"/>
            <a:r>
              <a:rPr lang="en-US" dirty="0"/>
              <a:t>Alignment with </a:t>
            </a:r>
            <a:r>
              <a:rPr lang="en-US" dirty="0" err="1"/>
              <a:t>Centres</a:t>
            </a:r>
            <a:r>
              <a:rPr lang="en-US" dirty="0"/>
              <a:t> of Excellence</a:t>
            </a:r>
            <a:endParaRPr lang="nl-BE" dirty="0"/>
          </a:p>
          <a:p>
            <a:pPr lvl="1"/>
            <a:endParaRPr lang="nl-BE" dirty="0"/>
          </a:p>
          <a:p>
            <a:pPr marL="0" indent="0">
              <a:buNone/>
            </a:pP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looking</a:t>
            </a:r>
            <a:r>
              <a:rPr lang="nl-BE" dirty="0"/>
              <a:t> at </a:t>
            </a:r>
            <a:r>
              <a:rPr lang="nl-BE" dirty="0" err="1"/>
              <a:t>mid-career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senior </a:t>
            </a:r>
            <a:r>
              <a:rPr lang="nl-BE" dirty="0" err="1"/>
              <a:t>researchers</a:t>
            </a:r>
            <a:r>
              <a:rPr lang="nl-BE" dirty="0"/>
              <a:t>, via </a:t>
            </a:r>
            <a:r>
              <a:rPr lang="nl-BE" dirty="0" err="1"/>
              <a:t>international</a:t>
            </a:r>
            <a:r>
              <a:rPr lang="nl-BE" dirty="0"/>
              <a:t> </a:t>
            </a:r>
            <a:r>
              <a:rPr lang="nl-BE" dirty="0" err="1"/>
              <a:t>mobility</a:t>
            </a:r>
            <a:r>
              <a:rPr lang="nl-BE" dirty="0"/>
              <a:t> </a:t>
            </a:r>
            <a:r>
              <a:rPr lang="en-US" dirty="0"/>
              <a:t>(encouraging </a:t>
            </a:r>
            <a:r>
              <a:rPr lang="en-US" i="1" dirty="0"/>
              <a:t>brain circulation</a:t>
            </a:r>
            <a:r>
              <a:rPr lang="en-US" dirty="0"/>
              <a:t>)</a:t>
            </a:r>
            <a:endParaRPr lang="nl-BE" dirty="0"/>
          </a:p>
          <a:p>
            <a:pPr lvl="1"/>
            <a:endParaRPr lang="nl-BE" b="1" dirty="0"/>
          </a:p>
          <a:p>
            <a:pPr marL="0" indent="0">
              <a:buNone/>
            </a:pPr>
            <a:endParaRPr lang="nl-BE" sz="200" dirty="0"/>
          </a:p>
          <a:p>
            <a:pPr marL="0" indent="0">
              <a:buNone/>
            </a:pPr>
            <a:endParaRPr lang="nl-BE" sz="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International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6000" y="407061"/>
            <a:ext cx="11041200" cy="1152000"/>
          </a:xfrm>
        </p:spPr>
        <p:txBody>
          <a:bodyPr>
            <a:normAutofit/>
          </a:bodyPr>
          <a:lstStyle/>
          <a:p>
            <a:r>
              <a:rPr lang="en-US" dirty="0"/>
              <a:t>3. Evolution European funding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2385028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65D79A30DFB45AC8CC2511C4B1847" ma:contentTypeVersion="21" ma:contentTypeDescription="Een nieuw document maken." ma:contentTypeScope="" ma:versionID="cadfa54b4affb445f239ae536084f875">
  <xsd:schema xmlns:xsd="http://www.w3.org/2001/XMLSchema" xmlns:xs="http://www.w3.org/2001/XMLSchema" xmlns:p="http://schemas.microsoft.com/office/2006/metadata/properties" xmlns:ns2="60c8d8bd-d408-4045-953a-867b1f07f8b3" xmlns:ns3="7175d65e-0428-40e7-befa-fe455af99e9f" targetNamespace="http://schemas.microsoft.com/office/2006/metadata/properties" ma:root="true" ma:fieldsID="65d83da4567dba5feca1f41c353910ee" ns2:_="" ns3:_="">
    <xsd:import namespace="60c8d8bd-d408-4045-953a-867b1f07f8b3"/>
    <xsd:import namespace="7175d65e-0428-40e7-befa-fe455af99e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tatu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8d8bd-d408-4045-953a-867b1f07f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tatus" ma:index="21" nillable="true" ma:displayName="Status" ma:format="Dropdown" ma:internalName="Statu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g niet gestart"/>
                    <xsd:enumeration value="In behandeling"/>
                    <xsd:enumeration value="Afgewerkt"/>
                    <xsd:enumeration value="Dringend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5d65e-0428-40e7-befa-fe455af99e9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c744dc7-399a-4794-95fb-2093bfe8f3fe}" ma:internalName="TaxCatchAll" ma:showField="CatchAllData" ma:web="7175d65e-0428-40e7-befa-fe455af99e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05EAF1-CF70-437D-B21F-221EF9B6F41B}"/>
</file>

<file path=customXml/itemProps2.xml><?xml version="1.0" encoding="utf-8"?>
<ds:datastoreItem xmlns:ds="http://schemas.openxmlformats.org/officeDocument/2006/customXml" ds:itemID="{352EAF91-7C4B-4E93-8147-B7EA1C22FB92}"/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1010</Words>
  <Application>Microsoft Office PowerPoint</Application>
  <PresentationFormat>Widescreen</PresentationFormat>
  <Paragraphs>151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KU Leuven</vt:lpstr>
      <vt:lpstr>KU Leuven Sedes</vt:lpstr>
      <vt:lpstr>Working Group – CLUSTER &amp; Africa  Laurens Rademakers </vt:lpstr>
      <vt:lpstr>1. Rationale and relevance</vt:lpstr>
      <vt:lpstr>2. Achievements</vt:lpstr>
      <vt:lpstr>2. Achievements</vt:lpstr>
      <vt:lpstr>2. Achievements</vt:lpstr>
      <vt:lpstr>3. Evolution European funding </vt:lpstr>
      <vt:lpstr>3. Evolution European funding</vt:lpstr>
      <vt:lpstr>3. Evolution European funding</vt:lpstr>
      <vt:lpstr>3. Evolution European funding</vt:lpstr>
      <vt:lpstr>3. Evolution European funding</vt:lpstr>
      <vt:lpstr>3. Evolution European funding</vt:lpstr>
      <vt:lpstr>3. Evolution European funding</vt:lpstr>
      <vt:lpstr>3. Evolution European funding</vt:lpstr>
      <vt:lpstr>3. Evolution European funding</vt:lpstr>
      <vt:lpstr>4. Evaluation and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2024-04-12T07:15:58Z</dcterms:modified>
</cp:coreProperties>
</file>