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68" r:id="rId3"/>
  </p:sldMasterIdLst>
  <p:notesMasterIdLst>
    <p:notesMasterId r:id="rId14"/>
  </p:notesMasterIdLst>
  <p:sldIdLst>
    <p:sldId id="256" r:id="rId4"/>
    <p:sldId id="274" r:id="rId5"/>
    <p:sldId id="265" r:id="rId6"/>
    <p:sldId id="277" r:id="rId7"/>
    <p:sldId id="278" r:id="rId8"/>
    <p:sldId id="259" r:id="rId9"/>
    <p:sldId id="280" r:id="rId10"/>
    <p:sldId id="281" r:id="rId11"/>
    <p:sldId id="282" r:id="rId12"/>
    <p:sldId id="271" r:id="rId13"/>
  </p:sldIdLst>
  <p:sldSz cx="9144000" cy="5715000" type="screen16x1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04"/>
    <p:restoredTop sz="94660"/>
  </p:normalViewPr>
  <p:slideViewPr>
    <p:cSldViewPr>
      <p:cViewPr varScale="1">
        <p:scale>
          <a:sx n="102" d="100"/>
          <a:sy n="102" d="100"/>
        </p:scale>
        <p:origin x="1277" y="77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725" y="-55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customXml" Target="../customXml/item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38CB6-74A4-4892-AC26-39AA16DBC06E}" type="datetimeFigureOut">
              <a:rPr lang="nl-NL" smtClean="0"/>
              <a:pPr/>
              <a:t>12-4-2024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321C7-F3C2-4060-83CE-07126346E742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C9241-6914-4C82-BFE5-73B12BBEF332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503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95736" y="481236"/>
            <a:ext cx="6264696" cy="1225550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95736" y="1921396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6017B6A-BB28-44FC-A002-9DEE8946C9F7}" type="datetimeFigureOut">
              <a:rPr lang="nl-NL" smtClean="0"/>
              <a:pPr/>
              <a:t>12-4-2024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D07D-23D5-4BFC-8EEA-750264FE07C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736" y="228600"/>
            <a:ext cx="6491064" cy="75669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D07D-23D5-4BFC-8EEA-750264FE07C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736" y="121196"/>
            <a:ext cx="6491064" cy="9525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D07D-23D5-4BFC-8EEA-750264FE07C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D07D-23D5-4BFC-8EEA-750264FE07C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736" y="228600"/>
            <a:ext cx="6491064" cy="75669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D07D-23D5-4BFC-8EEA-750264FE07C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736" y="121196"/>
            <a:ext cx="6491064" cy="9525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D07D-23D5-4BFC-8EEA-750264FE07C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D07D-23D5-4BFC-8EEA-750264FE07C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95736" y="481236"/>
            <a:ext cx="6264696" cy="1225550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95736" y="1921396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6017B6A-BB28-44FC-A002-9DEE8946C9F7}" type="datetimeFigureOut">
              <a:rPr lang="nl-NL" smtClean="0"/>
              <a:pPr/>
              <a:t>12-4-2024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D07D-23D5-4BFC-8EEA-750264FE07C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736" y="228600"/>
            <a:ext cx="6491064" cy="75669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D07D-23D5-4BFC-8EEA-750264FE07C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736" y="121196"/>
            <a:ext cx="6491064" cy="9525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D07D-23D5-4BFC-8EEA-750264FE07C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D07D-23D5-4BFC-8EEA-750264FE07C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95736" y="481236"/>
            <a:ext cx="6264696" cy="1225550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95736" y="1921396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fld id="{F6017B6A-BB28-44FC-A002-9DEE8946C9F7}" type="datetimeFigureOut">
              <a:rPr lang="nl-NL" smtClean="0"/>
              <a:pPr/>
              <a:t>12-4-2024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D07D-23D5-4BFC-8EEA-750264FE07C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rik\Documents\Werk\CLUSTER\Topic - Sino-EU\Doctoral School TUe+KTH\2015\Certificate\Slides_Page_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3999" cy="5715000"/>
          </a:xfrm>
          <a:prstGeom prst="rect">
            <a:avLst/>
          </a:prstGeom>
          <a:noFill/>
        </p:spPr>
      </p:pic>
      <p:pic>
        <p:nvPicPr>
          <p:cNvPr id="8" name="Picture 2" descr="C:\Users\Erik\Documents\Werk\CLUSTER\Topic - Sino-EU\Doctoral School TUe+KTH\2015\Certificate\Slides_Page_1.png"/>
          <p:cNvPicPr>
            <a:picLocks noChangeAspect="1" noChangeArrowheads="1"/>
          </p:cNvPicPr>
          <p:nvPr userDrawn="1"/>
        </p:nvPicPr>
        <p:blipFill>
          <a:blip r:embed="rId7" cstate="print"/>
          <a:srcRect l="2033" t="29462" r="79740" b="31480"/>
          <a:stretch>
            <a:fillRect/>
          </a:stretch>
        </p:blipFill>
        <p:spPr bwMode="auto">
          <a:xfrm>
            <a:off x="251520" y="1849388"/>
            <a:ext cx="1792199" cy="2304256"/>
          </a:xfrm>
          <a:prstGeom prst="rect">
            <a:avLst/>
          </a:prstGeom>
          <a:noFill/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339752" y="228600"/>
            <a:ext cx="6347048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339752" y="1273324"/>
            <a:ext cx="6347048" cy="3616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359D07D-23D5-4BFC-8EEA-750264FE07CF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339752" y="228600"/>
            <a:ext cx="6347048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339752" y="1273324"/>
            <a:ext cx="6347048" cy="3616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359D07D-23D5-4BFC-8EEA-750264FE07CF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27650" name="Picture 2" descr="C:\Users\Erik\Documents\Werk\CLUSTER\Topic - Sino-EU\Doctoral School TUe+KTH\2015\Certificate\Slides33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rik\Documents\Werk\CLUSTER\Topic - Sino-EU\Doctoral School TUe+KTH\2015\Certificate\Slides_Page_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3999" cy="5715000"/>
          </a:xfrm>
          <a:prstGeom prst="rect">
            <a:avLst/>
          </a:prstGeom>
          <a:noFill/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339752" y="228600"/>
            <a:ext cx="6347048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339752" y="1273324"/>
            <a:ext cx="6347048" cy="3616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359D07D-23D5-4BFC-8EEA-750264FE07CF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2195736" y="913284"/>
            <a:ext cx="6264696" cy="1225550"/>
          </a:xfrm>
        </p:spPr>
        <p:txBody>
          <a:bodyPr>
            <a:normAutofit/>
          </a:bodyPr>
          <a:lstStyle/>
          <a:p>
            <a:r>
              <a:rPr lang="nl-NL" dirty="0"/>
              <a:t>SEEEP High Level </a:t>
            </a:r>
            <a:r>
              <a:rPr lang="nl-NL" dirty="0" err="1"/>
              <a:t>Doctoral</a:t>
            </a:r>
            <a:r>
              <a:rPr lang="nl-NL" dirty="0"/>
              <a:t> Schools</a:t>
            </a:r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Prof. David </a:t>
            </a:r>
            <a:r>
              <a:rPr lang="nl-NL" dirty="0" err="1"/>
              <a:t>Smeulders</a:t>
            </a:r>
            <a:endParaRPr lang="nl-NL" dirty="0"/>
          </a:p>
          <a:p>
            <a:r>
              <a:rPr lang="nl-NL" dirty="0"/>
              <a:t>Eindhoven University of Technology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DD889D-B6C7-6040-9EDF-301A3E31F2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196800"/>
            <a:ext cx="1679031" cy="3600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116A81-744C-674D-93BD-02E28C46D177}"/>
              </a:ext>
            </a:extLst>
          </p:cNvPr>
          <p:cNvSpPr txBox="1"/>
          <p:nvPr/>
        </p:nvSpPr>
        <p:spPr>
          <a:xfrm>
            <a:off x="2555776" y="3596506"/>
            <a:ext cx="2869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Cluster GA, KU Leuven, 12 April 2024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DB1269-A8C7-5847-B8E9-422486D1A3A7}"/>
              </a:ext>
            </a:extLst>
          </p:cNvPr>
          <p:cNvSpPr/>
          <p:nvPr/>
        </p:nvSpPr>
        <p:spPr>
          <a:xfrm>
            <a:off x="179512" y="4837721"/>
            <a:ext cx="1823519" cy="6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7D133-FF8B-2F49-A46A-4F1E48CDA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4459678"/>
            <a:ext cx="756085" cy="7560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/>
          <p:cNvSpPr txBox="1">
            <a:spLocks/>
          </p:cNvSpPr>
          <p:nvPr/>
        </p:nvSpPr>
        <p:spPr>
          <a:xfrm>
            <a:off x="2133600" y="1172443"/>
            <a:ext cx="6347048" cy="3616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spcBef>
                <a:spcPct val="20000"/>
              </a:spcBef>
              <a:buFont typeface="Arial"/>
              <a:buChar char="•"/>
              <a:defRPr/>
            </a:pPr>
            <a:r>
              <a:rPr lang="nl-NL" sz="2000" dirty="0" err="1"/>
              <a:t>Working</a:t>
            </a:r>
            <a:r>
              <a:rPr lang="nl-NL" sz="2000" dirty="0"/>
              <a:t> </a:t>
            </a:r>
            <a:r>
              <a:rPr lang="nl-NL" sz="2000" dirty="0" err="1"/>
              <a:t>together</a:t>
            </a:r>
            <a:r>
              <a:rPr lang="nl-NL" sz="2000" dirty="0"/>
              <a:t> – </a:t>
            </a:r>
            <a:r>
              <a:rPr lang="nl-NL" sz="2000" dirty="0" err="1"/>
              <a:t>succesfull</a:t>
            </a:r>
            <a:r>
              <a:rPr lang="nl-NL" sz="2000" dirty="0"/>
              <a:t> </a:t>
            </a:r>
            <a:r>
              <a:rPr lang="nl-NL" sz="2000" dirty="0" err="1"/>
              <a:t>projects</a:t>
            </a:r>
            <a:endParaRPr lang="nl-NL" sz="2000" dirty="0"/>
          </a:p>
          <a:p>
            <a:pPr marL="514350" lvl="0" indent="-514350">
              <a:spcBef>
                <a:spcPct val="20000"/>
              </a:spcBef>
              <a:buFont typeface="Arial"/>
              <a:buChar char="•"/>
              <a:defRPr/>
            </a:pPr>
            <a:r>
              <a:rPr lang="nl-NL" sz="2000" dirty="0"/>
              <a:t>Mutual </a:t>
            </a:r>
            <a:r>
              <a:rPr lang="nl-NL" sz="2000" dirty="0" err="1"/>
              <a:t>understanding</a:t>
            </a:r>
            <a:r>
              <a:rPr lang="nl-NL" sz="2000" dirty="0"/>
              <a:t>– </a:t>
            </a:r>
            <a:r>
              <a:rPr lang="nl-NL" sz="2000" dirty="0" err="1"/>
              <a:t>successfull</a:t>
            </a:r>
            <a:r>
              <a:rPr lang="nl-NL" sz="2000" dirty="0"/>
              <a:t> </a:t>
            </a:r>
            <a:r>
              <a:rPr lang="nl-NL" sz="2000" dirty="0" err="1"/>
              <a:t>programmes</a:t>
            </a:r>
            <a:endParaRPr lang="nl-NL" sz="2000" dirty="0"/>
          </a:p>
          <a:p>
            <a:pPr marL="514350" lvl="0" indent="-514350">
              <a:spcBef>
                <a:spcPct val="20000"/>
              </a:spcBef>
              <a:buFont typeface="Arial"/>
              <a:buChar char="•"/>
              <a:defRPr/>
            </a:pPr>
            <a:r>
              <a:rPr lang="nl-NL" sz="2000" dirty="0" err="1"/>
              <a:t>Friendship</a:t>
            </a:r>
            <a:r>
              <a:rPr lang="nl-NL" sz="2000" dirty="0"/>
              <a:t> – </a:t>
            </a:r>
            <a:r>
              <a:rPr lang="nl-NL" sz="2000" dirty="0" err="1"/>
              <a:t>lasting</a:t>
            </a:r>
            <a:r>
              <a:rPr lang="nl-NL" sz="2000" dirty="0"/>
              <a:t> relations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/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nl-NL" sz="2000" dirty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133600" y="342900"/>
            <a:ext cx="2985864" cy="756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Afbeelding 9" descr="lunch from abo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425452"/>
            <a:ext cx="2143125" cy="2857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B06182-7D04-E84F-A410-9BED406D07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13484"/>
            <a:ext cx="3261454" cy="20384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3954" y="792000"/>
            <a:ext cx="6929046" cy="4200467"/>
          </a:xfrm>
        </p:spPr>
        <p:txBody>
          <a:bodyPr>
            <a:noAutofit/>
          </a:bodyPr>
          <a:lstStyle/>
          <a:p>
            <a:pPr marL="0" indent="0">
              <a:spcBef>
                <a:spcPts val="156"/>
              </a:spcBef>
              <a:spcAft>
                <a:spcPts val="468"/>
              </a:spcAft>
              <a:buNone/>
            </a:pPr>
            <a:r>
              <a:rPr lang="en-GB" sz="1600" b="1" dirty="0"/>
              <a:t>         Doctoral summer schools </a:t>
            </a:r>
          </a:p>
          <a:p>
            <a:pPr lvl="1">
              <a:spcBef>
                <a:spcPts val="156"/>
              </a:spcBef>
              <a:spcAft>
                <a:spcPts val="468"/>
              </a:spcAft>
            </a:pPr>
            <a:r>
              <a:rPr lang="en-US" sz="1600" dirty="0"/>
              <a:t>The </a:t>
            </a:r>
            <a:r>
              <a:rPr lang="en-US" sz="1600" dirty="0">
                <a:solidFill>
                  <a:srgbClr val="CC3399"/>
                </a:solidFill>
              </a:rPr>
              <a:t>Doctoral Schools </a:t>
            </a:r>
            <a:r>
              <a:rPr lang="en-US" sz="1600" dirty="0"/>
              <a:t>are organized within the Sino-EU Engineering Education Platform and SESE Doctoral Programs for Sustainability Engineering.</a:t>
            </a:r>
          </a:p>
          <a:p>
            <a:pPr lvl="1">
              <a:spcBef>
                <a:spcPts val="156"/>
              </a:spcBef>
              <a:spcAft>
                <a:spcPts val="468"/>
              </a:spcAft>
            </a:pPr>
            <a:r>
              <a:rPr lang="en-US" sz="1600" dirty="0">
                <a:solidFill>
                  <a:srgbClr val="CC3399"/>
                </a:solidFill>
              </a:rPr>
              <a:t>Bring professors &amp; PhD candidates </a:t>
            </a:r>
            <a:r>
              <a:rPr lang="en-US" sz="1600" dirty="0"/>
              <a:t>from the highest level together to come up with solutions to the grant societal challenges, such as sustainable energy, energy transitions, health or active aging.</a:t>
            </a:r>
          </a:p>
          <a:p>
            <a:pPr lvl="1">
              <a:spcBef>
                <a:spcPts val="156"/>
              </a:spcBef>
              <a:spcAft>
                <a:spcPts val="468"/>
              </a:spcAft>
            </a:pPr>
            <a:r>
              <a:rPr lang="en-US" sz="1600" dirty="0">
                <a:solidFill>
                  <a:srgbClr val="CC3399"/>
                </a:solidFill>
              </a:rPr>
              <a:t>Big schools, lasting for two weeks</a:t>
            </a:r>
            <a:r>
              <a:rPr lang="en-US" sz="1600" dirty="0"/>
              <a:t>, and consisting of multiple universities from China and Europe. Aim is to have 10-18 professors from European &amp; Chinese partners, teaching up to 60 PhD’s from both sides</a:t>
            </a:r>
          </a:p>
          <a:p>
            <a:pPr lvl="1">
              <a:spcBef>
                <a:spcPts val="156"/>
              </a:spcBef>
              <a:spcAft>
                <a:spcPts val="468"/>
              </a:spcAft>
            </a:pPr>
            <a:r>
              <a:rPr lang="en-US" sz="1600" dirty="0">
                <a:solidFill>
                  <a:srgbClr val="CC3399"/>
                </a:solidFill>
              </a:rPr>
              <a:t>Challenges</a:t>
            </a:r>
            <a:r>
              <a:rPr lang="en-US" sz="1600" dirty="0"/>
              <a:t> are formulated and addressed/solved by multidisciplinary and multinational teams of students</a:t>
            </a:r>
          </a:p>
          <a:p>
            <a:pPr lvl="1">
              <a:spcBef>
                <a:spcPts val="156"/>
              </a:spcBef>
              <a:spcAft>
                <a:spcPts val="468"/>
              </a:spcAft>
            </a:pPr>
            <a:r>
              <a:rPr lang="en-US" sz="1600" dirty="0"/>
              <a:t>Organized </a:t>
            </a:r>
            <a:r>
              <a:rPr lang="en-US" sz="1600" dirty="0">
                <a:solidFill>
                  <a:srgbClr val="CC3399"/>
                </a:solidFill>
              </a:rPr>
              <a:t>once a year, alternating between China and Europe</a:t>
            </a:r>
          </a:p>
          <a:p>
            <a:pPr lvl="1">
              <a:spcBef>
                <a:spcPts val="156"/>
              </a:spcBef>
              <a:spcAft>
                <a:spcPts val="468"/>
              </a:spcAft>
            </a:pPr>
            <a:r>
              <a:rPr lang="en-US" sz="1600" dirty="0"/>
              <a:t>Organized</a:t>
            </a:r>
            <a:r>
              <a:rPr lang="en-US" sz="1600" dirty="0">
                <a:solidFill>
                  <a:srgbClr val="CC3399"/>
                </a:solidFill>
              </a:rPr>
              <a:t> twice online /on-campus during pandemic</a:t>
            </a:r>
            <a:endParaRPr lang="sv-SE" sz="1600" dirty="0">
              <a:solidFill>
                <a:srgbClr val="CC3399"/>
              </a:solidFill>
            </a:endParaRPr>
          </a:p>
          <a:p>
            <a:pPr lvl="1">
              <a:spcBef>
                <a:spcPts val="156"/>
              </a:spcBef>
              <a:spcAft>
                <a:spcPts val="468"/>
              </a:spcAft>
            </a:pPr>
            <a:endParaRPr lang="en-GB" sz="1600" dirty="0"/>
          </a:p>
          <a:p>
            <a:pPr marL="356572" lvl="1" indent="0">
              <a:spcBef>
                <a:spcPts val="0"/>
              </a:spcBef>
              <a:spcAft>
                <a:spcPts val="468"/>
              </a:spcAft>
              <a:buNone/>
            </a:pPr>
            <a:endParaRPr lang="en-GB" sz="600" b="1" dirty="0"/>
          </a:p>
          <a:p>
            <a:pPr lvl="1">
              <a:spcBef>
                <a:spcPts val="0"/>
              </a:spcBef>
              <a:spcAft>
                <a:spcPts val="468"/>
              </a:spcAft>
            </a:pPr>
            <a:endParaRPr lang="en-GB" sz="16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7704348" y="4837721"/>
            <a:ext cx="1188132" cy="784039"/>
            <a:chOff x="7452320" y="116632"/>
            <a:chExt cx="1584176" cy="940848"/>
          </a:xfrm>
        </p:grpSpPr>
        <p:pic>
          <p:nvPicPr>
            <p:cNvPr id="5" name="Picture 4" descr="Núcleo de Relações Internacionais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25" r="68460" b="14247"/>
            <a:stretch>
              <a:fillRect/>
            </a:stretch>
          </p:blipFill>
          <p:spPr bwMode="auto">
            <a:xfrm>
              <a:off x="7452320" y="116632"/>
              <a:ext cx="1584176" cy="720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7920880" y="652626"/>
              <a:ext cx="936104" cy="404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b="1" dirty="0"/>
                <a:t>SEEEP</a:t>
              </a:r>
              <a:endParaRPr lang="en-GB" b="1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C43233C-9A0C-5C47-B1E0-FD7DFA0C46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196800"/>
            <a:ext cx="1679031" cy="3600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953FBC-5A74-7843-BF88-6DFB14541FFB}"/>
              </a:ext>
            </a:extLst>
          </p:cNvPr>
          <p:cNvSpPr/>
          <p:nvPr/>
        </p:nvSpPr>
        <p:spPr>
          <a:xfrm>
            <a:off x="179512" y="4837721"/>
            <a:ext cx="1823519" cy="6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11E4B7-3170-3D40-B07D-57AE469FD0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4459678"/>
            <a:ext cx="756085" cy="75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1760" y="337220"/>
            <a:ext cx="6491064" cy="756692"/>
          </a:xfrm>
        </p:spPr>
        <p:txBody>
          <a:bodyPr/>
          <a:lstStyle/>
          <a:p>
            <a:r>
              <a:rPr lang="nl-NL" dirty="0" err="1"/>
              <a:t>Certificate</a:t>
            </a:r>
            <a:r>
              <a:rPr lang="nl-NL" dirty="0"/>
              <a:t> of </a:t>
            </a:r>
            <a:r>
              <a:rPr lang="nl-NL" dirty="0" err="1"/>
              <a:t>Participation</a:t>
            </a: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923">
            <a:off x="3264667" y="1550478"/>
            <a:ext cx="3483824" cy="2452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FBD81C-5634-554A-AD35-A0E9651AF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196800"/>
            <a:ext cx="1679031" cy="3600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52B86C-7076-D940-8ED8-D87C93DBBA91}"/>
              </a:ext>
            </a:extLst>
          </p:cNvPr>
          <p:cNvSpPr/>
          <p:nvPr/>
        </p:nvSpPr>
        <p:spPr>
          <a:xfrm>
            <a:off x="179512" y="4837721"/>
            <a:ext cx="1823519" cy="6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AA7405-4DA7-FB45-83A3-CD03D71AE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4459678"/>
            <a:ext cx="756085" cy="7560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Historical</a:t>
            </a:r>
            <a:r>
              <a:rPr lang="nl-NL" dirty="0"/>
              <a:t> </a:t>
            </a:r>
            <a:r>
              <a:rPr lang="nl-NL" dirty="0" err="1"/>
              <a:t>Overview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67744" y="985292"/>
            <a:ext cx="6347048" cy="4019534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lain" startAt="2015"/>
            </a:pPr>
            <a:r>
              <a:rPr lang="nl-NL" sz="2200" dirty="0"/>
              <a:t> 	Shanghai &amp; Hangzhou </a:t>
            </a:r>
          </a:p>
          <a:p>
            <a:pPr marL="514350" lvl="1" indent="-514350">
              <a:buNone/>
            </a:pPr>
            <a:r>
              <a:rPr lang="nl-NL" sz="2200" i="1" dirty="0"/>
              <a:t>		Energy </a:t>
            </a:r>
            <a:r>
              <a:rPr lang="nl-NL" sz="2200" i="1" dirty="0" err="1"/>
              <a:t>Transitions</a:t>
            </a:r>
            <a:r>
              <a:rPr lang="nl-NL" sz="2200" i="1" dirty="0"/>
              <a:t>: China CO2 </a:t>
            </a:r>
            <a:r>
              <a:rPr lang="nl-NL" sz="2200" i="1" dirty="0" err="1"/>
              <a:t>Neutral</a:t>
            </a:r>
            <a:endParaRPr lang="nl-NL" sz="2200" dirty="0"/>
          </a:p>
          <a:p>
            <a:pPr marL="514350" indent="-514350">
              <a:buAutoNum type="arabicPlain" startAt="2016"/>
            </a:pPr>
            <a:r>
              <a:rPr lang="nl-NL" sz="2200" dirty="0"/>
              <a:t> 	Stockholm &amp; Eindhoven</a:t>
            </a:r>
          </a:p>
          <a:p>
            <a:pPr marL="914400" lvl="1" indent="-514350">
              <a:buNone/>
            </a:pPr>
            <a:r>
              <a:rPr lang="nl-NL" sz="2200" i="1" dirty="0"/>
              <a:t>	Energy </a:t>
            </a:r>
            <a:r>
              <a:rPr lang="nl-NL" sz="2200" i="1" dirty="0" err="1"/>
              <a:t>Transitions</a:t>
            </a:r>
            <a:r>
              <a:rPr lang="nl-NL" sz="2200" i="1" dirty="0"/>
              <a:t>: EU CO2 </a:t>
            </a:r>
            <a:r>
              <a:rPr lang="nl-NL" sz="2200" i="1" dirty="0" err="1"/>
              <a:t>Neutral</a:t>
            </a:r>
            <a:endParaRPr lang="nl-NL" sz="2200" i="1" dirty="0"/>
          </a:p>
          <a:p>
            <a:pPr marL="514350" indent="-514350">
              <a:buAutoNum type="arabicPlain" startAt="2017"/>
            </a:pPr>
            <a:r>
              <a:rPr lang="nl-NL" sz="2200" dirty="0"/>
              <a:t> 	Shanghai &amp; Hangzhou</a:t>
            </a:r>
          </a:p>
          <a:p>
            <a:pPr marL="914400" lvl="1" indent="-514350">
              <a:buNone/>
            </a:pPr>
            <a:r>
              <a:rPr lang="nl-NL" sz="2200" i="1" dirty="0"/>
              <a:t>	Energy Systems in </a:t>
            </a:r>
            <a:r>
              <a:rPr lang="nl-NL" sz="2200" i="1" dirty="0" err="1"/>
              <a:t>Cities</a:t>
            </a:r>
            <a:endParaRPr lang="nl-NL" sz="2200" i="1" dirty="0"/>
          </a:p>
          <a:p>
            <a:pPr marL="514350" indent="-514350">
              <a:buAutoNum type="arabicPlain" startAt="2017"/>
            </a:pPr>
            <a:r>
              <a:rPr lang="nl-NL" sz="2200" dirty="0"/>
              <a:t> </a:t>
            </a:r>
            <a:r>
              <a:rPr lang="nl-NL" sz="2200" i="1" dirty="0"/>
              <a:t>	</a:t>
            </a:r>
            <a:r>
              <a:rPr lang="nl-NL" sz="2200" dirty="0"/>
              <a:t>Stockholm &amp; Eindhoven</a:t>
            </a:r>
          </a:p>
          <a:p>
            <a:pPr marL="514350" lvl="1" indent="-514350">
              <a:buNone/>
            </a:pPr>
            <a:r>
              <a:rPr lang="nl-NL" sz="2200" dirty="0"/>
              <a:t>		</a:t>
            </a:r>
            <a:r>
              <a:rPr lang="nl-NL" sz="2200" i="1" dirty="0"/>
              <a:t>Energy Storage &amp; Flexibility</a:t>
            </a:r>
          </a:p>
          <a:p>
            <a:pPr marL="514350" indent="-514350">
              <a:buAutoNum type="arabicPlain" startAt="2017"/>
            </a:pPr>
            <a:r>
              <a:rPr lang="nl-NL" sz="2200" dirty="0"/>
              <a:t> 	Shanghai &amp; Hangzhou</a:t>
            </a:r>
          </a:p>
          <a:p>
            <a:pPr marL="914400" lvl="1" indent="-514350">
              <a:buNone/>
            </a:pPr>
            <a:r>
              <a:rPr lang="nl-NL" sz="2200" i="1" dirty="0"/>
              <a:t>	</a:t>
            </a:r>
            <a:r>
              <a:rPr lang="nl-NL" sz="2200" i="1" dirty="0" err="1"/>
              <a:t>Affordable</a:t>
            </a:r>
            <a:r>
              <a:rPr lang="nl-NL" sz="2200" i="1" dirty="0"/>
              <a:t> Energy </a:t>
            </a:r>
            <a:r>
              <a:rPr lang="nl-NL" sz="2200" i="1" dirty="0" err="1"/>
              <a:t>Transition</a:t>
            </a:r>
            <a:endParaRPr lang="nl-NL" sz="2200" i="1" dirty="0"/>
          </a:p>
          <a:p>
            <a:pPr marL="514350" indent="-514350">
              <a:buNone/>
            </a:pPr>
            <a:r>
              <a:rPr lang="nl-NL" sz="2200" dirty="0"/>
              <a:t>2021</a:t>
            </a:r>
            <a:r>
              <a:rPr lang="nl-NL" sz="2200" i="1" dirty="0"/>
              <a:t>		</a:t>
            </a:r>
            <a:r>
              <a:rPr lang="nl-NL" sz="2200" dirty="0"/>
              <a:t>KTH &amp; TU/e </a:t>
            </a:r>
            <a:r>
              <a:rPr lang="nl-NL" sz="2200" dirty="0" err="1"/>
              <a:t>on-line</a:t>
            </a:r>
            <a:r>
              <a:rPr lang="nl-NL" sz="2200" dirty="0"/>
              <a:t> </a:t>
            </a:r>
          </a:p>
          <a:p>
            <a:pPr marL="514350" indent="-514350">
              <a:buNone/>
            </a:pPr>
            <a:r>
              <a:rPr lang="nl-NL" sz="2200" i="1" dirty="0"/>
              <a:t>                  	</a:t>
            </a:r>
            <a:r>
              <a:rPr lang="nl-NL" sz="2200" i="1" dirty="0" err="1"/>
              <a:t>Pathways</a:t>
            </a:r>
            <a:r>
              <a:rPr lang="nl-NL" sz="2200" i="1" dirty="0"/>
              <a:t> </a:t>
            </a:r>
            <a:r>
              <a:rPr lang="nl-NL" sz="2200" i="1" dirty="0" err="1"/>
              <a:t>towards</a:t>
            </a:r>
            <a:r>
              <a:rPr lang="nl-NL" sz="2200" i="1" dirty="0"/>
              <a:t> net zero</a:t>
            </a:r>
          </a:p>
          <a:p>
            <a:pPr marL="514350" indent="-514350">
              <a:buNone/>
            </a:pPr>
            <a:r>
              <a:rPr lang="nl-NL" sz="2200" dirty="0"/>
              <a:t>2022</a:t>
            </a:r>
            <a:r>
              <a:rPr lang="nl-NL" sz="2200" i="1" dirty="0"/>
              <a:t>		</a:t>
            </a:r>
            <a:r>
              <a:rPr lang="nl-NL" sz="2200" dirty="0"/>
              <a:t>KTH &amp; TU/e </a:t>
            </a:r>
            <a:r>
              <a:rPr lang="nl-NL" sz="2200" dirty="0" err="1"/>
              <a:t>on-line</a:t>
            </a:r>
            <a:r>
              <a:rPr lang="nl-NL" sz="2200" dirty="0"/>
              <a:t> </a:t>
            </a:r>
            <a:r>
              <a:rPr lang="nl-NL" sz="2200" dirty="0" err="1"/>
              <a:t>and</a:t>
            </a:r>
            <a:r>
              <a:rPr lang="nl-NL" sz="2200" dirty="0"/>
              <a:t> on-campus </a:t>
            </a:r>
            <a:r>
              <a:rPr lang="nl-NL" sz="2200" dirty="0" err="1"/>
              <a:t>for</a:t>
            </a:r>
            <a:r>
              <a:rPr lang="nl-NL" sz="2200" dirty="0"/>
              <a:t> EU </a:t>
            </a:r>
            <a:r>
              <a:rPr lang="nl-NL" sz="2200" dirty="0" err="1"/>
              <a:t>students</a:t>
            </a:r>
            <a:r>
              <a:rPr lang="nl-NL" sz="2200" dirty="0"/>
              <a:t> </a:t>
            </a:r>
          </a:p>
          <a:p>
            <a:pPr marL="514350" indent="-514350">
              <a:buNone/>
            </a:pPr>
            <a:r>
              <a:rPr lang="nl-NL" sz="2200" i="1" dirty="0"/>
              <a:t>                  	</a:t>
            </a:r>
            <a:r>
              <a:rPr lang="nl-NL" sz="2200" i="1" dirty="0" err="1"/>
              <a:t>Resilient</a:t>
            </a:r>
            <a:r>
              <a:rPr lang="nl-NL" sz="2200" i="1" dirty="0"/>
              <a:t> Energy Systems</a:t>
            </a:r>
          </a:p>
          <a:p>
            <a:pPr marL="514350" indent="-514350">
              <a:buNone/>
            </a:pPr>
            <a:r>
              <a:rPr lang="nl-NL" sz="2200" dirty="0"/>
              <a:t>2023		Shanghai &amp; Hangzhou</a:t>
            </a:r>
          </a:p>
          <a:p>
            <a:pPr marL="514350" indent="-514350">
              <a:buNone/>
            </a:pPr>
            <a:r>
              <a:rPr lang="nl-NL" sz="2200" dirty="0"/>
              <a:t>		</a:t>
            </a:r>
            <a:r>
              <a:rPr lang="nl-NL" sz="2200" i="1" dirty="0"/>
              <a:t>The </a:t>
            </a:r>
            <a:r>
              <a:rPr lang="nl-NL" sz="2200" i="1" dirty="0" err="1"/>
              <a:t>Role</a:t>
            </a:r>
            <a:r>
              <a:rPr lang="nl-NL" sz="2200" i="1" dirty="0"/>
              <a:t> of Fossil </a:t>
            </a:r>
            <a:r>
              <a:rPr lang="nl-NL" sz="2200" i="1" dirty="0" err="1"/>
              <a:t>Fuels</a:t>
            </a:r>
            <a:r>
              <a:rPr lang="nl-NL" sz="2200" i="1" dirty="0"/>
              <a:t> in </a:t>
            </a:r>
            <a:r>
              <a:rPr lang="nl-NL" sz="2200" i="1" dirty="0" err="1"/>
              <a:t>the</a:t>
            </a:r>
            <a:r>
              <a:rPr lang="nl-NL" sz="2200" i="1" dirty="0"/>
              <a:t> Energy </a:t>
            </a:r>
            <a:r>
              <a:rPr lang="nl-NL" sz="2200" i="1" dirty="0" err="1"/>
              <a:t>Transition</a:t>
            </a:r>
            <a:endParaRPr lang="nl-NL" sz="2200" i="1" dirty="0"/>
          </a:p>
          <a:p>
            <a:pPr marL="514350" indent="-514350">
              <a:buNone/>
            </a:pPr>
            <a:r>
              <a:rPr lang="nl-NL" sz="2200" i="1" dirty="0">
                <a:solidFill>
                  <a:srgbClr val="0070C0"/>
                </a:solidFill>
              </a:rPr>
              <a:t>2024</a:t>
            </a:r>
            <a:r>
              <a:rPr lang="nl-NL" sz="2200" dirty="0"/>
              <a:t>		</a:t>
            </a:r>
            <a:r>
              <a:rPr lang="nl-NL" sz="2200" i="1" dirty="0">
                <a:solidFill>
                  <a:srgbClr val="0070C0"/>
                </a:solidFill>
              </a:rPr>
              <a:t>KTH &amp; TU/e</a:t>
            </a:r>
          </a:p>
          <a:p>
            <a:pPr marL="514350" indent="-514350">
              <a:buNone/>
            </a:pPr>
            <a:r>
              <a:rPr lang="nl-NL" sz="2200" dirty="0">
                <a:solidFill>
                  <a:srgbClr val="0070C0"/>
                </a:solidFill>
              </a:rPr>
              <a:t>		</a:t>
            </a:r>
            <a:r>
              <a:rPr lang="nl-NL" sz="2200" i="1" dirty="0">
                <a:solidFill>
                  <a:srgbClr val="0070C0"/>
                </a:solidFill>
              </a:rPr>
              <a:t>Energy System </a:t>
            </a:r>
            <a:r>
              <a:rPr lang="nl-NL" sz="2200" i="1" dirty="0" err="1">
                <a:solidFill>
                  <a:srgbClr val="0070C0"/>
                </a:solidFill>
              </a:rPr>
              <a:t>Transformation</a:t>
            </a:r>
            <a:r>
              <a:rPr lang="nl-NL" sz="2200" i="1" dirty="0">
                <a:solidFill>
                  <a:srgbClr val="0070C0"/>
                </a:solidFill>
              </a:rPr>
              <a:t>: </a:t>
            </a:r>
            <a:r>
              <a:rPr lang="nl-NL" sz="2200" i="1" dirty="0" err="1">
                <a:solidFill>
                  <a:srgbClr val="0070C0"/>
                </a:solidFill>
              </a:rPr>
              <a:t>the</a:t>
            </a:r>
            <a:r>
              <a:rPr lang="nl-NL" sz="2200" i="1" dirty="0">
                <a:solidFill>
                  <a:srgbClr val="0070C0"/>
                </a:solidFill>
              </a:rPr>
              <a:t> impact of </a:t>
            </a:r>
            <a:r>
              <a:rPr lang="nl-NL" sz="2200" i="1" dirty="0" err="1">
                <a:solidFill>
                  <a:srgbClr val="0070C0"/>
                </a:solidFill>
              </a:rPr>
              <a:t>electrification</a:t>
            </a:r>
            <a:endParaRPr lang="nl-NL" sz="2100" dirty="0"/>
          </a:p>
          <a:p>
            <a:pPr marL="514350" indent="-514350">
              <a:buNone/>
            </a:pPr>
            <a:endParaRPr lang="nl-NL" sz="1800" i="1" dirty="0"/>
          </a:p>
          <a:p>
            <a:pPr marL="514350" indent="-514350">
              <a:buNone/>
            </a:pPr>
            <a:endParaRPr lang="nl-NL" sz="1800" i="1" dirty="0"/>
          </a:p>
          <a:p>
            <a:pPr marL="514350" indent="-514350">
              <a:buNone/>
            </a:pPr>
            <a:endParaRPr lang="nl-NL" i="1" dirty="0"/>
          </a:p>
          <a:p>
            <a:pPr marL="514350" lvl="1" indent="-514350">
              <a:buNone/>
            </a:pPr>
            <a:endParaRPr lang="nl-NL" i="1" dirty="0"/>
          </a:p>
          <a:p>
            <a:pPr marL="514350" indent="-514350">
              <a:buAutoNum type="arabicPlain" startAt="2017"/>
            </a:pPr>
            <a:endParaRPr lang="nl-NL" i="1" dirty="0"/>
          </a:p>
        </p:txBody>
      </p:sp>
      <p:sp>
        <p:nvSpPr>
          <p:cNvPr id="6" name="Tekstvak 5"/>
          <p:cNvSpPr txBox="1"/>
          <p:nvPr/>
        </p:nvSpPr>
        <p:spPr>
          <a:xfrm>
            <a:off x="7806267" y="2667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0DA9AD-A242-0C4A-8569-C07370115B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196800"/>
            <a:ext cx="1679031" cy="3600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1B9F78-7A7A-1E4E-BC08-B70531F59A52}"/>
              </a:ext>
            </a:extLst>
          </p:cNvPr>
          <p:cNvSpPr/>
          <p:nvPr/>
        </p:nvSpPr>
        <p:spPr>
          <a:xfrm>
            <a:off x="179512" y="4837721"/>
            <a:ext cx="1823519" cy="6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8E4CCA-C180-7749-84AF-D541387BA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4459678"/>
            <a:ext cx="756085" cy="75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72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1760" y="481236"/>
            <a:ext cx="6491064" cy="952500"/>
          </a:xfrm>
        </p:spPr>
        <p:txBody>
          <a:bodyPr/>
          <a:lstStyle/>
          <a:p>
            <a:r>
              <a:rPr lang="nl-NL" dirty="0" err="1"/>
              <a:t>Historical</a:t>
            </a:r>
            <a:r>
              <a:rPr lang="nl-NL" dirty="0"/>
              <a:t> </a:t>
            </a:r>
            <a:r>
              <a:rPr lang="nl-NL" dirty="0" err="1"/>
              <a:t>Overview</a:t>
            </a:r>
            <a:endParaRPr lang="nl-NL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124970"/>
              </p:ext>
            </p:extLst>
          </p:nvPr>
        </p:nvGraphicFramePr>
        <p:xfrm>
          <a:off x="899592" y="1705372"/>
          <a:ext cx="7704858" cy="3418663"/>
        </p:xfrm>
        <a:graphic>
          <a:graphicData uri="http://schemas.openxmlformats.org/drawingml/2006/table">
            <a:tbl>
              <a:tblPr/>
              <a:tblGrid>
                <a:gridCol w="627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8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9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8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78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299"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  <a:endParaRPr lang="nl-NL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5" marR="5805" marT="5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Location</a:t>
                      </a:r>
                      <a:endParaRPr lang="nl-NL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5" marR="5805" marT="5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PhDs</a:t>
                      </a:r>
                      <a:r>
                        <a:rPr lang="nl-NL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China</a:t>
                      </a:r>
                    </a:p>
                  </a:txBody>
                  <a:tcPr marL="5805" marR="5805" marT="5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PhDs</a:t>
                      </a:r>
                      <a:r>
                        <a:rPr lang="nl-NL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EU</a:t>
                      </a:r>
                    </a:p>
                  </a:txBody>
                  <a:tcPr marL="5805" marR="5805" marT="5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Tot. </a:t>
                      </a:r>
                      <a:r>
                        <a:rPr lang="nl-NL" sz="1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PhDs</a:t>
                      </a:r>
                      <a:endParaRPr lang="nl-NL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5" marR="5805" marT="5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Professors</a:t>
                      </a:r>
                    </a:p>
                  </a:txBody>
                  <a:tcPr marL="5805" marR="5805" marT="58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29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Shanghai &amp; Hangzhou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29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Stockholm &amp; Eindhoven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27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Shanghai &amp; Hangzhou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29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Stockholm</a:t>
                      </a:r>
                      <a:r>
                        <a:rPr lang="nl-NL" sz="17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&amp; Eindhoven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29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Shanghai</a:t>
                      </a:r>
                      <a:r>
                        <a:rPr lang="nl-NL" sz="17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&amp; Hangzhou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29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2021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KTH &amp; TU/e </a:t>
                      </a:r>
                      <a:r>
                        <a:rPr lang="nl-NL" sz="17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on-line</a:t>
                      </a:r>
                      <a:endParaRPr lang="nl-NL" sz="17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 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810948"/>
                  </a:ext>
                </a:extLst>
              </a:tr>
              <a:tr h="38129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2022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KTH &amp; TU/e</a:t>
                      </a:r>
                    </a:p>
                  </a:txBody>
                  <a:tcPr marL="5805" marR="580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46 (online)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17 (on campus)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281334"/>
                  </a:ext>
                </a:extLst>
              </a:tr>
              <a:tr h="381299"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2023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Shanghai</a:t>
                      </a:r>
                      <a:r>
                        <a:rPr lang="nl-NL" sz="17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&amp; Hangzhou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805" marR="5805" marT="58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306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291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Edition 2023 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438400" y="952500"/>
            <a:ext cx="6347048" cy="3616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3EEE92-2D5F-9F4F-8C78-B8133C6FB6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196800"/>
            <a:ext cx="1679031" cy="3600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B523E4-5DF9-1443-997A-5B6D8B64D0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091" y="985292"/>
            <a:ext cx="2826564" cy="3993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25E462-306B-CF46-9723-3677E72D65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964" y="518404"/>
            <a:ext cx="2866851" cy="40501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9B6223-F117-3043-8008-A0D480131C63}"/>
              </a:ext>
            </a:extLst>
          </p:cNvPr>
          <p:cNvSpPr/>
          <p:nvPr/>
        </p:nvSpPr>
        <p:spPr>
          <a:xfrm>
            <a:off x="179512" y="4837721"/>
            <a:ext cx="1823519" cy="6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96A1B0-9206-CF4E-98B9-475C2F07BA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4459678"/>
            <a:ext cx="756085" cy="7560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52936" y="195808"/>
            <a:ext cx="6491064" cy="756692"/>
          </a:xfrm>
        </p:spPr>
        <p:txBody>
          <a:bodyPr/>
          <a:lstStyle/>
          <a:p>
            <a:r>
              <a:rPr lang="nl-NL" dirty="0"/>
              <a:t>Edition 2023 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438400" y="952500"/>
            <a:ext cx="6347048" cy="3616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3EEE92-2D5F-9F4F-8C78-B8133C6FB6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196800"/>
            <a:ext cx="1679031" cy="360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683732-7BB5-F748-8A90-32B799FF7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52500"/>
            <a:ext cx="4464496" cy="29756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E3E59B-75F3-A04A-852C-968672C86A0F}"/>
              </a:ext>
            </a:extLst>
          </p:cNvPr>
          <p:cNvSpPr/>
          <p:nvPr/>
        </p:nvSpPr>
        <p:spPr>
          <a:xfrm>
            <a:off x="179512" y="4837721"/>
            <a:ext cx="1823519" cy="6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46CE90-D33A-FC4C-86DC-01D0ACFBC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4459678"/>
            <a:ext cx="756085" cy="75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41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52936" y="195808"/>
            <a:ext cx="6491064" cy="756692"/>
          </a:xfrm>
        </p:spPr>
        <p:txBody>
          <a:bodyPr/>
          <a:lstStyle/>
          <a:p>
            <a:r>
              <a:rPr lang="nl-NL" dirty="0" err="1"/>
              <a:t>Finances</a:t>
            </a:r>
            <a:r>
              <a:rPr lang="nl-NL" dirty="0"/>
              <a:t> 2022 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438400" y="952500"/>
            <a:ext cx="6347048" cy="3616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3EEE92-2D5F-9F4F-8C78-B8133C6FB6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196800"/>
            <a:ext cx="1679031" cy="3600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010FEF-5D08-864A-86C0-ECF63F158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93185"/>
            <a:ext cx="5904656" cy="37912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5047C3-1091-2F4A-AE00-8FB6C440B31F}"/>
              </a:ext>
            </a:extLst>
          </p:cNvPr>
          <p:cNvSpPr/>
          <p:nvPr/>
        </p:nvSpPr>
        <p:spPr>
          <a:xfrm>
            <a:off x="179512" y="4837721"/>
            <a:ext cx="1823519" cy="6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7F4FDA-6F34-7C4D-8A92-E97EC5B79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4459678"/>
            <a:ext cx="756085" cy="7560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2A3CE9-D91A-DF4E-BD96-8D6A20FF651C}"/>
              </a:ext>
            </a:extLst>
          </p:cNvPr>
          <p:cNvSpPr txBox="1"/>
          <p:nvPr/>
        </p:nvSpPr>
        <p:spPr>
          <a:xfrm>
            <a:off x="2726103" y="4275012"/>
            <a:ext cx="521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Proposed CLUSTER subsidy: 1 k€ per CLUSTER student</a:t>
            </a:r>
          </a:p>
        </p:txBody>
      </p:sp>
    </p:spTree>
    <p:extLst>
      <p:ext uri="{BB962C8B-B14F-4D97-AF65-F5344CB8AC3E}">
        <p14:creationId xmlns:p14="http://schemas.microsoft.com/office/powerpoint/2010/main" val="851266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52936" y="195808"/>
            <a:ext cx="6491064" cy="756692"/>
          </a:xfrm>
        </p:spPr>
        <p:txBody>
          <a:bodyPr/>
          <a:lstStyle/>
          <a:p>
            <a:r>
              <a:rPr lang="nl-NL" dirty="0" err="1"/>
              <a:t>Finances</a:t>
            </a:r>
            <a:r>
              <a:rPr lang="nl-NL" dirty="0"/>
              <a:t> 2024 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438400" y="952500"/>
            <a:ext cx="6347048" cy="3616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3EEE92-2D5F-9F4F-8C78-B8133C6FB6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196800"/>
            <a:ext cx="1679031" cy="3600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03EDB4-1CF1-5849-802E-88BAC6F4C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857" y="850352"/>
            <a:ext cx="6058053" cy="38066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21338E-880E-814A-BAF5-025C11734A7B}"/>
              </a:ext>
            </a:extLst>
          </p:cNvPr>
          <p:cNvSpPr/>
          <p:nvPr/>
        </p:nvSpPr>
        <p:spPr>
          <a:xfrm>
            <a:off x="179512" y="4837721"/>
            <a:ext cx="1823519" cy="6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F4A495-4E44-F84D-A8AA-EC5C6275C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4459678"/>
            <a:ext cx="756085" cy="7560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032E15-61BC-1645-BD2F-434F3E3FEC93}"/>
              </a:ext>
            </a:extLst>
          </p:cNvPr>
          <p:cNvSpPr txBox="1"/>
          <p:nvPr/>
        </p:nvSpPr>
        <p:spPr>
          <a:xfrm>
            <a:off x="2652936" y="4147268"/>
            <a:ext cx="521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Proposed CLUSTER subsidy: 1 k€ per CLUSTER student</a:t>
            </a:r>
          </a:p>
        </p:txBody>
      </p:sp>
    </p:spTree>
    <p:extLst>
      <p:ext uri="{BB962C8B-B14F-4D97-AF65-F5344CB8AC3E}">
        <p14:creationId xmlns:p14="http://schemas.microsoft.com/office/powerpoint/2010/main" val="2309451949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465D79A30DFB45AC8CC2511C4B1847" ma:contentTypeVersion="21" ma:contentTypeDescription="Een nieuw document maken." ma:contentTypeScope="" ma:versionID="cadfa54b4affb445f239ae536084f875">
  <xsd:schema xmlns:xsd="http://www.w3.org/2001/XMLSchema" xmlns:xs="http://www.w3.org/2001/XMLSchema" xmlns:p="http://schemas.microsoft.com/office/2006/metadata/properties" xmlns:ns2="60c8d8bd-d408-4045-953a-867b1f07f8b3" xmlns:ns3="7175d65e-0428-40e7-befa-fe455af99e9f" targetNamespace="http://schemas.microsoft.com/office/2006/metadata/properties" ma:root="true" ma:fieldsID="65d83da4567dba5feca1f41c353910ee" ns2:_="" ns3:_="">
    <xsd:import namespace="60c8d8bd-d408-4045-953a-867b1f07f8b3"/>
    <xsd:import namespace="7175d65e-0428-40e7-befa-fe455af99e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Statu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8d8bd-d408-4045-953a-867b1f07f8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8b6fc0cd-01fe-45a4-a6f7-42bcc5426b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Status" ma:index="21" nillable="true" ma:displayName="Status" ma:format="Dropdown" ma:internalName="Statu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g niet gestart"/>
                    <xsd:enumeration value="In behandeling"/>
                    <xsd:enumeration value="Afgewerkt"/>
                    <xsd:enumeration value="Dringend"/>
                  </xsd:restriction>
                </xsd:simpleType>
              </xsd:element>
            </xsd:sequence>
          </xsd:extension>
        </xsd:complexContent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5d65e-0428-40e7-befa-fe455af99e9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c744dc7-399a-4794-95fb-2093bfe8f3fe}" ma:internalName="TaxCatchAll" ma:showField="CatchAllData" ma:web="7175d65e-0428-40e7-befa-fe455af99e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54DB14-4DA8-4978-91A7-BDB47AE70D9C}"/>
</file>

<file path=customXml/itemProps2.xml><?xml version="1.0" encoding="utf-8"?>
<ds:datastoreItem xmlns:ds="http://schemas.openxmlformats.org/officeDocument/2006/customXml" ds:itemID="{B6E87040-F0C6-4F38-8FF7-F7CAA53E11D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423</Words>
  <Application>Microsoft Office PowerPoint</Application>
  <PresentationFormat>On-screen Show (16:10)</PresentationFormat>
  <Paragraphs>108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Aangepast ontwerp</vt:lpstr>
      <vt:lpstr>2_Aangepast ontwerp</vt:lpstr>
      <vt:lpstr>1_Aangepast ontwerp</vt:lpstr>
      <vt:lpstr>SEEEP High Level Doctoral Schools</vt:lpstr>
      <vt:lpstr>PowerPoint Presentation</vt:lpstr>
      <vt:lpstr>Certificate of Participation</vt:lpstr>
      <vt:lpstr>Historical Overview</vt:lpstr>
      <vt:lpstr>Historical Overview</vt:lpstr>
      <vt:lpstr>Edition 2023 </vt:lpstr>
      <vt:lpstr>Edition 2023 </vt:lpstr>
      <vt:lpstr>Finances 2022 </vt:lpstr>
      <vt:lpstr>Finances 2024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SEEEP High Level School editions 2015-2017</dc:title>
  <dc:creator>Erik de Jong</dc:creator>
  <cp:lastModifiedBy>Jules Vanpée</cp:lastModifiedBy>
  <cp:revision>47</cp:revision>
  <dcterms:created xsi:type="dcterms:W3CDTF">2018-10-22T08:38:02Z</dcterms:created>
  <dcterms:modified xsi:type="dcterms:W3CDTF">2024-04-12T05:27:53Z</dcterms:modified>
</cp:coreProperties>
</file>