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34"/>
  </p:notesMasterIdLst>
  <p:handoutMasterIdLst>
    <p:handoutMasterId r:id="rId35"/>
  </p:handoutMasterIdLst>
  <p:sldIdLst>
    <p:sldId id="256" r:id="rId3"/>
    <p:sldId id="287" r:id="rId4"/>
    <p:sldId id="300" r:id="rId5"/>
    <p:sldId id="301" r:id="rId6"/>
    <p:sldId id="298" r:id="rId7"/>
    <p:sldId id="290" r:id="rId8"/>
    <p:sldId id="291" r:id="rId9"/>
    <p:sldId id="292" r:id="rId10"/>
    <p:sldId id="299" r:id="rId11"/>
    <p:sldId id="302" r:id="rId12"/>
    <p:sldId id="303" r:id="rId13"/>
    <p:sldId id="293" r:id="rId14"/>
    <p:sldId id="305" r:id="rId15"/>
    <p:sldId id="306" r:id="rId16"/>
    <p:sldId id="309" r:id="rId17"/>
    <p:sldId id="371" r:id="rId18"/>
    <p:sldId id="375" r:id="rId19"/>
    <p:sldId id="10677" r:id="rId20"/>
    <p:sldId id="10681" r:id="rId21"/>
    <p:sldId id="10682" r:id="rId22"/>
    <p:sldId id="10684" r:id="rId23"/>
    <p:sldId id="10685" r:id="rId24"/>
    <p:sldId id="10687" r:id="rId25"/>
    <p:sldId id="10688" r:id="rId26"/>
    <p:sldId id="10689" r:id="rId27"/>
    <p:sldId id="10690" r:id="rId28"/>
    <p:sldId id="10691" r:id="rId29"/>
    <p:sldId id="10692" r:id="rId30"/>
    <p:sldId id="10693" r:id="rId31"/>
    <p:sldId id="10694" r:id="rId32"/>
    <p:sldId id="10695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5D"/>
    <a:srgbClr val="DCE7F0"/>
    <a:srgbClr val="1D8DB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96067-3077-4750-A01E-E3B983FA62AC}" v="2" dt="2024-04-09T11:30:25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9" autoAdjust="0"/>
    <p:restoredTop sz="94652"/>
  </p:normalViewPr>
  <p:slideViewPr>
    <p:cSldViewPr snapToGrid="0" snapToObjects="1">
      <p:cViewPr varScale="1">
        <p:scale>
          <a:sx n="64" d="100"/>
          <a:sy n="64" d="100"/>
        </p:scale>
        <p:origin x="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eusummitscience2022.sched.c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! Research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voor het eerst als onderdeel/voorwaarde voor groei en jobs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33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(REF 161600) A presentation on the interface between Horizon Europe and NDIC/Global Europe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Nienke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Buisman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Commission, Directorate-General Research &amp; Innovation, Head of Unit International Cooperation Policy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96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F108-3AAC-47E2-A2B5-3A2A824AAFA3}" type="datetime1">
              <a:rPr lang="nl-BE" smtClean="0"/>
              <a:t>9/04/2024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A263-788E-4FE5-8BD6-3F5E2980514E}" type="datetime1">
              <a:rPr lang="nl-BE" smtClean="0"/>
              <a:t>9/04/2024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6CC-15DC-4BBF-96BE-9B378F82FB05}" type="datetime1">
              <a:rPr lang="nl-BE" smtClean="0"/>
              <a:t>9/04/2024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59F9-205E-4DB0-AB20-503739EF8CB4}" type="datetime1">
              <a:rPr lang="nl-BE" smtClean="0"/>
              <a:t>9/04/2024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D87F-CD98-4171-BC9F-7BA1DF03116E}" type="datetime1">
              <a:rPr lang="nl-BE" smtClean="0"/>
              <a:t>9/04/2024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5C4-1D66-4118-A73B-549637217914}" type="datetime1">
              <a:rPr lang="nl-BE" smtClean="0"/>
              <a:t>9/04/2024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9813-A93D-40FA-9E0B-658302110B2A}" type="datetime1">
              <a:rPr lang="nl-BE" smtClean="0"/>
              <a:t>9/04/2024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63D3-FEEC-4283-B662-F4E700BBF61C}" type="datetime1">
              <a:rPr lang="nl-BE" smtClean="0"/>
              <a:t>9/04/2024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7008-FCAA-4DD6-BB1A-8D9C858FBFEA}" type="datetime1">
              <a:rPr lang="nl-BE" smtClean="0"/>
              <a:t>9/04/2024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A695-6819-46C1-85AB-8A9532726FCA}" type="datetime1">
              <a:rPr lang="nl-BE" smtClean="0"/>
              <a:t>9/04/2024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B28C372D-17C4-4C85-A7D7-CEF241451E18}" type="datetime1">
              <a:rPr lang="nl-BE" smtClean="0"/>
              <a:t>9/04/2024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International Office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A8DD6353-C7BF-4D49-BF29-6A48A2326B2D}" type="datetime1">
              <a:rPr lang="nl-BE" smtClean="0"/>
              <a:t>9/04/2024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International Office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priorities-2019-2024/stronger-europe-world/global-gateway/eu-africa-global-gateway-investment-package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international-partnerships/global-europ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Group – CLUSTER &amp; Africa</a:t>
            </a:r>
            <a:br>
              <a:rPr lang="en-US" dirty="0"/>
            </a:br>
            <a:br>
              <a:rPr lang="en-US" sz="2000" dirty="0"/>
            </a:br>
            <a:r>
              <a:rPr lang="en-US" sz="2400" dirty="0"/>
              <a:t>Laurens Rademakers 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Steering Committee – Leuven</a:t>
            </a:r>
          </a:p>
          <a:p>
            <a:r>
              <a:rPr lang="nl-BE" dirty="0"/>
              <a:t>April 10, 2024</a:t>
            </a:r>
          </a:p>
        </p:txBody>
      </p:sp>
      <p:pic>
        <p:nvPicPr>
          <p:cNvPr id="12" name="Picture Placeholder 11" descr="A picture containing stationary, envelope, businesscard&#10;&#10;Description automatically generated">
            <a:extLst>
              <a:ext uri="{FF2B5EF4-FFF2-40B4-BE49-F238E27FC236}">
                <a16:creationId xmlns:a16="http://schemas.microsoft.com/office/drawing/2014/main" id="{79F4B417-E8C2-42BD-A942-34A202FE0A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19" r="1119"/>
          <a:stretch>
            <a:fillRect/>
          </a:stretch>
        </p:blipFill>
        <p:spPr>
          <a:xfrm>
            <a:off x="8388992" y="1813202"/>
            <a:ext cx="2502650" cy="2560016"/>
          </a:xfrm>
        </p:spPr>
      </p:pic>
    </p:spTree>
    <p:extLst>
      <p:ext uri="{BB962C8B-B14F-4D97-AF65-F5344CB8AC3E}">
        <p14:creationId xmlns:p14="http://schemas.microsoft.com/office/powerpoint/2010/main" val="403339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39986"/>
            <a:ext cx="11041200" cy="478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/>
              <a:t>Steering </a:t>
            </a:r>
            <a:r>
              <a:rPr lang="nl-BE" b="1" dirty="0" err="1"/>
              <a:t>committee</a:t>
            </a:r>
            <a:r>
              <a:rPr lang="nl-BE" b="1" dirty="0"/>
              <a:t> (September 2023): </a:t>
            </a:r>
            <a:r>
              <a:rPr lang="nl-BE" b="1" dirty="0" err="1"/>
              <a:t>Aalto</a:t>
            </a:r>
            <a:r>
              <a:rPr lang="nl-BE" b="1" dirty="0"/>
              <a:t> University</a:t>
            </a:r>
          </a:p>
          <a:p>
            <a:pPr marL="0" indent="0">
              <a:buNone/>
            </a:pPr>
            <a:r>
              <a:rPr lang="nl-BE" dirty="0"/>
              <a:t>-focus on E+ CBHE project</a:t>
            </a:r>
          </a:p>
          <a:p>
            <a:pPr marL="0" indent="0">
              <a:buNone/>
            </a:pPr>
            <a:r>
              <a:rPr lang="nl-BE" dirty="0"/>
              <a:t>-</a:t>
            </a:r>
            <a:r>
              <a:rPr lang="nl-BE" dirty="0" err="1"/>
              <a:t>identifying</a:t>
            </a:r>
            <a:r>
              <a:rPr lang="nl-BE" dirty="0"/>
              <a:t> </a:t>
            </a:r>
            <a:r>
              <a:rPr lang="nl-BE" dirty="0" err="1"/>
              <a:t>networks</a:t>
            </a:r>
            <a:r>
              <a:rPr lang="nl-BE" dirty="0"/>
              <a:t> in </a:t>
            </a:r>
            <a:r>
              <a:rPr lang="nl-BE" dirty="0" err="1"/>
              <a:t>Africa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cooperate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(</a:t>
            </a:r>
            <a:r>
              <a:rPr lang="nl-BE" dirty="0" err="1"/>
              <a:t>gradually</a:t>
            </a:r>
            <a:r>
              <a:rPr lang="nl-BE" dirty="0"/>
              <a:t>, first via </a:t>
            </a:r>
            <a:r>
              <a:rPr lang="nl-BE" dirty="0" err="1"/>
              <a:t>individual</a:t>
            </a:r>
            <a:r>
              <a:rPr lang="nl-BE" dirty="0"/>
              <a:t> </a:t>
            </a:r>
            <a:r>
              <a:rPr lang="nl-BE" dirty="0" err="1"/>
              <a:t>strategic</a:t>
            </a:r>
            <a:r>
              <a:rPr lang="nl-BE" dirty="0"/>
              <a:t> partners)</a:t>
            </a:r>
          </a:p>
          <a:p>
            <a:pPr marL="0" indent="0">
              <a:buNone/>
            </a:pPr>
            <a:r>
              <a:rPr lang="nl-BE" dirty="0"/>
              <a:t>-long term: </a:t>
            </a:r>
            <a:r>
              <a:rPr lang="nl-BE" dirty="0" err="1"/>
              <a:t>African</a:t>
            </a:r>
            <a:r>
              <a:rPr lang="nl-BE" dirty="0"/>
              <a:t> partners as ‘</a:t>
            </a:r>
            <a:r>
              <a:rPr lang="nl-BE" dirty="0" err="1"/>
              <a:t>associated</a:t>
            </a:r>
            <a:r>
              <a:rPr lang="nl-BE" dirty="0"/>
              <a:t> members’ of CLUSTER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i="1" dirty="0" err="1"/>
              <a:t>From</a:t>
            </a:r>
            <a:r>
              <a:rPr lang="nl-BE" i="1" dirty="0"/>
              <a:t> </a:t>
            </a:r>
            <a:r>
              <a:rPr lang="nl-BE" i="1" dirty="0" err="1"/>
              <a:t>other</a:t>
            </a:r>
            <a:r>
              <a:rPr lang="nl-BE" i="1" dirty="0"/>
              <a:t> </a:t>
            </a:r>
            <a:r>
              <a:rPr lang="nl-BE" i="1" dirty="0" err="1"/>
              <a:t>WGs</a:t>
            </a:r>
            <a:r>
              <a:rPr lang="nl-BE" i="1" dirty="0"/>
              <a:t>: </a:t>
            </a:r>
          </a:p>
          <a:p>
            <a:pPr marL="0" indent="0">
              <a:buNone/>
            </a:pPr>
            <a:r>
              <a:rPr lang="nl-BE" dirty="0"/>
              <a:t>-BIP </a:t>
            </a:r>
            <a:r>
              <a:rPr lang="nl-BE" dirty="0" err="1"/>
              <a:t>potential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cooperation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African</a:t>
            </a:r>
            <a:r>
              <a:rPr lang="nl-BE" dirty="0"/>
              <a:t> partners</a:t>
            </a:r>
          </a:p>
          <a:p>
            <a:pPr marL="0" indent="0">
              <a:buNone/>
            </a:pPr>
            <a:r>
              <a:rPr lang="nl-BE" dirty="0"/>
              <a:t>-positioning of CLUSTER vis à vis European University </a:t>
            </a:r>
            <a:r>
              <a:rPr lang="nl-BE" dirty="0" err="1"/>
              <a:t>Alliances</a:t>
            </a:r>
            <a:r>
              <a:rPr lang="nl-BE" dirty="0"/>
              <a:t> (</a:t>
            </a:r>
            <a:r>
              <a:rPr lang="nl-BE" dirty="0" err="1"/>
              <a:t>some</a:t>
            </a:r>
            <a:r>
              <a:rPr lang="nl-BE" dirty="0"/>
              <a:t> of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cooperate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Africa</a:t>
            </a:r>
            <a:r>
              <a:rPr lang="nl-BE" dirty="0"/>
              <a:t>) (</a:t>
            </a:r>
            <a:r>
              <a:rPr lang="nl-BE" b="1" dirty="0" err="1"/>
              <a:t>any</a:t>
            </a:r>
            <a:r>
              <a:rPr lang="nl-BE" b="1" dirty="0"/>
              <a:t> update?</a:t>
            </a:r>
            <a:r>
              <a:rPr lang="nl-BE" dirty="0"/>
              <a:t>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2. Rationale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recap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652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39986"/>
            <a:ext cx="11041200" cy="478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1. Tour de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table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2. Rationale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for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cooperation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with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Africa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within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CLUSTER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and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recap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of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previous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SC’s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/>
              <a:t>3. Update: concrete </a:t>
            </a:r>
            <a:r>
              <a:rPr lang="nl-BE" dirty="0" err="1"/>
              <a:t>initiatives</a:t>
            </a:r>
            <a:r>
              <a:rPr lang="nl-BE" dirty="0"/>
              <a:t> (E+ CBHE)</a:t>
            </a: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4.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Evolution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of European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funding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for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cooperation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with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Africa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5. Evaluation of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the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Working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Group’s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activities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&amp;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recommendations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6. AOB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7102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247775"/>
            <a:ext cx="11041200" cy="5114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Successfully submitted – results in July</a:t>
            </a:r>
          </a:p>
          <a:p>
            <a:r>
              <a:rPr lang="en-US" dirty="0"/>
              <a:t>E+ CBHE, strand 2, multinational project</a:t>
            </a:r>
          </a:p>
          <a:p>
            <a:pPr marL="0" indent="0">
              <a:buNone/>
            </a:pPr>
            <a:r>
              <a:rPr lang="en-US" dirty="0"/>
              <a:t>• General objective: </a:t>
            </a:r>
          </a:p>
          <a:p>
            <a:pPr marL="457200" lvl="1" indent="0">
              <a:buNone/>
            </a:pPr>
            <a:r>
              <a:rPr lang="en-US" dirty="0"/>
              <a:t>to build and strengthen the capacity for implementing and mainstreaming </a:t>
            </a:r>
            <a:r>
              <a:rPr lang="en-US" b="1" dirty="0"/>
              <a:t>‘Transformation-Driving Education’</a:t>
            </a:r>
            <a:r>
              <a:rPr lang="en-US" dirty="0"/>
              <a:t> (TDE) which takes up concepts of PBL, CBL, and CDE, and relates them to recent approaches of transformative learning.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>
            <a:normAutofit/>
          </a:bodyPr>
          <a:lstStyle/>
          <a:p>
            <a:r>
              <a:rPr lang="nl-BE" dirty="0"/>
              <a:t>3. Update concrete </a:t>
            </a:r>
            <a:r>
              <a:rPr lang="nl-BE" dirty="0" err="1"/>
              <a:t>initiatives</a:t>
            </a:r>
            <a:r>
              <a:rPr lang="nl-BE" dirty="0"/>
              <a:t> (E+ CBHE)</a:t>
            </a:r>
          </a:p>
        </p:txBody>
      </p:sp>
    </p:spTree>
    <p:extLst>
      <p:ext uri="{BB962C8B-B14F-4D97-AF65-F5344CB8AC3E}">
        <p14:creationId xmlns:p14="http://schemas.microsoft.com/office/powerpoint/2010/main" val="351021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247775"/>
            <a:ext cx="11041200" cy="51149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Full partners:</a:t>
            </a:r>
          </a:p>
          <a:p>
            <a:pPr lvl="1"/>
            <a:r>
              <a:rPr lang="en-US" dirty="0"/>
              <a:t>KTH, Sweden (lead applicant)</a:t>
            </a:r>
          </a:p>
          <a:p>
            <a:pPr lvl="1"/>
            <a:r>
              <a:rPr lang="en-US" dirty="0"/>
              <a:t>Aalto University, Finland</a:t>
            </a:r>
          </a:p>
          <a:p>
            <a:pPr lvl="1"/>
            <a:r>
              <a:rPr lang="en-US" dirty="0"/>
              <a:t>Eindhoven University of Technology, Netherlands</a:t>
            </a:r>
          </a:p>
          <a:p>
            <a:pPr lvl="1"/>
            <a:r>
              <a:rPr lang="en-US" dirty="0"/>
              <a:t>University of Dar es Salaam, Tanzania</a:t>
            </a:r>
          </a:p>
          <a:p>
            <a:pPr lvl="1"/>
            <a:r>
              <a:rPr lang="en-US" dirty="0"/>
              <a:t>University of Dodoma, Tanzania</a:t>
            </a:r>
          </a:p>
          <a:p>
            <a:pPr lvl="1"/>
            <a:r>
              <a:rPr lang="en-US" dirty="0"/>
              <a:t>University of Rwanda, Rwanda </a:t>
            </a:r>
          </a:p>
          <a:p>
            <a:pPr lvl="1"/>
            <a:r>
              <a:rPr lang="en-US" dirty="0"/>
              <a:t>Rwanda Polytechnic, Rwanda </a:t>
            </a:r>
          </a:p>
          <a:p>
            <a:pPr lvl="1"/>
            <a:r>
              <a:rPr lang="en-US" dirty="0"/>
              <a:t>University of Kinshasa, DRC</a:t>
            </a:r>
          </a:p>
          <a:p>
            <a:pPr lvl="1"/>
            <a:r>
              <a:rPr lang="en-US" dirty="0"/>
              <a:t>Catholic University of Bukavu, DRC</a:t>
            </a:r>
          </a:p>
          <a:p>
            <a:pPr lvl="1"/>
            <a:r>
              <a:rPr lang="en-US" dirty="0"/>
              <a:t>Strathmore University, Kenya</a:t>
            </a:r>
          </a:p>
          <a:p>
            <a:pPr lvl="1"/>
            <a:r>
              <a:rPr lang="en-US" dirty="0"/>
              <a:t>University of Nairobi, Kenya</a:t>
            </a:r>
          </a:p>
          <a:p>
            <a:pPr marL="0" indent="0">
              <a:buNone/>
            </a:pPr>
            <a:r>
              <a:rPr lang="en-US" b="1" dirty="0"/>
              <a:t>Associated partner:</a:t>
            </a:r>
          </a:p>
          <a:p>
            <a:pPr lvl="1"/>
            <a:r>
              <a:rPr lang="en-US" dirty="0"/>
              <a:t>African Network for Engineering Education Research (EERN-Africa)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>
            <a:normAutofit/>
          </a:bodyPr>
          <a:lstStyle/>
          <a:p>
            <a:r>
              <a:rPr lang="nl-BE" dirty="0"/>
              <a:t>3. Update concrete </a:t>
            </a:r>
            <a:r>
              <a:rPr lang="nl-BE" dirty="0" err="1"/>
              <a:t>initiatives</a:t>
            </a:r>
            <a:r>
              <a:rPr lang="nl-BE" dirty="0"/>
              <a:t> (E+ CBHE)</a:t>
            </a:r>
          </a:p>
        </p:txBody>
      </p:sp>
    </p:spTree>
    <p:extLst>
      <p:ext uri="{BB962C8B-B14F-4D97-AF65-F5344CB8AC3E}">
        <p14:creationId xmlns:p14="http://schemas.microsoft.com/office/powerpoint/2010/main" val="354343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39986"/>
            <a:ext cx="11041200" cy="478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1. Tour de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table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2. Rationale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for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cooperation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with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Africa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within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CLUSTER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and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recap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of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previous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SC’s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3. Update: concrete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initiatives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(E+ CBHE)</a:t>
            </a:r>
          </a:p>
          <a:p>
            <a:pPr marL="0" indent="0">
              <a:buNone/>
            </a:pPr>
            <a:r>
              <a:rPr lang="nl-BE" dirty="0"/>
              <a:t>4. </a:t>
            </a:r>
            <a:r>
              <a:rPr lang="nl-BE" dirty="0" err="1"/>
              <a:t>Evolution</a:t>
            </a:r>
            <a:r>
              <a:rPr lang="nl-BE" dirty="0"/>
              <a:t> of European </a:t>
            </a:r>
            <a:r>
              <a:rPr lang="nl-BE" dirty="0" err="1"/>
              <a:t>funding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cooperation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Africa</a:t>
            </a:r>
            <a:endParaRPr lang="nl-BE" dirty="0"/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5. Evaluation of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the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Working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Group’s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activities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&amp;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recommendations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6. AOB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0214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4. </a:t>
            </a:r>
            <a:r>
              <a:rPr lang="nl-BE" dirty="0" err="1"/>
              <a:t>Evolution</a:t>
            </a:r>
            <a:r>
              <a:rPr lang="nl-BE" dirty="0"/>
              <a:t> European </a:t>
            </a:r>
            <a:r>
              <a:rPr lang="nl-BE" dirty="0" err="1"/>
              <a:t>funding</a:t>
            </a:r>
            <a:r>
              <a:rPr lang="nl-BE" dirty="0"/>
              <a:t> </a:t>
            </a:r>
          </a:p>
        </p:txBody>
      </p:sp>
      <p:pic>
        <p:nvPicPr>
          <p:cNvPr id="4" name="Content Placeholder 5" descr="Machine generated alternative text:&#10;AU General Policy Background &#10;AFRICA &#10;TOWARDS A &#10;COMPREHENSIVE &#10;STRATEGY &#10;WITH AFRICA &#10;EC Joint Communication &quot;Towards a &#10;comprehensive strategy with Africa&quot; &#10;Proposed by EC in 2020 for 2021-2040 period &#10;5 newly proposed EU-Africa Partnerships: &#10;African &#10;Union —q. &#10;Africa-EU Partnership &#10;Formal political channel between the EU and the &#10;African Union (bi-continental) &#10;Joint-Africa-EU Strategy &#10;Adopted in 2007, strategic roadmap with multi- &#10;annual action plans on defined priority areas &#10;High-Level Policy Dialogue (HLPD) on STI &#10;Official bi-annual dialogue platform on STI policy &#10;exchange and definition of joint STI priorities &#10;1. &#10;2. &#10;3. &#10;4. &#10;5. &#10;Green transition and energy access &#10;Digital transformation &#10;Sustainable growth and jobs &#10;Peace and governance &#10;Migration and mobility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7" t="26144" r="2164"/>
          <a:stretch/>
        </p:blipFill>
        <p:spPr bwMode="auto">
          <a:xfrm>
            <a:off x="237506" y="1586088"/>
            <a:ext cx="3942608" cy="43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7622" y="1638334"/>
            <a:ext cx="7627092" cy="4004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2000" dirty="0"/>
              <a:t>increasing </a:t>
            </a:r>
            <a:r>
              <a:rPr lang="en-IE" sz="2000" b="1" dirty="0"/>
              <a:t>access to quality education, skills, research, innovation, </a:t>
            </a:r>
            <a:r>
              <a:rPr lang="en-IE" sz="2000" dirty="0"/>
              <a:t>health and social rights;</a:t>
            </a: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2000" dirty="0"/>
              <a:t>creating a knowledge society and economy</a:t>
            </a:r>
            <a:endParaRPr lang="en-IE" sz="2000" b="1" dirty="0"/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2000" b="1" dirty="0"/>
              <a:t>scale up EU-Africa academic &amp; scientific coop.</a:t>
            </a: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2000" b="1" dirty="0"/>
              <a:t>TVET &amp; skills development</a:t>
            </a:r>
          </a:p>
          <a:p>
            <a:pPr marL="1200150" lvl="2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/>
              <a:t>mobility of students, teachers, trainers, and researchers;</a:t>
            </a:r>
          </a:p>
          <a:p>
            <a:pPr marL="1200150" lvl="2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/>
              <a:t>capacity building; quality training teachers; development of R&amp;I capacities; interaction education, science, technology and innovation for improved learning</a:t>
            </a:r>
          </a:p>
          <a:p>
            <a:pPr marL="1200150" lvl="2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/>
              <a:t>also digital transformation partnership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85703" y="5221580"/>
            <a:ext cx="1531919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03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AU-EU Summit, 17-18/02/2022</a:t>
            </a:r>
          </a:p>
          <a:p>
            <a:r>
              <a:rPr lang="en-US" dirty="0"/>
              <a:t>aiming to launch the </a:t>
            </a:r>
            <a:r>
              <a:rPr lang="en-US" b="1" dirty="0"/>
              <a:t>Africa-Europe Investment Package</a:t>
            </a:r>
          </a:p>
          <a:p>
            <a:pPr lvl="1"/>
            <a:r>
              <a:rPr lang="en-US" dirty="0"/>
              <a:t>global challenges - climate change  - current health crisis</a:t>
            </a:r>
          </a:p>
          <a:p>
            <a:pPr lvl="1"/>
            <a:r>
              <a:rPr lang="en-US" dirty="0"/>
              <a:t>tools &amp; solutions to promote </a:t>
            </a:r>
            <a:r>
              <a:rPr lang="en-US" b="1" dirty="0"/>
              <a:t>stability and security </a:t>
            </a:r>
            <a:r>
              <a:rPr lang="en-US" dirty="0"/>
              <a:t>through a renewed peace and security architecture</a:t>
            </a:r>
          </a:p>
          <a:p>
            <a:r>
              <a:rPr lang="en-US" dirty="0"/>
              <a:t>aiming to have a joint declaration on a </a:t>
            </a:r>
            <a:r>
              <a:rPr lang="en-US" b="1" dirty="0"/>
              <a:t>joint vision for 2030</a:t>
            </a:r>
            <a:r>
              <a:rPr lang="en-US" dirty="0"/>
              <a:t> adopted by the participants</a:t>
            </a:r>
          </a:p>
          <a:p>
            <a:r>
              <a:rPr lang="en-US" dirty="0"/>
              <a:t>thematic roundtables </a:t>
            </a:r>
          </a:p>
          <a:p>
            <a:pPr lvl="1"/>
            <a:r>
              <a:rPr lang="en-US" dirty="0"/>
              <a:t>growth financing</a:t>
            </a:r>
          </a:p>
          <a:p>
            <a:pPr lvl="1"/>
            <a:r>
              <a:rPr lang="en-US" dirty="0"/>
              <a:t>health systems and vaccine production</a:t>
            </a:r>
          </a:p>
          <a:p>
            <a:pPr lvl="1"/>
            <a:r>
              <a:rPr lang="en-US" dirty="0"/>
              <a:t>agriculture and sustainable development</a:t>
            </a:r>
          </a:p>
          <a:p>
            <a:pPr lvl="1"/>
            <a:r>
              <a:rPr lang="en-US" dirty="0"/>
              <a:t>education, culture and vocational training, migration and mobility</a:t>
            </a:r>
          </a:p>
          <a:p>
            <a:pPr lvl="1"/>
            <a:r>
              <a:rPr lang="en-US" dirty="0"/>
              <a:t>private sector support and economic integration</a:t>
            </a:r>
          </a:p>
          <a:p>
            <a:pPr lvl="1"/>
            <a:r>
              <a:rPr lang="en-US" dirty="0"/>
              <a:t>peace, security and governance</a:t>
            </a:r>
          </a:p>
          <a:p>
            <a:pPr lvl="1"/>
            <a:r>
              <a:rPr lang="en-US" dirty="0"/>
              <a:t>climate change and energy transition, digital and transport [connectivity and infrastructure]</a:t>
            </a:r>
          </a:p>
          <a:p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</a:t>
            </a:r>
            <a:r>
              <a:rPr lang="nl-BE" dirty="0" err="1"/>
              <a:t>Evolution</a:t>
            </a:r>
            <a:r>
              <a:rPr lang="nl-BE" dirty="0"/>
              <a:t> European </a:t>
            </a:r>
            <a:r>
              <a:rPr lang="nl-BE" dirty="0" err="1"/>
              <a:t>funding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455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b="1" dirty="0"/>
              <a:t>AU – EU Innovation Agenda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Several EU instruments envisaged for the roll-out and implementation </a:t>
            </a:r>
            <a:br>
              <a:rPr lang="en-US" altLang="en-US" dirty="0"/>
            </a:br>
            <a:r>
              <a:rPr lang="en-US" altLang="en-US" dirty="0"/>
              <a:t>of the AU-EU Innovation Agenda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Second Work </a:t>
            </a:r>
            <a:r>
              <a:rPr lang="en-US" altLang="en-US" dirty="0" err="1"/>
              <a:t>Programme</a:t>
            </a:r>
            <a:r>
              <a:rPr lang="en-US" altLang="en-US" dirty="0"/>
              <a:t> of Horizon Europe (2023-2024) – </a:t>
            </a:r>
            <a:r>
              <a:rPr lang="en-US" altLang="en-US" i="1" dirty="0"/>
              <a:t>continuation</a:t>
            </a:r>
            <a:r>
              <a:rPr lang="en-US" altLang="en-US" dirty="0"/>
              <a:t>? 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hlinkClick r:id="rId3"/>
              </a:rPr>
              <a:t>Global Gateway Africa — Europe Investment Package </a:t>
            </a:r>
            <a:endParaRPr lang="en-US" altLang="en-US" dirty="0"/>
          </a:p>
          <a:p>
            <a:pPr lvl="1">
              <a:lnSpc>
                <a:spcPct val="150000"/>
              </a:lnSpc>
            </a:pPr>
            <a:r>
              <a:rPr lang="en-US" altLang="en-US" dirty="0">
                <a:hlinkClick r:id="rId4"/>
              </a:rPr>
              <a:t>Neighbourhood. Development and International Cooperation Instrument (NDICI) — 'Global Europe' </a:t>
            </a:r>
            <a:endParaRPr lang="en-US" altLang="en-US" dirty="0"/>
          </a:p>
          <a:p>
            <a:pPr lvl="1">
              <a:lnSpc>
                <a:spcPct val="150000"/>
              </a:lnSpc>
            </a:pPr>
            <a:r>
              <a:rPr lang="en-US" altLang="en-US" dirty="0"/>
              <a:t>Other possible options being explored 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17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Evolution European funding</a:t>
            </a:r>
          </a:p>
        </p:txBody>
      </p:sp>
    </p:spTree>
    <p:extLst>
      <p:ext uri="{BB962C8B-B14F-4D97-AF65-F5344CB8AC3E}">
        <p14:creationId xmlns:p14="http://schemas.microsoft.com/office/powerpoint/2010/main" val="51526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nl-BE" sz="1200" dirty="0">
              <a:latin typeface="+mn-lt"/>
            </a:endParaRPr>
          </a:p>
          <a:p>
            <a:pPr marL="0" indent="0">
              <a:buNone/>
            </a:pPr>
            <a:r>
              <a:rPr lang="nl-BE" dirty="0"/>
              <a:t>2021: </a:t>
            </a:r>
            <a:r>
              <a:rPr lang="nl-BE" b="1" dirty="0"/>
              <a:t>‘Global Gateway’</a:t>
            </a:r>
            <a:r>
              <a:rPr lang="nl-BE" dirty="0"/>
              <a:t> (</a:t>
            </a:r>
            <a:r>
              <a:rPr lang="nl-BE" dirty="0" err="1"/>
              <a:t>strategic</a:t>
            </a:r>
            <a:r>
              <a:rPr lang="nl-BE" dirty="0"/>
              <a:t> </a:t>
            </a:r>
            <a:r>
              <a:rPr lang="nl-BE" dirty="0" err="1"/>
              <a:t>investments</a:t>
            </a:r>
            <a:r>
              <a:rPr lang="nl-BE" dirty="0"/>
              <a:t> in </a:t>
            </a:r>
            <a:r>
              <a:rPr lang="nl-BE" dirty="0" err="1"/>
              <a:t>infrastructure</a:t>
            </a:r>
            <a:r>
              <a:rPr lang="nl-BE" dirty="0"/>
              <a:t>)</a:t>
            </a:r>
          </a:p>
          <a:p>
            <a:pPr marL="457200" lvl="1" indent="0">
              <a:buNone/>
            </a:pPr>
            <a:r>
              <a:rPr lang="en-US" i="1" dirty="0"/>
              <a:t>Priorities</a:t>
            </a:r>
            <a:r>
              <a:rPr lang="en-US" dirty="0"/>
              <a:t>: digital, climate &amp; energy, transport, health, and education &amp; research</a:t>
            </a:r>
          </a:p>
          <a:p>
            <a:pPr marL="457200" lvl="1" indent="0">
              <a:buNone/>
            </a:pPr>
            <a:endParaRPr lang="nl-BE" sz="1200" dirty="0"/>
          </a:p>
          <a:p>
            <a:pPr marL="0" indent="0">
              <a:buNone/>
            </a:pPr>
            <a:r>
              <a:rPr lang="nl-BE" dirty="0"/>
              <a:t>2022: AU – EU </a:t>
            </a:r>
            <a:r>
              <a:rPr lang="nl-BE" dirty="0" err="1"/>
              <a:t>Summit</a:t>
            </a:r>
            <a:r>
              <a:rPr lang="nl-BE" dirty="0"/>
              <a:t>: </a:t>
            </a:r>
            <a:r>
              <a:rPr lang="en-US" dirty="0"/>
              <a:t>Africa-EU Science, Technology and Innovation (STI) Initiative: </a:t>
            </a:r>
            <a:r>
              <a:rPr lang="en-US" b="1" dirty="0"/>
              <a:t>Joint AU-EU Innovation Agenda</a:t>
            </a:r>
            <a:endParaRPr lang="nl-BE" b="1" dirty="0"/>
          </a:p>
          <a:p>
            <a:pPr marL="457200" lvl="1" indent="0">
              <a:buNone/>
            </a:pPr>
            <a:r>
              <a:rPr lang="en-US" i="1" dirty="0"/>
              <a:t>Priorities</a:t>
            </a:r>
            <a:r>
              <a:rPr lang="en-US" dirty="0"/>
              <a:t>: long term scientific and innovation cooperation between European &amp; African universities; circulation of talent; shared top-infrastructure; joint </a:t>
            </a:r>
            <a:r>
              <a:rPr lang="en-US" dirty="0" err="1"/>
              <a:t>Centres</a:t>
            </a:r>
            <a:r>
              <a:rPr lang="en-US" dirty="0"/>
              <a:t> of Excellence</a:t>
            </a:r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18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4. Evolution European funding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8986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100" dirty="0"/>
          </a:p>
          <a:p>
            <a:pPr marL="0" indent="0">
              <a:buNone/>
            </a:pPr>
            <a:r>
              <a:rPr lang="nl-BE" b="1" dirty="0" err="1"/>
              <a:t>Earmarking</a:t>
            </a:r>
            <a:r>
              <a:rPr lang="nl-BE" b="1" dirty="0"/>
              <a:t> </a:t>
            </a:r>
            <a:r>
              <a:rPr lang="nl-BE" b="1" dirty="0" err="1"/>
              <a:t>existing</a:t>
            </a:r>
            <a:r>
              <a:rPr lang="nl-BE" b="1" dirty="0"/>
              <a:t> sources</a:t>
            </a:r>
            <a:r>
              <a:rPr lang="nl-BE" dirty="0"/>
              <a:t>: </a:t>
            </a:r>
            <a:endParaRPr lang="nl-BE" sz="2400" dirty="0"/>
          </a:p>
          <a:p>
            <a:r>
              <a:rPr lang="en-US" dirty="0"/>
              <a:t>Horizon Europe’s Africa Initiative</a:t>
            </a:r>
            <a:endParaRPr lang="nl-BE" sz="2400" dirty="0"/>
          </a:p>
          <a:p>
            <a:r>
              <a:rPr lang="en-US" dirty="0"/>
              <a:t>Erasmus+: budget increase 6% to 28%</a:t>
            </a:r>
            <a:endParaRPr lang="nl-BE" sz="2400" dirty="0">
              <a:latin typeface="+mn-lt"/>
            </a:endParaRPr>
          </a:p>
          <a:p>
            <a:r>
              <a:rPr lang="en-US" dirty="0"/>
              <a:t>Global Europe/NDICI instrument: Intra-Africa Academic Mobility Scheme; African Research Initiative for Scientific Excellence (ARISE)</a:t>
            </a:r>
            <a:endParaRPr lang="nl-BE" dirty="0"/>
          </a:p>
          <a:p>
            <a:pPr marL="0" indent="0">
              <a:buNone/>
            </a:pPr>
            <a:endParaRPr lang="nl-BE" sz="200" dirty="0"/>
          </a:p>
          <a:p>
            <a:pPr marL="0" indent="0">
              <a:buNone/>
            </a:pPr>
            <a:endParaRPr lang="nl-BE" sz="200" dirty="0"/>
          </a:p>
          <a:p>
            <a:pPr marL="0" indent="0">
              <a:buNone/>
            </a:pPr>
            <a:r>
              <a:rPr lang="nl-BE" dirty="0" err="1"/>
              <a:t>June</a:t>
            </a:r>
            <a:r>
              <a:rPr lang="nl-BE" dirty="0"/>
              <a:t> 2023: </a:t>
            </a:r>
            <a:r>
              <a:rPr lang="nl-BE" b="1" dirty="0" err="1"/>
              <a:t>final</a:t>
            </a:r>
            <a:r>
              <a:rPr lang="nl-BE" b="1" dirty="0"/>
              <a:t> AU-EU </a:t>
            </a:r>
            <a:r>
              <a:rPr lang="nl-BE" b="1" dirty="0" err="1"/>
              <a:t>Innovation</a:t>
            </a:r>
            <a:r>
              <a:rPr lang="nl-BE" b="1" dirty="0"/>
              <a:t> Agenda</a:t>
            </a:r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19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4. Evolution European funding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033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39986"/>
            <a:ext cx="11041200" cy="478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1. Tour de </a:t>
            </a:r>
            <a:r>
              <a:rPr lang="nl-BE" dirty="0" err="1"/>
              <a:t>table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2. Rationale </a:t>
            </a:r>
            <a:r>
              <a:rPr lang="nl-BE" dirty="0" err="1"/>
              <a:t>for</a:t>
            </a:r>
            <a:r>
              <a:rPr lang="nl-BE" dirty="0"/>
              <a:t> cooperation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Africa</a:t>
            </a:r>
            <a:r>
              <a:rPr lang="nl-BE" dirty="0"/>
              <a:t> </a:t>
            </a:r>
            <a:r>
              <a:rPr lang="nl-BE" dirty="0" err="1"/>
              <a:t>within</a:t>
            </a:r>
            <a:r>
              <a:rPr lang="nl-BE" dirty="0"/>
              <a:t> CLUSTER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recap</a:t>
            </a:r>
            <a:r>
              <a:rPr lang="nl-BE" dirty="0"/>
              <a:t> of </a:t>
            </a:r>
            <a:r>
              <a:rPr lang="nl-BE" dirty="0" err="1"/>
              <a:t>previous</a:t>
            </a:r>
            <a:r>
              <a:rPr lang="nl-BE" dirty="0"/>
              <a:t> </a:t>
            </a:r>
            <a:r>
              <a:rPr lang="nl-BE" dirty="0" err="1"/>
              <a:t>SC’s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3. Update: concrete </a:t>
            </a:r>
            <a:r>
              <a:rPr lang="nl-BE" dirty="0" err="1"/>
              <a:t>initiatives</a:t>
            </a:r>
            <a:r>
              <a:rPr lang="nl-BE" dirty="0"/>
              <a:t> (E+ CBHE)</a:t>
            </a:r>
          </a:p>
          <a:p>
            <a:pPr marL="0" indent="0">
              <a:buNone/>
            </a:pPr>
            <a:r>
              <a:rPr lang="nl-BE" dirty="0"/>
              <a:t>4. </a:t>
            </a:r>
            <a:r>
              <a:rPr lang="nl-BE" dirty="0" err="1"/>
              <a:t>Evolution</a:t>
            </a:r>
            <a:r>
              <a:rPr lang="nl-BE" dirty="0"/>
              <a:t> of European </a:t>
            </a:r>
            <a:r>
              <a:rPr lang="nl-BE" dirty="0" err="1"/>
              <a:t>funding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cooperation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Africa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5. Evaluation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Group’s</a:t>
            </a:r>
            <a:r>
              <a:rPr lang="nl-BE" dirty="0"/>
              <a:t> </a:t>
            </a:r>
            <a:r>
              <a:rPr lang="nl-BE" dirty="0" err="1"/>
              <a:t>activities</a:t>
            </a:r>
            <a:r>
              <a:rPr lang="nl-BE" dirty="0"/>
              <a:t> &amp; </a:t>
            </a:r>
            <a:r>
              <a:rPr lang="nl-BE" dirty="0" err="1"/>
              <a:t>recommendations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6. AOB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9198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371600"/>
            <a:ext cx="11041200" cy="47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00" dirty="0"/>
          </a:p>
          <a:p>
            <a:pPr marL="0" indent="0">
              <a:buNone/>
            </a:pPr>
            <a:r>
              <a:rPr lang="nl-BE" b="1" dirty="0" err="1"/>
              <a:t>Synergies</a:t>
            </a:r>
            <a:r>
              <a:rPr lang="nl-BE" b="1" dirty="0"/>
              <a:t> </a:t>
            </a:r>
            <a:r>
              <a:rPr lang="nl-BE" b="1" dirty="0" err="1"/>
              <a:t>between</a:t>
            </a:r>
            <a:r>
              <a:rPr lang="nl-BE" b="1" dirty="0"/>
              <a:t> different European </a:t>
            </a:r>
            <a:r>
              <a:rPr lang="nl-BE" b="1" dirty="0" err="1"/>
              <a:t>instruments</a:t>
            </a:r>
            <a:r>
              <a:rPr lang="nl-BE" dirty="0"/>
              <a:t>: </a:t>
            </a:r>
            <a:endParaRPr lang="nl-BE" sz="2400" dirty="0"/>
          </a:p>
          <a:p>
            <a:r>
              <a:rPr lang="en-US" dirty="0"/>
              <a:t>EU’s Global Europe/NDICI instrument - AU’s Education, Science, Technology, and Innovation Department resources</a:t>
            </a:r>
            <a:endParaRPr lang="nl-BE" b="1" dirty="0"/>
          </a:p>
          <a:p>
            <a:r>
              <a:rPr lang="nl-BE" dirty="0"/>
              <a:t>EU </a:t>
            </a:r>
            <a:r>
              <a:rPr lang="nl-BE" dirty="0" err="1"/>
              <a:t>DG’s</a:t>
            </a:r>
            <a:r>
              <a:rPr lang="nl-BE" dirty="0"/>
              <a:t>: INTPA – RTD –EAC</a:t>
            </a:r>
          </a:p>
          <a:p>
            <a:r>
              <a:rPr lang="en-US" dirty="0"/>
              <a:t>National and private financial resources in Europa and Africa </a:t>
            </a:r>
            <a:endParaRPr lang="nl-BE" b="1" dirty="0"/>
          </a:p>
          <a:p>
            <a:r>
              <a:rPr lang="en-US" dirty="0"/>
              <a:t>‘Team Europe’ approach</a:t>
            </a:r>
            <a:endParaRPr lang="nl-BE" dirty="0"/>
          </a:p>
          <a:p>
            <a:pPr marL="0" indent="0">
              <a:buNone/>
            </a:pPr>
            <a:endParaRPr lang="nl-BE" sz="200" dirty="0"/>
          </a:p>
          <a:p>
            <a:pPr marL="0" indent="0">
              <a:buNone/>
            </a:pPr>
            <a:endParaRPr lang="nl-BE" sz="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20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4. Evolution European funding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978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371600"/>
            <a:ext cx="11041200" cy="47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00" dirty="0"/>
          </a:p>
          <a:p>
            <a:pPr marL="0" indent="0">
              <a:buNone/>
            </a:pPr>
            <a:r>
              <a:rPr lang="nl-BE" b="1" dirty="0"/>
              <a:t>1. </a:t>
            </a:r>
            <a:r>
              <a:rPr lang="nl-BE" b="1" dirty="0" err="1"/>
              <a:t>Individual</a:t>
            </a:r>
            <a:r>
              <a:rPr lang="nl-BE" b="1" dirty="0"/>
              <a:t> </a:t>
            </a:r>
            <a:r>
              <a:rPr lang="nl-BE" b="1" dirty="0" err="1"/>
              <a:t>researchers</a:t>
            </a:r>
            <a:r>
              <a:rPr lang="nl-BE" dirty="0"/>
              <a:t>: </a:t>
            </a:r>
            <a:endParaRPr lang="nl-BE" sz="2400" dirty="0"/>
          </a:p>
          <a:p>
            <a:pPr marL="0" indent="0">
              <a:buNone/>
            </a:pPr>
            <a:r>
              <a:rPr lang="en-US" dirty="0"/>
              <a:t>ARISE </a:t>
            </a:r>
            <a:r>
              <a:rPr lang="en-US" dirty="0" err="1"/>
              <a:t>programme</a:t>
            </a:r>
            <a:r>
              <a:rPr lang="en-US" dirty="0"/>
              <a:t> strengthened: </a:t>
            </a:r>
            <a:endParaRPr lang="nl-BE" b="1" dirty="0"/>
          </a:p>
          <a:p>
            <a:pPr lvl="1"/>
            <a:r>
              <a:rPr lang="en-US" dirty="0"/>
              <a:t>1 PI + 4 PhD + 8 MA (total: 585 young researchers)</a:t>
            </a:r>
            <a:endParaRPr lang="nl-BE" b="1" dirty="0"/>
          </a:p>
          <a:p>
            <a:pPr lvl="1"/>
            <a:r>
              <a:rPr lang="en-US" dirty="0"/>
              <a:t>Large grant for post-docs, institutional strengthening of departments, mobilities to Europe</a:t>
            </a:r>
            <a:endParaRPr lang="nl-BE" b="1" dirty="0"/>
          </a:p>
          <a:p>
            <a:pPr lvl="1"/>
            <a:r>
              <a:rPr lang="nl-BE" dirty="0" err="1"/>
              <a:t>Simultaneous</a:t>
            </a:r>
            <a:r>
              <a:rPr lang="nl-BE" dirty="0"/>
              <a:t> </a:t>
            </a:r>
            <a:r>
              <a:rPr lang="nl-BE" dirty="0" err="1"/>
              <a:t>investments</a:t>
            </a:r>
            <a:r>
              <a:rPr lang="nl-BE" dirty="0"/>
              <a:t> in top </a:t>
            </a:r>
            <a:r>
              <a:rPr lang="nl-BE" dirty="0" err="1"/>
              <a:t>infrastructure</a:t>
            </a:r>
            <a:endParaRPr lang="nl-BE" b="1" dirty="0"/>
          </a:p>
          <a:p>
            <a:pPr lvl="1"/>
            <a:r>
              <a:rPr lang="en-US" dirty="0"/>
              <a:t>Alignment with </a:t>
            </a:r>
            <a:r>
              <a:rPr lang="en-US" dirty="0" err="1"/>
              <a:t>Centres</a:t>
            </a:r>
            <a:r>
              <a:rPr lang="en-US" dirty="0"/>
              <a:t> of Excellence</a:t>
            </a:r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looking</a:t>
            </a:r>
            <a:r>
              <a:rPr lang="nl-BE" dirty="0"/>
              <a:t> at </a:t>
            </a:r>
            <a:r>
              <a:rPr lang="nl-BE" dirty="0" err="1"/>
              <a:t>mid-career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senior </a:t>
            </a:r>
            <a:r>
              <a:rPr lang="nl-BE" dirty="0" err="1"/>
              <a:t>researchers</a:t>
            </a:r>
            <a:r>
              <a:rPr lang="nl-BE" dirty="0"/>
              <a:t>, via </a:t>
            </a:r>
            <a:r>
              <a:rPr lang="nl-BE" dirty="0" err="1"/>
              <a:t>international</a:t>
            </a:r>
            <a:r>
              <a:rPr lang="nl-BE" dirty="0"/>
              <a:t> </a:t>
            </a:r>
            <a:r>
              <a:rPr lang="nl-BE" dirty="0" err="1"/>
              <a:t>mobility</a:t>
            </a:r>
            <a:r>
              <a:rPr lang="nl-BE" dirty="0"/>
              <a:t> </a:t>
            </a:r>
            <a:r>
              <a:rPr lang="en-US" dirty="0"/>
              <a:t>(encouraging </a:t>
            </a:r>
            <a:r>
              <a:rPr lang="en-US" i="1" dirty="0"/>
              <a:t>brain circulation</a:t>
            </a:r>
            <a:r>
              <a:rPr lang="en-US" dirty="0"/>
              <a:t>)</a:t>
            </a:r>
            <a:endParaRPr lang="nl-BE" dirty="0"/>
          </a:p>
          <a:p>
            <a:pPr lvl="1"/>
            <a:endParaRPr lang="nl-BE" b="1" dirty="0"/>
          </a:p>
          <a:p>
            <a:pPr marL="0" indent="0">
              <a:buNone/>
            </a:pPr>
            <a:endParaRPr lang="nl-BE" sz="200" dirty="0"/>
          </a:p>
          <a:p>
            <a:pPr marL="0" indent="0">
              <a:buNone/>
            </a:pPr>
            <a:endParaRPr lang="nl-BE" sz="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21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4. Evolution European funding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385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371600"/>
            <a:ext cx="11041200" cy="47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00" dirty="0"/>
          </a:p>
          <a:p>
            <a:pPr marL="0" indent="0">
              <a:buNone/>
            </a:pPr>
            <a:r>
              <a:rPr lang="nl-BE" b="1" dirty="0"/>
              <a:t>2. </a:t>
            </a:r>
            <a:r>
              <a:rPr lang="nl-BE" b="1" dirty="0" err="1"/>
              <a:t>Institutional</a:t>
            </a:r>
            <a:r>
              <a:rPr lang="nl-BE" b="1" dirty="0"/>
              <a:t> cooperation: AU-EU </a:t>
            </a:r>
            <a:r>
              <a:rPr lang="nl-BE" b="1" dirty="0" err="1"/>
              <a:t>Centres</a:t>
            </a:r>
            <a:r>
              <a:rPr lang="nl-BE" b="1" dirty="0"/>
              <a:t> of Excellence</a:t>
            </a:r>
          </a:p>
          <a:p>
            <a:pPr lvl="1"/>
            <a:r>
              <a:rPr lang="en-US" dirty="0"/>
              <a:t>‘Integrating’ universities in Europe and Africa</a:t>
            </a:r>
          </a:p>
          <a:p>
            <a:pPr lvl="1"/>
            <a:r>
              <a:rPr lang="en-US" dirty="0"/>
              <a:t>Creation of joint doctoral schools</a:t>
            </a:r>
          </a:p>
          <a:p>
            <a:pPr lvl="1"/>
            <a:r>
              <a:rPr lang="en-US" dirty="0"/>
              <a:t>Increasing mobility of researchers and staff; creating a strong cross-continental network of expertise</a:t>
            </a:r>
          </a:p>
          <a:p>
            <a:pPr lvl="1"/>
            <a:r>
              <a:rPr lang="en-US" dirty="0" err="1"/>
              <a:t>CoE</a:t>
            </a:r>
            <a:r>
              <a:rPr lang="en-US" dirty="0"/>
              <a:t> linked with local, national and regional governments; cooperation with social and private sectors; ‘uptake’ of science for policy</a:t>
            </a:r>
          </a:p>
          <a:p>
            <a:pPr lvl="1"/>
            <a:r>
              <a:rPr lang="en-US" dirty="0"/>
              <a:t>Concentrating infrastructure investments in those centra</a:t>
            </a:r>
            <a:endParaRPr lang="nl-BE" sz="800" b="1" dirty="0"/>
          </a:p>
          <a:p>
            <a:pPr marL="0" indent="0">
              <a:buNone/>
            </a:pPr>
            <a:endParaRPr lang="nl-BE" sz="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22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4. Evolution European funding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134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371600"/>
            <a:ext cx="11041200" cy="47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00" dirty="0"/>
          </a:p>
          <a:p>
            <a:pPr marL="0" indent="0">
              <a:buNone/>
            </a:pPr>
            <a:r>
              <a:rPr lang="nl-BE" b="1" dirty="0"/>
              <a:t>3. </a:t>
            </a:r>
            <a:r>
              <a:rPr lang="nl-BE" b="1" dirty="0" err="1"/>
              <a:t>Infrastructure</a:t>
            </a:r>
            <a:r>
              <a:rPr lang="nl-BE" b="1" dirty="0"/>
              <a:t> </a:t>
            </a:r>
            <a:r>
              <a:rPr lang="nl-BE" b="1" dirty="0" err="1"/>
              <a:t>investments</a:t>
            </a:r>
            <a:endParaRPr lang="nl-BE" b="1" dirty="0"/>
          </a:p>
          <a:p>
            <a:pPr lvl="1"/>
            <a:r>
              <a:rPr lang="en-US" dirty="0"/>
              <a:t>Lack of excellent labs, materials, buildings, infrastructures</a:t>
            </a:r>
            <a:endParaRPr lang="nl-BE" dirty="0"/>
          </a:p>
          <a:p>
            <a:pPr lvl="1"/>
            <a:r>
              <a:rPr lang="nl-BE" dirty="0" err="1"/>
              <a:t>Creating</a:t>
            </a:r>
            <a:r>
              <a:rPr lang="nl-BE" dirty="0"/>
              <a:t> </a:t>
            </a:r>
            <a:r>
              <a:rPr lang="nl-BE" dirty="0" err="1"/>
              <a:t>concentrated</a:t>
            </a:r>
            <a:r>
              <a:rPr lang="nl-BE" dirty="0"/>
              <a:t> ‘hubs’ </a:t>
            </a:r>
            <a:r>
              <a:rPr lang="nl-BE" dirty="0" err="1"/>
              <a:t>with</a:t>
            </a:r>
            <a:r>
              <a:rPr lang="nl-BE" dirty="0"/>
              <a:t> excellent </a:t>
            </a:r>
            <a:r>
              <a:rPr lang="nl-BE" dirty="0" err="1"/>
              <a:t>material</a:t>
            </a:r>
            <a:r>
              <a:rPr lang="nl-BE" dirty="0"/>
              <a:t> resources (</a:t>
            </a:r>
            <a:r>
              <a:rPr lang="nl-BE" dirty="0" err="1"/>
              <a:t>CoE’s</a:t>
            </a:r>
            <a:r>
              <a:rPr lang="nl-BE" dirty="0"/>
              <a:t>)</a:t>
            </a:r>
          </a:p>
          <a:p>
            <a:pPr lvl="1"/>
            <a:r>
              <a:rPr lang="nl-BE" dirty="0" err="1"/>
              <a:t>Leveraging</a:t>
            </a:r>
            <a:r>
              <a:rPr lang="nl-BE" dirty="0"/>
              <a:t> different financial resources: </a:t>
            </a:r>
            <a:r>
              <a:rPr lang="en-US" dirty="0"/>
              <a:t>EU, AU, governments, private sector, philanthropy</a:t>
            </a:r>
            <a:endParaRPr lang="nl-BE" dirty="0"/>
          </a:p>
          <a:p>
            <a:pPr lvl="1"/>
            <a:r>
              <a:rPr lang="en-US" dirty="0"/>
              <a:t>Need for a platform: avoid duplication (linking innovation ecosystems)</a:t>
            </a:r>
            <a:endParaRPr lang="nl-BE" sz="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23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4. Evolution European funding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4414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D374D5-8321-4C9C-D2BE-91BE8F8E2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39" t="18839" r="5777" b="21295"/>
          <a:stretch/>
        </p:blipFill>
        <p:spPr>
          <a:xfrm>
            <a:off x="574800" y="1559061"/>
            <a:ext cx="11096578" cy="417581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24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4. Evolution European funding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6775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25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4. Evolution European funding</a:t>
            </a:r>
            <a:endParaRPr lang="nl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B0A01-D7E9-B73C-A81A-24A77E36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B0F5E-8969-E493-7A70-15B9782A8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4" t="13333" r="5598" b="24147"/>
          <a:stretch/>
        </p:blipFill>
        <p:spPr>
          <a:xfrm>
            <a:off x="415774" y="1285199"/>
            <a:ext cx="11384585" cy="44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67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26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4. Evolution European funding</a:t>
            </a:r>
            <a:endParaRPr lang="nl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B0A01-D7E9-B73C-A81A-24A77E36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4D3948-C6B9-6A24-D902-6A3EC863E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4" t="18116" r="5924" b="38261"/>
          <a:stretch/>
        </p:blipFill>
        <p:spPr>
          <a:xfrm>
            <a:off x="133043" y="1987826"/>
            <a:ext cx="11762358" cy="32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98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27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4. Evolution European funding</a:t>
            </a:r>
            <a:endParaRPr lang="nl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B0A01-D7E9-B73C-A81A-24A77E36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B4ED1-7515-968E-A07A-F8BF2F443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3" t="19710" r="6168" b="25363"/>
          <a:stretch/>
        </p:blipFill>
        <p:spPr>
          <a:xfrm>
            <a:off x="252783" y="1545534"/>
            <a:ext cx="11584200" cy="405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33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39986"/>
            <a:ext cx="11041200" cy="478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1. Tour de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table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2. Rationale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for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cooperation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with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Africa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within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CLUSTER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and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recap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of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previous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SC’s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3. Update: concrete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initiatives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(E+ CBHE)</a:t>
            </a: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4.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Evolution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of European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funding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for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cooperation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with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Africa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/>
              <a:t>5. Evaluation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Group’s</a:t>
            </a:r>
            <a:r>
              <a:rPr lang="nl-BE" dirty="0"/>
              <a:t> </a:t>
            </a:r>
            <a:r>
              <a:rPr lang="nl-BE" dirty="0" err="1"/>
              <a:t>activities</a:t>
            </a:r>
            <a:r>
              <a:rPr lang="nl-BE" dirty="0"/>
              <a:t> &amp; </a:t>
            </a:r>
            <a:r>
              <a:rPr lang="nl-BE" dirty="0" err="1"/>
              <a:t>recommendations</a:t>
            </a:r>
            <a:endParaRPr lang="nl-BE" dirty="0"/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6. AOB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28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93987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371600"/>
            <a:ext cx="11041200" cy="47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00" dirty="0"/>
          </a:p>
          <a:p>
            <a:pPr marL="457200" indent="-457200">
              <a:buAutoNum type="arabicPeriod"/>
            </a:pPr>
            <a:r>
              <a:rPr lang="nl-BE" b="1" dirty="0" err="1"/>
              <a:t>Relevance</a:t>
            </a:r>
            <a:r>
              <a:rPr lang="nl-BE" b="1" dirty="0"/>
              <a:t> of </a:t>
            </a:r>
            <a:r>
              <a:rPr lang="nl-BE" b="1" dirty="0" err="1"/>
              <a:t>the</a:t>
            </a:r>
            <a:r>
              <a:rPr lang="nl-BE" b="1" dirty="0"/>
              <a:t> WG </a:t>
            </a:r>
            <a:r>
              <a:rPr lang="nl-BE" b="1" dirty="0" err="1"/>
              <a:t>for</a:t>
            </a:r>
            <a:r>
              <a:rPr lang="nl-BE" b="1" dirty="0"/>
              <a:t> CLUSTER</a:t>
            </a:r>
          </a:p>
          <a:p>
            <a:pPr marL="457200" indent="-457200">
              <a:buAutoNum type="arabicPeriod"/>
            </a:pPr>
            <a:r>
              <a:rPr lang="nl-BE" b="1" dirty="0" err="1"/>
              <a:t>Coordination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r>
              <a:rPr lang="nl-BE" b="1" dirty="0" err="1"/>
              <a:t>leadership</a:t>
            </a:r>
            <a:endParaRPr lang="nl-BE" b="1" dirty="0"/>
          </a:p>
          <a:p>
            <a:pPr marL="457200" indent="-457200">
              <a:buAutoNum type="arabicPeriod"/>
            </a:pPr>
            <a:r>
              <a:rPr lang="nl-BE" b="1" dirty="0" err="1"/>
              <a:t>Interaction</a:t>
            </a:r>
            <a:r>
              <a:rPr lang="nl-BE" b="1" dirty="0"/>
              <a:t> </a:t>
            </a:r>
            <a:r>
              <a:rPr lang="nl-BE" b="1" dirty="0" err="1"/>
              <a:t>with</a:t>
            </a:r>
            <a:r>
              <a:rPr lang="nl-BE" b="1" dirty="0"/>
              <a:t> </a:t>
            </a:r>
            <a:r>
              <a:rPr lang="nl-BE" b="1" dirty="0" err="1"/>
              <a:t>other</a:t>
            </a:r>
            <a:r>
              <a:rPr lang="nl-BE" b="1" dirty="0"/>
              <a:t> </a:t>
            </a:r>
            <a:r>
              <a:rPr lang="nl-BE" b="1" dirty="0" err="1"/>
              <a:t>WGs</a:t>
            </a:r>
            <a:endParaRPr lang="nl-BE" b="1" dirty="0"/>
          </a:p>
          <a:p>
            <a:pPr marL="457200" indent="-457200">
              <a:buAutoNum type="arabicPeriod"/>
            </a:pPr>
            <a:r>
              <a:rPr lang="nl-BE" b="1" dirty="0"/>
              <a:t>Partnerships</a:t>
            </a:r>
          </a:p>
          <a:p>
            <a:pPr marL="457200" indent="-457200">
              <a:buAutoNum type="arabicPeriod"/>
            </a:pPr>
            <a:r>
              <a:rPr lang="nl-BE" b="1" dirty="0" err="1"/>
              <a:t>Tangible</a:t>
            </a:r>
            <a:r>
              <a:rPr lang="nl-BE" b="1" dirty="0"/>
              <a:t> </a:t>
            </a:r>
            <a:r>
              <a:rPr lang="nl-BE" b="1" dirty="0" err="1"/>
              <a:t>outputs</a:t>
            </a:r>
            <a:endParaRPr lang="nl-BE" b="1" dirty="0"/>
          </a:p>
          <a:p>
            <a:pPr marL="457200" indent="-457200">
              <a:buAutoNum type="arabicPeriod"/>
            </a:pPr>
            <a:r>
              <a:rPr lang="nl-BE" b="1" dirty="0" err="1"/>
              <a:t>Recommendations</a:t>
            </a:r>
            <a:endParaRPr lang="nl-BE" b="1" dirty="0"/>
          </a:p>
          <a:p>
            <a:pPr lvl="1"/>
            <a:endParaRPr lang="nl-BE" sz="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29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5. Evaluation and recommendations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8538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39986"/>
            <a:ext cx="11041200" cy="478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1. Tour de </a:t>
            </a:r>
            <a:r>
              <a:rPr lang="nl-BE" dirty="0" err="1"/>
              <a:t>table</a:t>
            </a:r>
            <a:endParaRPr lang="nl-BE" dirty="0"/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2. Rationale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for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cooperation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with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Africa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within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CLUSTER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and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recap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of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previous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SC’s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3. Update: concrete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initiatives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(E+ CBHE)</a:t>
            </a: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4.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Evolution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of European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funding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for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cooperation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with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Africa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5. Evaluation of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the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Working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Group’s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activities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&amp;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recommendations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6. AOB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49086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9D522C-7F97-4DDC-3253-6E571D254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93" t="11722" r="20848" b="18364"/>
          <a:stretch/>
        </p:blipFill>
        <p:spPr>
          <a:xfrm>
            <a:off x="2914592" y="1728027"/>
            <a:ext cx="5615608" cy="384347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30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6. Any other business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834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31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6. Any other business</a:t>
            </a:r>
            <a:endParaRPr lang="nl-B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9DCB55-654B-C56E-56A2-5C4BC8BB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FD76D4-418C-FC9D-F8E1-46D94EABA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4" t="15073" r="6250" b="16087"/>
          <a:stretch/>
        </p:blipFill>
        <p:spPr>
          <a:xfrm>
            <a:off x="574800" y="1488913"/>
            <a:ext cx="10854000" cy="47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39986"/>
            <a:ext cx="11041200" cy="478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1. Tour de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table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/>
              <a:t>2. Rationale </a:t>
            </a:r>
            <a:r>
              <a:rPr lang="nl-BE" dirty="0" err="1"/>
              <a:t>for</a:t>
            </a:r>
            <a:r>
              <a:rPr lang="nl-BE" dirty="0"/>
              <a:t> cooperation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Africa</a:t>
            </a:r>
            <a:r>
              <a:rPr lang="nl-BE" dirty="0"/>
              <a:t> </a:t>
            </a:r>
            <a:r>
              <a:rPr lang="nl-BE" dirty="0" err="1"/>
              <a:t>within</a:t>
            </a:r>
            <a:r>
              <a:rPr lang="nl-BE" dirty="0"/>
              <a:t> CLUSTER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recap</a:t>
            </a:r>
            <a:r>
              <a:rPr lang="nl-BE" dirty="0"/>
              <a:t> of </a:t>
            </a:r>
            <a:r>
              <a:rPr lang="nl-BE" dirty="0" err="1"/>
              <a:t>previous</a:t>
            </a:r>
            <a:r>
              <a:rPr lang="nl-BE" dirty="0"/>
              <a:t> </a:t>
            </a:r>
            <a:r>
              <a:rPr lang="nl-BE" dirty="0" err="1"/>
              <a:t>SC’s</a:t>
            </a:r>
            <a:endParaRPr lang="nl-BE" dirty="0"/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3. Update: concrete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initiatives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(E+ CBHE)</a:t>
            </a: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4.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Evolution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of European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funding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for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cooperation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with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Africa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5. Evaluation of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the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Working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Group’s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activities</a:t>
            </a: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&amp; </a:t>
            </a:r>
            <a:r>
              <a:rPr lang="nl-B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recommendations</a:t>
            </a:r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6. AOB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1463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39986"/>
            <a:ext cx="11041200" cy="478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/>
              <a:t>WHY FOCUS ON AFRICA?</a:t>
            </a:r>
            <a:r>
              <a:rPr lang="nl-B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Common </a:t>
            </a:r>
            <a:r>
              <a:rPr lang="nl-BE" dirty="0" err="1"/>
              <a:t>challenges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proximities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Europe &amp; </a:t>
            </a:r>
            <a:r>
              <a:rPr lang="nl-BE" dirty="0" err="1"/>
              <a:t>Africa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Complex </a:t>
            </a:r>
            <a:r>
              <a:rPr lang="nl-BE" dirty="0" err="1"/>
              <a:t>challenges</a:t>
            </a:r>
            <a:r>
              <a:rPr lang="nl-BE" dirty="0"/>
              <a:t> </a:t>
            </a:r>
            <a:r>
              <a:rPr lang="nl-BE" dirty="0" err="1"/>
              <a:t>require</a:t>
            </a:r>
            <a:r>
              <a:rPr lang="nl-BE" dirty="0"/>
              <a:t> cooperation; </a:t>
            </a:r>
            <a:r>
              <a:rPr lang="nl-BE" dirty="0" err="1"/>
              <a:t>critical</a:t>
            </a:r>
            <a:r>
              <a:rPr lang="nl-BE" dirty="0"/>
              <a:t> </a:t>
            </a:r>
            <a:r>
              <a:rPr lang="nl-BE" dirty="0" err="1"/>
              <a:t>role</a:t>
            </a:r>
            <a:r>
              <a:rPr lang="nl-BE" dirty="0"/>
              <a:t> of </a:t>
            </a:r>
            <a:r>
              <a:rPr lang="nl-BE" dirty="0" err="1"/>
              <a:t>science</a:t>
            </a:r>
            <a:r>
              <a:rPr lang="nl-BE" dirty="0"/>
              <a:t>, </a:t>
            </a:r>
            <a:r>
              <a:rPr lang="nl-BE" dirty="0" err="1"/>
              <a:t>technology</a:t>
            </a:r>
            <a:r>
              <a:rPr lang="nl-BE" dirty="0"/>
              <a:t>,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err="1"/>
              <a:t>Build</a:t>
            </a:r>
            <a:r>
              <a:rPr lang="nl-BE" dirty="0"/>
              <a:t> a community of (</a:t>
            </a:r>
            <a:r>
              <a:rPr lang="nl-BE" dirty="0" err="1"/>
              <a:t>academic</a:t>
            </a:r>
            <a:r>
              <a:rPr lang="nl-BE" dirty="0"/>
              <a:t>) stakeholders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1" dirty="0" err="1"/>
              <a:t>Reciprocity</a:t>
            </a:r>
            <a:r>
              <a:rPr lang="nl-BE" dirty="0"/>
              <a:t>: </a:t>
            </a:r>
            <a:r>
              <a:rPr lang="nl-BE" dirty="0" err="1"/>
              <a:t>learn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, </a:t>
            </a:r>
            <a:r>
              <a:rPr lang="nl-BE" dirty="0" err="1"/>
              <a:t>strengthen</a:t>
            </a:r>
            <a:r>
              <a:rPr lang="nl-BE" dirty="0"/>
              <a:t>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other’s</a:t>
            </a:r>
            <a:r>
              <a:rPr lang="nl-BE" dirty="0"/>
              <a:t> </a:t>
            </a:r>
            <a:r>
              <a:rPr lang="nl-BE" dirty="0" err="1"/>
              <a:t>capacities</a:t>
            </a:r>
            <a:r>
              <a:rPr lang="nl-BE" dirty="0"/>
              <a:t>, joint </a:t>
            </a:r>
            <a:r>
              <a:rPr lang="nl-BE" dirty="0" err="1"/>
              <a:t>responsibility</a:t>
            </a:r>
            <a:r>
              <a:rPr lang="nl-BE" dirty="0"/>
              <a:t> – new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driving</a:t>
            </a:r>
            <a:r>
              <a:rPr lang="nl-BE" dirty="0"/>
              <a:t> </a:t>
            </a:r>
            <a:r>
              <a:rPr lang="nl-BE" dirty="0" err="1"/>
              <a:t>equitable</a:t>
            </a:r>
            <a:r>
              <a:rPr lang="nl-BE" dirty="0"/>
              <a:t> cooperation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err="1"/>
              <a:t>Increased</a:t>
            </a:r>
            <a:r>
              <a:rPr lang="nl-BE" dirty="0"/>
              <a:t> attention </a:t>
            </a:r>
            <a:r>
              <a:rPr lang="nl-BE" dirty="0" err="1"/>
              <a:t>for</a:t>
            </a:r>
            <a:r>
              <a:rPr lang="nl-BE" dirty="0"/>
              <a:t> cooperation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Africa</a:t>
            </a:r>
            <a:r>
              <a:rPr lang="nl-BE" dirty="0"/>
              <a:t> (European </a:t>
            </a:r>
            <a:r>
              <a:rPr lang="nl-BE" dirty="0" err="1"/>
              <a:t>Commission</a:t>
            </a:r>
            <a:r>
              <a:rPr lang="nl-BE" dirty="0"/>
              <a:t>)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2. Rationale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recap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092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/>
              <a:t>Mission statement - WHAT?</a:t>
            </a:r>
            <a:r>
              <a:rPr lang="nl-B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err="1"/>
              <a:t>Deploy</a:t>
            </a:r>
            <a:r>
              <a:rPr lang="nl-BE" dirty="0"/>
              <a:t> resources in </a:t>
            </a:r>
            <a:r>
              <a:rPr lang="nl-BE" dirty="0" err="1"/>
              <a:t>education</a:t>
            </a:r>
            <a:r>
              <a:rPr lang="nl-BE" dirty="0"/>
              <a:t>, research, service </a:t>
            </a:r>
            <a:r>
              <a:rPr lang="nl-BE" dirty="0" err="1"/>
              <a:t>to</a:t>
            </a:r>
            <a:r>
              <a:rPr lang="nl-BE" dirty="0"/>
              <a:t>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Co-create forward-looking agenda in these fields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Sustainable &amp; ‘symmetric partnership’, open dialogue, relationship based on reciprocity, added value for all partners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CLUSTER values: cooperation aims for </a:t>
            </a:r>
            <a:r>
              <a:rPr lang="en-US" dirty="0" err="1"/>
              <a:t>multidisciplinarity</a:t>
            </a:r>
            <a:r>
              <a:rPr lang="en-US" dirty="0"/>
              <a:t>, inclusiveness, diversity, transparency and joint responsibility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Will be </a:t>
            </a:r>
            <a:r>
              <a:rPr lang="en-US" i="1" dirty="0"/>
              <a:t>enriching</a:t>
            </a:r>
            <a:r>
              <a:rPr lang="en-US" dirty="0"/>
              <a:t> for all partners and stakeholders 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2. Rationale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recap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483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b="1" dirty="0"/>
              <a:t>Mission statement - HOW?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Research: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/>
              <a:t>set agenda </a:t>
            </a:r>
            <a:r>
              <a:rPr lang="nl-BE" sz="2000" dirty="0" err="1"/>
              <a:t>together</a:t>
            </a:r>
            <a:endParaRPr lang="nl-BE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/>
              <a:t>tap </a:t>
            </a:r>
            <a:r>
              <a:rPr lang="nl-BE" sz="2000" dirty="0" err="1"/>
              <a:t>growing</a:t>
            </a:r>
            <a:r>
              <a:rPr lang="nl-BE" sz="2000" dirty="0"/>
              <a:t> </a:t>
            </a:r>
            <a:r>
              <a:rPr lang="nl-BE" sz="2000" dirty="0" err="1"/>
              <a:t>number</a:t>
            </a:r>
            <a:r>
              <a:rPr lang="nl-BE" sz="2000" dirty="0"/>
              <a:t> of </a:t>
            </a:r>
            <a:r>
              <a:rPr lang="nl-BE" sz="2000" dirty="0" err="1"/>
              <a:t>opportunities</a:t>
            </a:r>
            <a:r>
              <a:rPr lang="nl-BE" sz="2000" dirty="0"/>
              <a:t> (e.g. E+, </a:t>
            </a:r>
            <a:r>
              <a:rPr lang="nl-BE" sz="2000" dirty="0" err="1"/>
              <a:t>Africa</a:t>
            </a:r>
            <a:r>
              <a:rPr lang="nl-BE" sz="2000" dirty="0"/>
              <a:t> </a:t>
            </a:r>
            <a:r>
              <a:rPr lang="nl-BE" sz="2000" dirty="0" err="1"/>
              <a:t>Initiative</a:t>
            </a:r>
            <a:r>
              <a:rPr lang="nl-BE" sz="2000" dirty="0"/>
              <a:t>, AU-EU </a:t>
            </a:r>
            <a:r>
              <a:rPr lang="nl-BE" sz="2000" dirty="0" err="1"/>
              <a:t>Innovation</a:t>
            </a:r>
            <a:r>
              <a:rPr lang="nl-BE" sz="2000" dirty="0"/>
              <a:t> agenda)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/>
              <a:t>go </a:t>
            </a:r>
            <a:r>
              <a:rPr lang="nl-BE" sz="2000" dirty="0" err="1"/>
              <a:t>beyond</a:t>
            </a:r>
            <a:r>
              <a:rPr lang="nl-BE" sz="2000" dirty="0"/>
              <a:t> project </a:t>
            </a:r>
            <a:r>
              <a:rPr lang="nl-BE" sz="2000" dirty="0" err="1"/>
              <a:t>funding</a:t>
            </a:r>
            <a:r>
              <a:rPr lang="nl-BE" sz="2000" dirty="0"/>
              <a:t>; </a:t>
            </a:r>
            <a:r>
              <a:rPr lang="nl-BE" sz="2000" dirty="0" err="1"/>
              <a:t>sustainable</a:t>
            </a:r>
            <a:r>
              <a:rPr lang="nl-BE" sz="2000" dirty="0"/>
              <a:t> </a:t>
            </a:r>
            <a:r>
              <a:rPr lang="nl-BE" sz="2000" dirty="0" err="1"/>
              <a:t>relation</a:t>
            </a:r>
            <a:r>
              <a:rPr lang="nl-BE" sz="2000" dirty="0"/>
              <a:t> (e.g. support </a:t>
            </a:r>
            <a:r>
              <a:rPr lang="nl-BE" sz="2000" dirty="0" err="1"/>
              <a:t>doctoral</a:t>
            </a:r>
            <a:r>
              <a:rPr lang="nl-BE" sz="2000" dirty="0"/>
              <a:t> schools)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Education: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Learn from each other; exchange diversity of perspectives on role of 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Student and staff mobility between Africa and Europe, joint programs, virtual exchanges</a:t>
            </a:r>
            <a:endParaRPr lang="nl-B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Service to society: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Involve (non-academic) stakeholders working in ‘innovation ecosystems’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Jointly build experience in strengthening these ecosystems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2. Rationale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recap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231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247775"/>
            <a:ext cx="11041200" cy="51149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BE" b="1" dirty="0"/>
              <a:t>ACTION PLAN</a:t>
            </a:r>
          </a:p>
          <a:p>
            <a:pPr marL="0" indent="0">
              <a:buNone/>
            </a:pPr>
            <a:r>
              <a:rPr lang="nl-BE" dirty="0"/>
              <a:t>Short term – small, </a:t>
            </a:r>
            <a:r>
              <a:rPr lang="nl-BE" dirty="0" err="1"/>
              <a:t>fast</a:t>
            </a:r>
            <a:r>
              <a:rPr lang="nl-BE" dirty="0"/>
              <a:t>, </a:t>
            </a:r>
            <a:r>
              <a:rPr lang="nl-BE" dirty="0" err="1"/>
              <a:t>flexible</a:t>
            </a:r>
            <a:r>
              <a:rPr lang="nl-BE" dirty="0"/>
              <a:t>, </a:t>
            </a:r>
            <a:r>
              <a:rPr lang="en-GB" dirty="0"/>
              <a:t>steppingstones can grow into larger initiatives (also research)</a:t>
            </a:r>
            <a:r>
              <a:rPr lang="nl-BE" dirty="0"/>
              <a:t> </a:t>
            </a:r>
          </a:p>
          <a:p>
            <a:pPr marL="0" indent="0">
              <a:buNone/>
            </a:pPr>
            <a:r>
              <a:rPr lang="en-GB" dirty="0"/>
              <a:t>Build trust first, genuine partnership later </a:t>
            </a:r>
          </a:p>
          <a:p>
            <a:pPr marL="0" indent="0">
              <a:buNone/>
            </a:pPr>
            <a:endParaRPr lang="en-GB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Blended intensive prog</a:t>
            </a:r>
            <a:r>
              <a:rPr lang="nl-BE" b="1" dirty="0"/>
              <a:t>ram (</a:t>
            </a:r>
            <a:r>
              <a:rPr lang="nl-BE" b="1" i="1" dirty="0" err="1"/>
              <a:t>not</a:t>
            </a:r>
            <a:r>
              <a:rPr lang="nl-BE" b="1" i="1" dirty="0"/>
              <a:t> </a:t>
            </a:r>
            <a:r>
              <a:rPr lang="nl-BE" b="1" i="1" dirty="0" err="1"/>
              <a:t>yet</a:t>
            </a:r>
            <a:r>
              <a:rPr lang="nl-BE" b="1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 err="1"/>
              <a:t>Inclusive</a:t>
            </a:r>
            <a:r>
              <a:rPr lang="nl-BE" sz="2000" dirty="0"/>
              <a:t> &amp; green </a:t>
            </a:r>
            <a:r>
              <a:rPr lang="nl-BE" sz="2000" dirty="0" err="1"/>
              <a:t>principles</a:t>
            </a:r>
            <a:r>
              <a:rPr lang="nl-BE" sz="2000" dirty="0"/>
              <a:t>; </a:t>
            </a:r>
            <a:r>
              <a:rPr lang="nl-BE" sz="2000" dirty="0" err="1"/>
              <a:t>innovation</a:t>
            </a:r>
            <a:r>
              <a:rPr lang="nl-BE" sz="2000" dirty="0"/>
              <a:t> in virtual </a:t>
            </a:r>
            <a:r>
              <a:rPr lang="nl-BE" sz="2000" dirty="0" err="1"/>
              <a:t>learning</a:t>
            </a:r>
            <a:endParaRPr lang="nl-BE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 err="1"/>
              <a:t>African</a:t>
            </a:r>
            <a:r>
              <a:rPr lang="nl-BE" sz="2000" dirty="0"/>
              <a:t> partners </a:t>
            </a:r>
            <a:r>
              <a:rPr lang="nl-BE" sz="2000" dirty="0" err="1"/>
              <a:t>highly</a:t>
            </a:r>
            <a:r>
              <a:rPr lang="nl-BE" sz="2000" dirty="0"/>
              <a:t> </a:t>
            </a:r>
            <a:r>
              <a:rPr lang="nl-BE" sz="2000" dirty="0" err="1"/>
              <a:t>interested</a:t>
            </a:r>
            <a:endParaRPr lang="nl-BE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 err="1"/>
              <a:t>Proposal</a:t>
            </a:r>
            <a:r>
              <a:rPr lang="nl-BE" sz="2000" dirty="0"/>
              <a:t>: </a:t>
            </a:r>
            <a:r>
              <a:rPr lang="nl-BE" sz="2000" dirty="0" err="1"/>
              <a:t>BIPs</a:t>
            </a:r>
            <a:r>
              <a:rPr lang="nl-BE" sz="2000" dirty="0"/>
              <a:t>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dirty="0" err="1"/>
              <a:t>involvement</a:t>
            </a:r>
            <a:r>
              <a:rPr lang="nl-BE" sz="2000" dirty="0"/>
              <a:t> of </a:t>
            </a:r>
            <a:r>
              <a:rPr lang="nl-BE" sz="2000" dirty="0" err="1"/>
              <a:t>African</a:t>
            </a:r>
            <a:r>
              <a:rPr lang="nl-BE" sz="2000" dirty="0"/>
              <a:t> </a:t>
            </a:r>
            <a:r>
              <a:rPr lang="nl-BE" sz="2000" dirty="0" err="1"/>
              <a:t>students</a:t>
            </a:r>
            <a:r>
              <a:rPr lang="nl-BE" sz="2000" dirty="0"/>
              <a:t>: </a:t>
            </a:r>
            <a:r>
              <a:rPr lang="nl-BE" sz="2000" dirty="0" err="1"/>
              <a:t>enrichting</a:t>
            </a:r>
            <a:r>
              <a:rPr lang="nl-BE" sz="2000" dirty="0"/>
              <a:t> </a:t>
            </a:r>
            <a:r>
              <a:rPr lang="nl-BE" sz="2000" dirty="0" err="1"/>
              <a:t>experience</a:t>
            </a:r>
            <a:r>
              <a:rPr lang="nl-BE" sz="2000" dirty="0"/>
              <a:t>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all</a:t>
            </a:r>
            <a:endParaRPr lang="nl-B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Erasmus+ project (KTH Royal Institute of Technology) (</a:t>
            </a:r>
            <a:r>
              <a:rPr lang="en-US" b="1" i="1" dirty="0"/>
              <a:t>submitted</a:t>
            </a:r>
            <a:r>
              <a:rPr lang="en-US" b="1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Challenge-driven engineering education to solve sustainable development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 Leuven willing to lead; KTH partner; others invited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Strict</a:t>
            </a:r>
            <a:r>
              <a:rPr lang="nl-B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timeline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Seed fund (</a:t>
            </a:r>
            <a:r>
              <a:rPr lang="en-US" b="1" i="1" dirty="0"/>
              <a:t>not yet</a:t>
            </a:r>
            <a:r>
              <a:rPr lang="en-US" b="1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Event on student entrepreneurship at KU Leuven (2023): participation of young African entrepreneurs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Explore nature of innovation ecosystems (linkages between research – entrepreneurship in African context)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2. Rationale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recap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744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39986"/>
            <a:ext cx="11041200" cy="478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/>
              <a:t>Steering </a:t>
            </a:r>
            <a:r>
              <a:rPr lang="nl-BE" b="1" dirty="0" err="1"/>
              <a:t>committee</a:t>
            </a:r>
            <a:r>
              <a:rPr lang="nl-BE" b="1" dirty="0"/>
              <a:t> (</a:t>
            </a:r>
            <a:r>
              <a:rPr lang="nl-BE" b="1" dirty="0" err="1"/>
              <a:t>March</a:t>
            </a:r>
            <a:r>
              <a:rPr lang="nl-BE" b="1" dirty="0"/>
              <a:t> 2023): </a:t>
            </a:r>
            <a:r>
              <a:rPr lang="nl-BE" b="1" dirty="0" err="1"/>
              <a:t>Polytechnique</a:t>
            </a:r>
            <a:r>
              <a:rPr lang="nl-BE" b="1" dirty="0"/>
              <a:t> Montréal</a:t>
            </a:r>
          </a:p>
          <a:p>
            <a:pPr marL="0" indent="0">
              <a:buNone/>
            </a:pPr>
            <a:r>
              <a:rPr lang="nl-BE" dirty="0"/>
              <a:t>-focus on E+ CBHE project</a:t>
            </a:r>
          </a:p>
          <a:p>
            <a:pPr marL="0" indent="0">
              <a:buNone/>
            </a:pPr>
            <a:r>
              <a:rPr lang="nl-BE" dirty="0"/>
              <a:t>-</a:t>
            </a:r>
            <a:r>
              <a:rPr lang="nl-BE" dirty="0" err="1"/>
              <a:t>spinoffs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project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i="1" dirty="0" err="1"/>
              <a:t>From</a:t>
            </a:r>
            <a:r>
              <a:rPr lang="nl-BE" i="1" dirty="0"/>
              <a:t> </a:t>
            </a:r>
            <a:r>
              <a:rPr lang="nl-BE" i="1" dirty="0" err="1"/>
              <a:t>other</a:t>
            </a:r>
            <a:r>
              <a:rPr lang="nl-BE" i="1" dirty="0"/>
              <a:t> </a:t>
            </a:r>
            <a:r>
              <a:rPr lang="nl-BE" i="1" dirty="0" err="1"/>
              <a:t>WGs</a:t>
            </a:r>
            <a:r>
              <a:rPr lang="nl-BE" i="1" dirty="0"/>
              <a:t>: </a:t>
            </a:r>
          </a:p>
          <a:p>
            <a:pPr marL="0" indent="0">
              <a:buNone/>
            </a:pPr>
            <a:r>
              <a:rPr lang="nl-BE" dirty="0"/>
              <a:t>-E4T program (</a:t>
            </a:r>
            <a:r>
              <a:rPr lang="en-US" dirty="0"/>
              <a:t>Entrepreneurship Education Ecosystems in Engineering and Technology) </a:t>
            </a:r>
            <a:r>
              <a:rPr lang="nl-BE" dirty="0"/>
              <a:t>– </a:t>
            </a:r>
            <a:r>
              <a:rPr lang="nl-BE" dirty="0" err="1"/>
              <a:t>potential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branch</a:t>
            </a:r>
            <a:r>
              <a:rPr lang="nl-BE" dirty="0"/>
              <a:t> out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African</a:t>
            </a:r>
            <a:r>
              <a:rPr lang="nl-BE" dirty="0"/>
              <a:t> </a:t>
            </a:r>
            <a:r>
              <a:rPr lang="nl-BE" dirty="0" err="1"/>
              <a:t>innovation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entrepreneurial</a:t>
            </a:r>
            <a:r>
              <a:rPr lang="nl-BE" dirty="0"/>
              <a:t> </a:t>
            </a:r>
            <a:r>
              <a:rPr lang="nl-BE" dirty="0" err="1"/>
              <a:t>ecosystems</a:t>
            </a:r>
            <a:r>
              <a:rPr lang="nl-BE" dirty="0"/>
              <a:t>?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2. Rationale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recap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641911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1833</Words>
  <Application>Microsoft Office PowerPoint</Application>
  <PresentationFormat>Widescreen</PresentationFormat>
  <Paragraphs>288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KU Leuven</vt:lpstr>
      <vt:lpstr>KU Leuven Sedes</vt:lpstr>
      <vt:lpstr>Working Group – CLUSTER &amp; Africa  Laurens Rademakers </vt:lpstr>
      <vt:lpstr>Agenda</vt:lpstr>
      <vt:lpstr>Agenda</vt:lpstr>
      <vt:lpstr>Agenda</vt:lpstr>
      <vt:lpstr>2. Rationale and recap</vt:lpstr>
      <vt:lpstr>2. Rationale and recap</vt:lpstr>
      <vt:lpstr>2. Rationale and recap</vt:lpstr>
      <vt:lpstr>2. Rationale and recap</vt:lpstr>
      <vt:lpstr>2. Rationale and recap</vt:lpstr>
      <vt:lpstr>2. Rationale and recap</vt:lpstr>
      <vt:lpstr>Agenda</vt:lpstr>
      <vt:lpstr>3. Update concrete initiatives (E+ CBHE)</vt:lpstr>
      <vt:lpstr>3. Update concrete initiatives (E+ CBHE)</vt:lpstr>
      <vt:lpstr>Agenda</vt:lpstr>
      <vt:lpstr>4. Evolution European funding </vt:lpstr>
      <vt:lpstr>4. Evolution European funding</vt:lpstr>
      <vt:lpstr>4. Evolution European funding</vt:lpstr>
      <vt:lpstr>4. Evolution European funding</vt:lpstr>
      <vt:lpstr>4. Evolution European funding</vt:lpstr>
      <vt:lpstr>4. Evolution European funding</vt:lpstr>
      <vt:lpstr>4. Evolution European funding</vt:lpstr>
      <vt:lpstr>4. Evolution European funding</vt:lpstr>
      <vt:lpstr>4. Evolution European funding</vt:lpstr>
      <vt:lpstr>4. Evolution European funding</vt:lpstr>
      <vt:lpstr>4. Evolution European funding</vt:lpstr>
      <vt:lpstr>4. Evolution European funding</vt:lpstr>
      <vt:lpstr>4. Evolution European funding</vt:lpstr>
      <vt:lpstr>Agenda</vt:lpstr>
      <vt:lpstr>5. Evaluation and recommendations</vt:lpstr>
      <vt:lpstr>6. Any other business</vt:lpstr>
      <vt:lpstr>6. Any other business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2024-04-09T12:06:36Z</dcterms:modified>
</cp:coreProperties>
</file>