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3"/>
  </p:sldMasterIdLst>
  <p:notesMasterIdLst>
    <p:notesMasterId r:id="rId16"/>
  </p:notesMasterIdLst>
  <p:sldIdLst>
    <p:sldId id="270" r:id="rId4"/>
    <p:sldId id="273" r:id="rId5"/>
    <p:sldId id="301" r:id="rId6"/>
    <p:sldId id="266" r:id="rId7"/>
    <p:sldId id="302" r:id="rId8"/>
    <p:sldId id="303" r:id="rId9"/>
    <p:sldId id="304" r:id="rId10"/>
    <p:sldId id="305" r:id="rId11"/>
    <p:sldId id="307" r:id="rId12"/>
    <p:sldId id="306" r:id="rId13"/>
    <p:sldId id="308" r:id="rId14"/>
    <p:sldId id="309" r:id="rId15"/>
  </p:sldIdLst>
  <p:sldSz cx="9144000" cy="6858000" type="screen4x3"/>
  <p:notesSz cx="6805613" cy="99441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da" panose="020B0604020202020204" charset="0"/>
      <p:regular r:id="rId21"/>
      <p:bold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000000"/>
          </p15:clr>
        </p15:guide>
        <p15:guide id="2" pos="2144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eX0mUNCJF5lcSkCi6IpwVQ3/3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7"/>
    <p:restoredTop sz="94648"/>
  </p:normalViewPr>
  <p:slideViewPr>
    <p:cSldViewPr snapToGrid="0">
      <p:cViewPr varScale="1">
        <p:scale>
          <a:sx n="81" d="100"/>
          <a:sy n="81" d="100"/>
        </p:scale>
        <p:origin x="12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5.fntdata"/><Relationship Id="rId34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5169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cb4b3dfb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5cb4b3dfb4_0_177:notes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g5cb4b3dfb4_0_177:notes"/>
          <p:cNvSpPr txBox="1">
            <a:spLocks noGrp="1"/>
          </p:cNvSpPr>
          <p:nvPr>
            <p:ph type="sldNum" idx="12"/>
          </p:nvPr>
        </p:nvSpPr>
        <p:spPr>
          <a:xfrm>
            <a:off x="3854939" y="9445169"/>
            <a:ext cx="2949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22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cb4b3dfb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5cb4b3dfb4_0_177:notes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g5cb4b3dfb4_0_177:notes"/>
          <p:cNvSpPr txBox="1">
            <a:spLocks noGrp="1"/>
          </p:cNvSpPr>
          <p:nvPr>
            <p:ph type="sldNum" idx="12"/>
          </p:nvPr>
        </p:nvSpPr>
        <p:spPr>
          <a:xfrm>
            <a:off x="3854939" y="9445169"/>
            <a:ext cx="2949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18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cb4b3dfb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5cb4b3dfb4_0_177:notes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g5cb4b3dfb4_0_177:notes"/>
          <p:cNvSpPr txBox="1">
            <a:spLocks noGrp="1"/>
          </p:cNvSpPr>
          <p:nvPr>
            <p:ph type="sldNum" idx="12"/>
          </p:nvPr>
        </p:nvSpPr>
        <p:spPr>
          <a:xfrm>
            <a:off x="3854939" y="9445169"/>
            <a:ext cx="2949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918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cb4b3dfb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5cb4b3dfb4_0_177:notes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“CLUSTER wishes to remain small enough to make co-operation effective. </a:t>
            </a:r>
          </a:p>
        </p:txBody>
      </p:sp>
      <p:sp>
        <p:nvSpPr>
          <p:cNvPr id="136" name="Google Shape;136;g5cb4b3dfb4_0_177:notes"/>
          <p:cNvSpPr txBox="1">
            <a:spLocks noGrp="1"/>
          </p:cNvSpPr>
          <p:nvPr>
            <p:ph type="sldNum" idx="12"/>
          </p:nvPr>
        </p:nvSpPr>
        <p:spPr>
          <a:xfrm>
            <a:off x="3854939" y="9445169"/>
            <a:ext cx="2949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50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457200" y="1412776"/>
            <a:ext cx="82192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1"/>
          </p:nvPr>
        </p:nvSpPr>
        <p:spPr>
          <a:xfrm>
            <a:off x="457200" y="2276872"/>
            <a:ext cx="8229600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457200" y="1412776"/>
            <a:ext cx="82192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>
            <a:off x="457200" y="2348880"/>
            <a:ext cx="4038600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»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»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2"/>
          </p:nvPr>
        </p:nvSpPr>
        <p:spPr>
          <a:xfrm>
            <a:off x="4648200" y="2348880"/>
            <a:ext cx="4038600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»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»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3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457200" y="1412776"/>
            <a:ext cx="82192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478176" y="2348880"/>
            <a:ext cx="5904656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»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»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2"/>
          </p:nvPr>
        </p:nvSpPr>
        <p:spPr>
          <a:xfrm>
            <a:off x="6588224" y="1988840"/>
            <a:ext cx="2360241" cy="339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36"/>
          <p:cNvSpPr txBox="1"/>
          <p:nvPr/>
        </p:nvSpPr>
        <p:spPr>
          <a:xfrm>
            <a:off x="467544" y="1412776"/>
            <a:ext cx="59046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d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Click to edit Master title style</a:t>
            </a:r>
            <a:endParaRPr sz="3200" b="1" i="0" u="none" strike="noStrike" cap="none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3"/>
          </p:nvPr>
        </p:nvSpPr>
        <p:spPr>
          <a:xfrm>
            <a:off x="6591676" y="5445224"/>
            <a:ext cx="2372812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4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>
            <a:spLocks noGrp="1"/>
          </p:cNvSpPr>
          <p:nvPr>
            <p:ph type="title"/>
          </p:nvPr>
        </p:nvSpPr>
        <p:spPr>
          <a:xfrm>
            <a:off x="467544" y="4800600"/>
            <a:ext cx="568863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da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>
            <a:spLocks noGrp="1"/>
          </p:cNvSpPr>
          <p:nvPr>
            <p:ph type="pic" idx="2"/>
          </p:nvPr>
        </p:nvSpPr>
        <p:spPr>
          <a:xfrm>
            <a:off x="467544" y="612775"/>
            <a:ext cx="568863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>
            <a:off x="467544" y="5367338"/>
            <a:ext cx="5688632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3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/>
          <p:nvPr/>
        </p:nvSpPr>
        <p:spPr>
          <a:xfrm>
            <a:off x="6732240" y="6413227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WWW.CLUSTER.ORG</a:t>
            </a:r>
            <a:endParaRPr sz="1600" b="0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4" name="Google Shape;84;p38"/>
          <p:cNvSpPr txBox="1"/>
          <p:nvPr/>
        </p:nvSpPr>
        <p:spPr>
          <a:xfrm>
            <a:off x="323528" y="2501967"/>
            <a:ext cx="1152128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AALTO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EPFL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G-INP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KULEUVEN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POLITO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TCD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TU/e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UCL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UPC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8"/>
          <p:cNvSpPr txBox="1"/>
          <p:nvPr/>
        </p:nvSpPr>
        <p:spPr>
          <a:xfrm>
            <a:off x="1403648" y="2501967"/>
            <a:ext cx="2911374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AALTO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ÉCOLE POLYTECHNIQUE FÉDÉRALE DE LAUSANNE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GRENOBLE INSTITUTE OF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INSTITUTO SUPERIOR TÉCNICO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KARLSRUHE INSTITUTE OF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KUNGLIGA TEKNISKA HÖGSKOLAN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KATHOLIEKE UNIVERSITEIT LEUVEN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POLITECNICO DI TORINO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TRINITY COLLEGE DUBLIN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TECHNISCHE UNIVERSITÄT DARMSTADT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TECHNISCHE UNIVERSITEIT EINDHOVEN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UNIVERSITEIT CATHOLIQUE LOUVAIN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UNIVERSITAT POLITÈCNICA DE CATALUNYA</a:t>
            </a:r>
            <a:endParaRPr sz="1000" b="0" i="0" u="none" strike="noStrike" cap="none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6" name="Google Shape;86;p38"/>
          <p:cNvSpPr txBox="1"/>
          <p:nvPr/>
        </p:nvSpPr>
        <p:spPr>
          <a:xfrm>
            <a:off x="988968" y="5215044"/>
            <a:ext cx="327365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ÉCOLE POLYTECHNIQUE MONTREAL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CANADA</a:t>
            </a:r>
            <a:endParaRPr sz="1000" b="0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TOMSK POYTECHNIC UNIVERSITY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RUSSIAN FEDERATION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TSINGHUA UNIVERSITY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CHINA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GEORGIA INSTITUTE OF TECHNOLOGY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TECHNION HAIFA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ISRAEL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UNIVERSIDADE DE SÃO PAULO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BRAZIL</a:t>
            </a:r>
            <a:endParaRPr sz="1000" b="0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7" name="Google Shape;87;p38"/>
          <p:cNvSpPr/>
          <p:nvPr/>
        </p:nvSpPr>
        <p:spPr>
          <a:xfrm>
            <a:off x="755576" y="1556792"/>
            <a:ext cx="3507045" cy="445768"/>
          </a:xfrm>
          <a:prstGeom prst="flowChartTerminator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THE CLUSTER NETWORK</a:t>
            </a:r>
            <a:endParaRPr sz="1800" b="1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8" name="Google Shape;88;p38"/>
          <p:cNvSpPr/>
          <p:nvPr/>
        </p:nvSpPr>
        <p:spPr>
          <a:xfrm>
            <a:off x="755576" y="2126812"/>
            <a:ext cx="3507045" cy="387354"/>
          </a:xfrm>
          <a:prstGeom prst="flowChartTerminator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12 FULL PARTNERS</a:t>
            </a:r>
            <a:endParaRPr sz="1400" b="1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9" name="Google Shape;89;p38"/>
          <p:cNvSpPr/>
          <p:nvPr/>
        </p:nvSpPr>
        <p:spPr>
          <a:xfrm>
            <a:off x="755576" y="4810872"/>
            <a:ext cx="3507045" cy="387354"/>
          </a:xfrm>
          <a:prstGeom prst="flowChartTerminator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6 ASSOCIATE PARTNERS</a:t>
            </a:r>
            <a:endParaRPr sz="1400" b="1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90" name="Google Shape;90;p38" descr="S:\stu_io\Marleen-Inge\Netwerken\CLUSTER\TUe Presidency\Presentation\CLUSTER-EU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4128" y="1631156"/>
            <a:ext cx="3368676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6444207" y="6428618"/>
            <a:ext cx="2699793" cy="288032"/>
          </a:xfrm>
          <a:custGeom>
            <a:avLst/>
            <a:gdLst/>
            <a:ahLst/>
            <a:cxnLst/>
            <a:rect l="l" t="t" r="r" b="b"/>
            <a:pathLst>
              <a:path w="18125" h="21600" extrusionOk="0">
                <a:moveTo>
                  <a:pt x="3475" y="0"/>
                </a:moveTo>
                <a:lnTo>
                  <a:pt x="18125" y="0"/>
                </a:lnTo>
                <a:cubicBezTo>
                  <a:pt x="18067" y="476"/>
                  <a:pt x="18111" y="5605"/>
                  <a:pt x="18111" y="11570"/>
                </a:cubicBezTo>
                <a:cubicBezTo>
                  <a:pt x="18111" y="17535"/>
                  <a:pt x="18067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457200" y="1412776"/>
            <a:ext cx="82192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da"/>
              <a:buNone/>
              <a:defRPr sz="3200" b="1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457200" y="2276872"/>
            <a:ext cx="8229600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7" descr="R:\D_VIII\VIIIc\4_Netzwerke_und_Messen\4.1 Netzwerke\CLUSTER\8 Website PR\Logos\Cluster_logo_small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6215" y="111547"/>
            <a:ext cx="2555775" cy="11301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.G.v.Heusden@tue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ules.vanpee@kuleuven.be" TargetMode="External"/><Relationship Id="rId4" Type="http://schemas.openxmlformats.org/officeDocument/2006/relationships/hyperlink" Target="mailto:guylaine.larocque@polymtl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4ABC9E-DC52-114B-BDC0-16852F8E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13" y="2367766"/>
            <a:ext cx="8219256" cy="72008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PT" dirty="0">
                <a:latin typeface="Avenir Book" panose="02000503020000020003" pitchFamily="2" charset="0"/>
                <a:cs typeface="Futura Medium" panose="020B0602020204020303" pitchFamily="34" charset="-79"/>
              </a:rPr>
              <a:t>Associated Members WG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28580-3674-9C4D-94F1-A1EEC7E5524E}"/>
              </a:ext>
            </a:extLst>
          </p:cNvPr>
          <p:cNvSpPr/>
          <p:nvPr/>
        </p:nvSpPr>
        <p:spPr>
          <a:xfrm>
            <a:off x="883796" y="2551267"/>
            <a:ext cx="7366000" cy="149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200000"/>
              </a:lnSpc>
              <a:buClr>
                <a:schemeClr val="dk1"/>
              </a:buClr>
              <a:buSzPts val="1800"/>
            </a:pPr>
            <a:r>
              <a:rPr lang="en-GB" sz="2000" b="1" dirty="0">
                <a:solidFill>
                  <a:schemeClr val="dk1"/>
                </a:solidFill>
                <a:latin typeface="Avenir Book" panose="02000503020000020003" pitchFamily="2" charset="0"/>
                <a:cs typeface="FUTURA MEDIUM" panose="020B0602020204020303" pitchFamily="34" charset="-79"/>
                <a:sym typeface="Monda"/>
              </a:rPr>
              <a:t>April 10</a:t>
            </a:r>
            <a:r>
              <a:rPr lang="en-GB" sz="2000" b="1" baseline="30000" dirty="0">
                <a:solidFill>
                  <a:schemeClr val="dk1"/>
                </a:solidFill>
                <a:latin typeface="Avenir Book" panose="02000503020000020003" pitchFamily="2" charset="0"/>
                <a:cs typeface="FUTURA MEDIUM" panose="020B0602020204020303" pitchFamily="34" charset="-79"/>
                <a:sym typeface="Monda"/>
              </a:rPr>
              <a:t>th</a:t>
            </a:r>
            <a:r>
              <a:rPr lang="en-GB" sz="2000" b="1" dirty="0">
                <a:solidFill>
                  <a:schemeClr val="dk1"/>
                </a:solidFill>
                <a:latin typeface="Avenir Book" panose="02000503020000020003" pitchFamily="2" charset="0"/>
                <a:cs typeface="FUTURA MEDIUM" panose="020B0602020204020303" pitchFamily="34" charset="-79"/>
                <a:sym typeface="Monda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2831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6F217-C549-4845-A5C2-B6D7659F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latin typeface="Avenir Book"/>
              </a:rPr>
              <a:t>Additional</a:t>
            </a:r>
            <a:r>
              <a:rPr lang="fr-CA" dirty="0">
                <a:latin typeface="Avenir Book"/>
              </a:rPr>
              <a:t> </a:t>
            </a:r>
            <a:r>
              <a:rPr lang="fr-CA" dirty="0" err="1">
                <a:latin typeface="Avenir Book"/>
              </a:rPr>
              <a:t>considerations</a:t>
            </a:r>
            <a:endParaRPr lang="fr-CA" dirty="0">
              <a:latin typeface="Avenir Book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E35883-E8F7-4F4D-92B2-7CE752785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requirements</a:t>
            </a:r>
            <a:r>
              <a:rPr lang="fr-CA" dirty="0"/>
              <a:t> for full </a:t>
            </a:r>
            <a:r>
              <a:rPr lang="fr-CA" dirty="0" err="1"/>
              <a:t>membership</a:t>
            </a:r>
            <a:r>
              <a:rPr lang="fr-CA" dirty="0"/>
              <a:t> :</a:t>
            </a:r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6F4F93-A010-41A5-B454-127319D7631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indent="0">
              <a:buNone/>
            </a:pPr>
            <a:r>
              <a:rPr lang="fr-CA" dirty="0" err="1"/>
              <a:t>Membership</a:t>
            </a:r>
            <a:r>
              <a:rPr lang="fr-CA" dirty="0"/>
              <a:t> </a:t>
            </a:r>
            <a:r>
              <a:rPr lang="fr-CA" dirty="0" err="1"/>
              <a:t>fees</a:t>
            </a:r>
            <a:r>
              <a:rPr lang="fr-CA" dirty="0"/>
              <a:t> 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87848D-B49F-4AE1-8884-3B842CDB2F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FE324E8-57E1-4513-B621-6454557F175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fontScale="62500" lnSpcReduction="20000"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74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6F217-C549-4845-A5C2-B6D7659F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Avenir Book"/>
              </a:rPr>
              <a:t>Possible options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E35883-E8F7-4F4D-92B2-7CE752785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6F4F93-A010-41A5-B454-127319D7631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87848D-B49F-4AE1-8884-3B842CDB2F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FE324E8-57E1-4513-B621-6454557F175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fontScale="62500" lnSpcReduction="20000"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87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077FB-A3B3-497C-A28B-B7373651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Avenir Book"/>
              </a:rPr>
              <a:t>Recommandations for the GA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693773-D76A-45C3-94C2-D76C72FA7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76200" indent="0">
              <a:buNone/>
            </a:pPr>
            <a:r>
              <a:rPr lang="fr-CA" sz="2200" b="1" dirty="0" err="1"/>
              <a:t>Regarding</a:t>
            </a:r>
            <a:r>
              <a:rPr lang="fr-CA" sz="2200" b="1" dirty="0"/>
              <a:t> the </a:t>
            </a:r>
            <a:r>
              <a:rPr lang="fr-CA" sz="2200" b="1" dirty="0" err="1"/>
              <a:t>potential</a:t>
            </a:r>
            <a:r>
              <a:rPr lang="fr-CA" sz="2200" b="1" dirty="0"/>
              <a:t> internationalisation of CLUSTER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000" dirty="0"/>
              <a:t>The WG </a:t>
            </a:r>
            <a:r>
              <a:rPr lang="fr-CA" sz="2000" dirty="0" err="1"/>
              <a:t>is</a:t>
            </a:r>
            <a:r>
              <a:rPr lang="fr-CA" sz="2000" dirty="0"/>
              <a:t> in </a:t>
            </a:r>
            <a:r>
              <a:rPr lang="fr-CA" sz="2000" dirty="0" err="1"/>
              <a:t>favor</a:t>
            </a:r>
            <a:r>
              <a:rPr lang="fr-CA" sz="2000" dirty="0"/>
              <a:t> of </a:t>
            </a:r>
            <a:r>
              <a:rPr lang="fr-CA" sz="2000" dirty="0" err="1"/>
              <a:t>opening</a:t>
            </a:r>
            <a:r>
              <a:rPr lang="fr-CA" sz="2000" dirty="0"/>
              <a:t> the network to internationalisation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000" dirty="0" err="1"/>
              <a:t>Some</a:t>
            </a:r>
            <a:r>
              <a:rPr lang="fr-CA" sz="2000" dirty="0"/>
              <a:t> challenges </a:t>
            </a:r>
            <a:r>
              <a:rPr lang="fr-CA" sz="2000" dirty="0" err="1"/>
              <a:t>identified</a:t>
            </a:r>
            <a:endParaRPr lang="fr-CA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sz="2000" dirty="0"/>
              <a:t>A maximum size to </a:t>
            </a:r>
            <a:r>
              <a:rPr lang="fr-CA" sz="2000" dirty="0" err="1"/>
              <a:t>be</a:t>
            </a:r>
            <a:r>
              <a:rPr lang="fr-CA" sz="2000" dirty="0"/>
              <a:t> </a:t>
            </a:r>
            <a:r>
              <a:rPr lang="fr-CA" sz="2000" dirty="0" err="1"/>
              <a:t>defined</a:t>
            </a:r>
            <a:endParaRPr lang="fr-CA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sz="2000" dirty="0"/>
              <a:t>Do </a:t>
            </a:r>
            <a:r>
              <a:rPr lang="fr-CA" sz="2000" dirty="0" err="1"/>
              <a:t>we</a:t>
            </a:r>
            <a:r>
              <a:rPr lang="fr-CA" sz="2000" dirty="0"/>
              <a:t> </a:t>
            </a:r>
            <a:r>
              <a:rPr lang="fr-CA" sz="2000" dirty="0" err="1"/>
              <a:t>still</a:t>
            </a:r>
            <a:r>
              <a:rPr lang="fr-CA" sz="2000" dirty="0"/>
              <a:t> </a:t>
            </a:r>
            <a:r>
              <a:rPr lang="fr-CA" sz="2000" dirty="0" err="1"/>
              <a:t>want</a:t>
            </a:r>
            <a:r>
              <a:rPr lang="fr-CA" sz="2000" dirty="0"/>
              <a:t> to </a:t>
            </a:r>
            <a:r>
              <a:rPr lang="fr-CA" sz="2000" dirty="0" err="1"/>
              <a:t>maintain</a:t>
            </a:r>
            <a:r>
              <a:rPr lang="fr-CA" sz="2000" dirty="0"/>
              <a:t> a maximum </a:t>
            </a:r>
            <a:r>
              <a:rPr lang="fr-CA" sz="2000" dirty="0" err="1"/>
              <a:t>number</a:t>
            </a:r>
            <a:r>
              <a:rPr lang="fr-CA" sz="2000" dirty="0"/>
              <a:t> of non </a:t>
            </a:r>
            <a:r>
              <a:rPr lang="fr-CA" sz="2000" dirty="0" err="1"/>
              <a:t>European</a:t>
            </a:r>
            <a:r>
              <a:rPr lang="fr-CA" sz="2000" dirty="0"/>
              <a:t> </a:t>
            </a:r>
            <a:r>
              <a:rPr lang="fr-CA" sz="2000" dirty="0" err="1"/>
              <a:t>members</a:t>
            </a:r>
            <a:r>
              <a:rPr lang="fr-CA" sz="2000" dirty="0"/>
              <a:t>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000" dirty="0"/>
              <a:t>Not </a:t>
            </a:r>
            <a:r>
              <a:rPr lang="fr-CA" sz="2000" dirty="0" err="1"/>
              <a:t>clear</a:t>
            </a:r>
            <a:r>
              <a:rPr lang="fr-CA" sz="2000" dirty="0"/>
              <a:t> </a:t>
            </a:r>
            <a:r>
              <a:rPr lang="fr-CA" sz="2000" dirty="0" err="1"/>
              <a:t>yet</a:t>
            </a:r>
            <a:r>
              <a:rPr lang="fr-CA" sz="2000" dirty="0"/>
              <a:t> </a:t>
            </a:r>
            <a:r>
              <a:rPr lang="fr-CA" sz="2000" dirty="0" err="1"/>
              <a:t>exactly</a:t>
            </a:r>
            <a:r>
              <a:rPr lang="fr-CA" sz="2000" dirty="0"/>
              <a:t> how </a:t>
            </a:r>
            <a:r>
              <a:rPr lang="fr-CA" sz="2000" dirty="0" err="1"/>
              <a:t>we</a:t>
            </a:r>
            <a:r>
              <a:rPr lang="fr-CA" sz="2000" dirty="0"/>
              <a:t> </a:t>
            </a:r>
            <a:r>
              <a:rPr lang="fr-CA" sz="2000" dirty="0" err="1"/>
              <a:t>would</a:t>
            </a:r>
            <a:r>
              <a:rPr lang="fr-CA" sz="2000" dirty="0"/>
              <a:t> </a:t>
            </a:r>
            <a:r>
              <a:rPr lang="fr-CA" sz="2000" dirty="0" err="1"/>
              <a:t>differentiate</a:t>
            </a:r>
            <a:r>
              <a:rPr lang="fr-CA" sz="2000" dirty="0"/>
              <a:t> </a:t>
            </a:r>
            <a:r>
              <a:rPr lang="fr-CA" sz="2000" dirty="0" err="1"/>
              <a:t>ourselves</a:t>
            </a:r>
            <a:r>
              <a:rPr lang="fr-CA" sz="2000" dirty="0"/>
              <a:t> </a:t>
            </a:r>
            <a:r>
              <a:rPr lang="fr-CA" sz="2000" dirty="0" err="1"/>
              <a:t>from</a:t>
            </a:r>
            <a:r>
              <a:rPr lang="fr-CA" sz="2000" dirty="0"/>
              <a:t> </a:t>
            </a:r>
            <a:r>
              <a:rPr lang="fr-CA" sz="2000" dirty="0" err="1"/>
              <a:t>other</a:t>
            </a:r>
            <a:r>
              <a:rPr lang="fr-CA" sz="2000" dirty="0"/>
              <a:t> global networks (like T.I.M.E. association, for </a:t>
            </a:r>
            <a:r>
              <a:rPr lang="fr-CA" sz="2000" dirty="0" err="1"/>
              <a:t>example</a:t>
            </a:r>
            <a:r>
              <a:rPr lang="fr-CA" sz="20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F4520A-ECC2-4CC6-9B04-C2D58D505C0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indent="0">
              <a:buNone/>
            </a:pPr>
            <a:r>
              <a:rPr lang="fr-CA" sz="2000" b="1" dirty="0" err="1"/>
              <a:t>Regarding</a:t>
            </a:r>
            <a:r>
              <a:rPr lang="fr-CA" sz="2000" b="1" dirty="0"/>
              <a:t> the </a:t>
            </a:r>
            <a:r>
              <a:rPr lang="en-US" sz="2000" b="1" dirty="0"/>
              <a:t>current differentiation between Associated and Full members </a:t>
            </a:r>
            <a:r>
              <a:rPr lang="en-US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/>
              <a:t>The WG </a:t>
            </a:r>
            <a:r>
              <a:rPr lang="fr-CA" sz="1800" dirty="0" err="1"/>
              <a:t>is</a:t>
            </a:r>
            <a:r>
              <a:rPr lang="fr-CA" sz="1800" dirty="0"/>
              <a:t> in </a:t>
            </a:r>
            <a:r>
              <a:rPr lang="fr-CA" sz="1800" dirty="0" err="1"/>
              <a:t>favor</a:t>
            </a:r>
            <a:r>
              <a:rPr lang="fr-CA" sz="1800" dirty="0"/>
              <a:t> of </a:t>
            </a:r>
            <a:r>
              <a:rPr lang="fr-CA" sz="1800" dirty="0" err="1"/>
              <a:t>suppressing</a:t>
            </a:r>
            <a:r>
              <a:rPr lang="fr-CA" sz="1800" dirty="0"/>
              <a:t> </a:t>
            </a:r>
            <a:r>
              <a:rPr lang="fr-CA" sz="1800" dirty="0" err="1"/>
              <a:t>this</a:t>
            </a:r>
            <a:r>
              <a:rPr lang="fr-CA" sz="1800" dirty="0"/>
              <a:t> distinction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/>
              <a:t>The WG </a:t>
            </a:r>
            <a:r>
              <a:rPr lang="fr-CA" sz="1800" dirty="0" err="1"/>
              <a:t>also</a:t>
            </a:r>
            <a:r>
              <a:rPr lang="fr-CA" sz="1800" dirty="0"/>
              <a:t> </a:t>
            </a:r>
            <a:r>
              <a:rPr lang="fr-CA" sz="1800" dirty="0" err="1"/>
              <a:t>suggest</a:t>
            </a:r>
            <a:r>
              <a:rPr lang="fr-CA" sz="1800" dirty="0"/>
              <a:t> </a:t>
            </a:r>
            <a:r>
              <a:rPr lang="fr-CA" sz="1800" dirty="0" err="1"/>
              <a:t>that</a:t>
            </a:r>
            <a:r>
              <a:rPr lang="fr-CA" sz="1800" dirty="0"/>
              <a:t> the </a:t>
            </a:r>
            <a:r>
              <a:rPr lang="fr-CA" sz="1800" dirty="0" err="1"/>
              <a:t>requirements</a:t>
            </a:r>
            <a:r>
              <a:rPr lang="fr-CA" sz="1800" dirty="0"/>
              <a:t> for new </a:t>
            </a:r>
            <a:r>
              <a:rPr lang="fr-CA" sz="1800" dirty="0" err="1"/>
              <a:t>members</a:t>
            </a:r>
            <a:r>
              <a:rPr lang="fr-CA" sz="1800" dirty="0"/>
              <a:t> </a:t>
            </a:r>
            <a:r>
              <a:rPr lang="fr-CA" sz="1800" dirty="0" err="1"/>
              <a:t>should</a:t>
            </a:r>
            <a:r>
              <a:rPr lang="fr-CA" sz="1800" dirty="0"/>
              <a:t> </a:t>
            </a:r>
            <a:r>
              <a:rPr lang="fr-CA" sz="1800" dirty="0" err="1"/>
              <a:t>be</a:t>
            </a:r>
            <a:r>
              <a:rPr lang="fr-CA" sz="1800" dirty="0"/>
              <a:t> </a:t>
            </a:r>
            <a:r>
              <a:rPr lang="fr-CA" sz="1800" dirty="0" err="1"/>
              <a:t>expanded</a:t>
            </a:r>
            <a:endParaRPr lang="fr-CA" sz="1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D984BC-B417-4D24-B134-E6FA569F92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E095282-DAA7-42CC-9EC3-9553AB1E4C2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fontScale="62500" lnSpcReduction="20000"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464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cb4b3dfb4_0_177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venir Book" panose="02000503020000020003" pitchFamily="2" charset="0"/>
              </a:rPr>
              <a:t>2</a:t>
            </a:fld>
            <a:endParaRPr>
              <a:latin typeface="Avenir Book" panose="02000503020000020003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4ABC9E-DC52-114B-BDC0-16852F8E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795304"/>
            <a:ext cx="8219256" cy="72008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PT" dirty="0">
                <a:latin typeface="Avenir Book" panose="02000503020000020003" pitchFamily="2" charset="0"/>
              </a:rPr>
              <a:t>Associated Members WG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BED784E-A6E0-D54A-8406-38143E203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28907"/>
              </p:ext>
            </p:extLst>
          </p:nvPr>
        </p:nvGraphicFramePr>
        <p:xfrm>
          <a:off x="1539551" y="1537896"/>
          <a:ext cx="6227339" cy="404825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246460">
                  <a:extLst>
                    <a:ext uri="{9D8B030D-6E8A-4147-A177-3AD203B41FA5}">
                      <a16:colId xmlns:a16="http://schemas.microsoft.com/office/drawing/2014/main" val="120396897"/>
                    </a:ext>
                  </a:extLst>
                </a:gridCol>
                <a:gridCol w="2191387">
                  <a:extLst>
                    <a:ext uri="{9D8B030D-6E8A-4147-A177-3AD203B41FA5}">
                      <a16:colId xmlns:a16="http://schemas.microsoft.com/office/drawing/2014/main" val="306868773"/>
                    </a:ext>
                  </a:extLst>
                </a:gridCol>
                <a:gridCol w="2789492">
                  <a:extLst>
                    <a:ext uri="{9D8B030D-6E8A-4147-A177-3AD203B41FA5}">
                      <a16:colId xmlns:a16="http://schemas.microsoft.com/office/drawing/2014/main" val="92645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Lourdes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Reig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sng" strike="noStrike" cap="non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vra.reig@upc.edu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006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Helena Martinez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sng" strike="noStrike" cap="none" dirty="0" err="1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helena.martinez@upc.edu</a:t>
                      </a:r>
                      <a:endParaRPr lang="en-GB" sz="1200" b="0" i="0" u="sng" strike="noStrike" cap="none" dirty="0">
                        <a:solidFill>
                          <a:srgbClr val="0563C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833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TU/e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Marleen van Heusden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sng" strike="noStrike" cap="non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M.G.v.Heusden@tue.nl</a:t>
                      </a:r>
                      <a:endParaRPr lang="en-GB" sz="1200" b="0" i="0" u="sng" strike="noStrike" cap="none" dirty="0">
                        <a:solidFill>
                          <a:srgbClr val="0563C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110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PolyMontréal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Guylaine Larocque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sng" strike="noStrike" cap="non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guylaine.larocque@polymtl.ca</a:t>
                      </a:r>
                      <a:endParaRPr lang="en-GB" sz="1200" b="0" i="0" u="sng" strike="noStrike" cap="none" dirty="0">
                        <a:solidFill>
                          <a:srgbClr val="0563C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739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GrenobIe</a:t>
                      </a: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INP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Lorena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Anghel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sng" strike="noStrike" cap="non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lorena.anghel@phelma.grenoble-inp.fr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187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Grenoble - INP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Sophie Prima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sng" strike="noStrike" cap="non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sophie.prima@grenoble-inp.fr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251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KULeuven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Jules Vanpée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sng" strike="noStrike" cap="non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jules.vanpee@kuleuven.be</a:t>
                      </a:r>
                      <a:endParaRPr lang="en-GB" sz="1200" b="0" i="0" u="sng" strike="noStrike" cap="none" dirty="0">
                        <a:solidFill>
                          <a:srgbClr val="0563C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048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 Darmstadt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Jana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Freihöfer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sng" strike="noStrike" cap="non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jana.freihoefer@tu-darmstadt.de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824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Aalto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Kirsi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Kettula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sng" strike="noStrike" cap="non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Kirsi.kettula@aalto.fi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614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Marcio Lobo Netto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sng" strike="noStrike" dirty="0" err="1">
                          <a:solidFill>
                            <a:srgbClr val="0563C1"/>
                          </a:solidFill>
                          <a:effectLst/>
                          <a:latin typeface="+mn-lt"/>
                        </a:rPr>
                        <a:t>marcio.netto@usp.br</a:t>
                      </a:r>
                      <a:endParaRPr lang="en-GB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2812197"/>
                  </a:ext>
                </a:extLst>
              </a:tr>
              <a:tr h="33985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Klaus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Rümmele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sng" strike="noStrike" cap="non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klaus.ruemmele@kit.edu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9196044"/>
                  </a:ext>
                </a:extLst>
              </a:tr>
            </a:tbl>
          </a:graphicData>
        </a:graphic>
      </p:graphicFrame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15899866-C5F4-49B2-C584-3B02DE001C03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Avenir Book" panose="02000503020000020003" pitchFamily="2" charset="0"/>
              </a:rPr>
              <a:t>April 10</a:t>
            </a:r>
            <a:r>
              <a:rPr lang="en-US" baseline="30000" dirty="0">
                <a:latin typeface="Avenir Book" panose="02000503020000020003" pitchFamily="2" charset="0"/>
              </a:rPr>
              <a:t>th</a:t>
            </a:r>
            <a:r>
              <a:rPr lang="en-US" dirty="0">
                <a:latin typeface="Avenir Book" panose="02000503020000020003" pitchFamily="2" charset="0"/>
              </a:rPr>
              <a:t> 2024</a:t>
            </a:r>
            <a:endParaRPr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9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cb4b3dfb4_0_177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venir Book" panose="02000503020000020003" pitchFamily="2" charset="0"/>
              </a:rPr>
              <a:t>3</a:t>
            </a:fld>
            <a:endParaRPr dirty="0">
              <a:latin typeface="Avenir Book" panose="02000503020000020003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4ABC9E-DC52-114B-BDC0-16852F8E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795304"/>
            <a:ext cx="8219256" cy="72008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fr-CA" dirty="0">
                <a:latin typeface="Avenir Book" panose="02000503020000020003" pitchFamily="2" charset="0"/>
              </a:rPr>
            </a:br>
            <a:r>
              <a:rPr lang="en-PT" dirty="0">
                <a:latin typeface="Avenir Book" panose="02000503020000020003" pitchFamily="2" charset="0"/>
                <a:cs typeface="Futura Medium" panose="020B0602020204020303" pitchFamily="34" charset="-79"/>
              </a:rPr>
              <a:t>Associated Members WG</a:t>
            </a:r>
            <a:r>
              <a:rPr lang="fr-CA" dirty="0">
                <a:latin typeface="Avenir Book" panose="02000503020000020003" pitchFamily="2" charset="0"/>
                <a:cs typeface="Futura Medium" panose="020B0602020204020303" pitchFamily="34" charset="-79"/>
              </a:rPr>
              <a:t> Meeting</a:t>
            </a:r>
            <a:br>
              <a:rPr lang="fr-CA" dirty="0">
                <a:latin typeface="Avenir Book" panose="02000503020000020003" pitchFamily="2" charset="0"/>
                <a:cs typeface="Futura Medium" panose="020B0602020204020303" pitchFamily="34" charset="-79"/>
              </a:rPr>
            </a:br>
            <a:r>
              <a:rPr lang="fr-CA" sz="2200" dirty="0">
                <a:latin typeface="Avenir Book" panose="02000503020000020003" pitchFamily="2" charset="0"/>
                <a:cs typeface="Futura Medium" panose="020B0602020204020303" pitchFamily="34" charset="-79"/>
              </a:rPr>
              <a:t>April 10th 2024</a:t>
            </a:r>
            <a:br>
              <a:rPr lang="fr-CA" dirty="0">
                <a:latin typeface="Avenir Book" panose="02000503020000020003" pitchFamily="2" charset="0"/>
              </a:rPr>
            </a:br>
            <a:br>
              <a:rPr lang="fr-CA" dirty="0">
                <a:latin typeface="Avenir Book" panose="02000503020000020003" pitchFamily="2" charset="0"/>
              </a:rPr>
            </a:br>
            <a:r>
              <a:rPr lang="en-PT" sz="2700" dirty="0">
                <a:latin typeface="Avenir Book" panose="02000503020000020003" pitchFamily="2" charset="0"/>
              </a:rPr>
              <a:t>Topics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B3A257-A24C-2BD5-C240-1740125091BB}"/>
              </a:ext>
            </a:extLst>
          </p:cNvPr>
          <p:cNvSpPr/>
          <p:nvPr/>
        </p:nvSpPr>
        <p:spPr>
          <a:xfrm>
            <a:off x="1263484" y="2079896"/>
            <a:ext cx="7412940" cy="3404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5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800" b="1" dirty="0">
                <a:latin typeface="Avenir Book" panose="02000503020000020003" pitchFamily="2" charset="0"/>
                <a:ea typeface="Source Sans Pro" panose="020B0503030403020204" pitchFamily="34" charset="0"/>
              </a:rPr>
              <a:t>Departure of Ana </a:t>
            </a:r>
            <a:r>
              <a:rPr lang="en-GB" sz="1800" b="1" dirty="0" err="1">
                <a:latin typeface="Avenir Book" panose="02000503020000020003" pitchFamily="2" charset="0"/>
                <a:ea typeface="Source Sans Pro" panose="020B0503030403020204" pitchFamily="34" charset="0"/>
              </a:rPr>
              <a:t>Pipio</a:t>
            </a:r>
            <a:r>
              <a:rPr lang="en-GB" sz="1800" b="1" dirty="0">
                <a:latin typeface="Avenir Book" panose="02000503020000020003" pitchFamily="2" charset="0"/>
                <a:ea typeface="Source Sans Pro" panose="020B0503030403020204" pitchFamily="34" charset="0"/>
              </a:rPr>
              <a:t> &amp; proposal to offer the chair of the “Associated members WG” to an Associated Member (</a:t>
            </a:r>
            <a:r>
              <a:rPr lang="en-GB" sz="1800" b="1" dirty="0" err="1">
                <a:latin typeface="Avenir Book" panose="02000503020000020003" pitchFamily="2" charset="0"/>
                <a:ea typeface="Source Sans Pro" panose="020B0503030403020204" pitchFamily="34" charset="0"/>
              </a:rPr>
              <a:t>PolyMtl</a:t>
            </a:r>
            <a:r>
              <a:rPr lang="en-GB" sz="1800" b="1" dirty="0">
                <a:latin typeface="Avenir Book" panose="02000503020000020003" pitchFamily="2" charset="0"/>
                <a:ea typeface="Source Sans Pro" panose="020B0503030403020204" pitchFamily="34" charset="0"/>
              </a:rPr>
              <a:t>)</a:t>
            </a:r>
          </a:p>
          <a:p>
            <a:pPr lvl="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dirty="0">
              <a:latin typeface="Avenir Book" panose="02000503020000020003" pitchFamily="2" charset="0"/>
              <a:ea typeface="Source Sans Pro" panose="020B0503030403020204" pitchFamily="34" charset="0"/>
            </a:endParaRPr>
          </a:p>
          <a:p>
            <a:pPr marL="285750" lvl="5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800" b="1" u="sng" dirty="0">
                <a:latin typeface="Avenir Book" panose="02000503020000020003" pitchFamily="2" charset="0"/>
                <a:ea typeface="Source Sans Pro" panose="020B0503030403020204" pitchFamily="34" charset="0"/>
              </a:rPr>
              <a:t>The potential shift of CLUSTER from a European to an International network and it’s impact on the current differentiation between Associated and Full members </a:t>
            </a:r>
            <a:r>
              <a:rPr lang="en-US" sz="1800" b="1" dirty="0">
                <a:latin typeface="Avenir Book" panose="02000503020000020003" pitchFamily="2" charset="0"/>
                <a:ea typeface="Source Sans Pro" panose="020B0503030403020204" pitchFamily="34" charset="0"/>
              </a:rPr>
              <a:t> (In-depth discussion) </a:t>
            </a:r>
          </a:p>
          <a:p>
            <a:pPr lvl="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dirty="0">
              <a:latin typeface="Avenir Book" panose="02000503020000020003" pitchFamily="2" charset="0"/>
              <a:ea typeface="Source Sans Pro" panose="020B0503030403020204" pitchFamily="34" charset="0"/>
              <a:sym typeface="Wingdings" pitchFamily="2" charset="2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1800" b="1" dirty="0" err="1">
                <a:latin typeface="Avenir Book" panose="02000503020000020003" pitchFamily="2" charset="0"/>
                <a:ea typeface="Source Sans Pro" panose="020B0503030403020204" pitchFamily="34" charset="0"/>
              </a:rPr>
              <a:t>Recommandations</a:t>
            </a:r>
            <a:r>
              <a:rPr lang="en-GB" sz="1800" b="1" dirty="0">
                <a:latin typeface="Avenir Book" panose="02000503020000020003" pitchFamily="2" charset="0"/>
                <a:ea typeface="Source Sans Pro" panose="020B0503030403020204" pitchFamily="34" charset="0"/>
              </a:rPr>
              <a:t> for the GA </a:t>
            </a:r>
          </a:p>
          <a:p>
            <a:pPr marL="314325" lvl="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PT" sz="1600" dirty="0"/>
          </a:p>
        </p:txBody>
      </p:sp>
      <p:sp>
        <p:nvSpPr>
          <p:cNvPr id="3" name="Google Shape;98;p1">
            <a:extLst>
              <a:ext uri="{FF2B5EF4-FFF2-40B4-BE49-F238E27FC236}">
                <a16:creationId xmlns:a16="http://schemas.microsoft.com/office/drawing/2014/main" id="{C9FBFDCD-6025-7813-2378-42FD22A00B9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dirty="0">
                <a:latin typeface="Avenir Book" panose="02000503020000020003" pitchFamily="2" charset="0"/>
              </a:rPr>
              <a:t>April 10th 2024</a:t>
            </a:r>
            <a:endParaRPr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9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cb4b3dfb4_0_177"/>
          <p:cNvSpPr txBox="1">
            <a:spLocks noGrp="1"/>
          </p:cNvSpPr>
          <p:nvPr>
            <p:ph type="sldNum" idx="12"/>
          </p:nvPr>
        </p:nvSpPr>
        <p:spPr>
          <a:xfrm>
            <a:off x="8388424" y="6404213"/>
            <a:ext cx="57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venir Book" panose="02000503020000020003" pitchFamily="2" charset="0"/>
              </a:rPr>
              <a:t>4</a:t>
            </a:fld>
            <a:endParaRPr dirty="0">
              <a:latin typeface="Avenir Book" panose="02000503020000020003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4ABC9E-DC52-114B-BDC0-16852F8E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22955"/>
            <a:ext cx="8219256" cy="72008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fr-CA" dirty="0">
                <a:latin typeface="Avenir Book" panose="02000503020000020003" pitchFamily="2" charset="0"/>
              </a:rPr>
              <a:t>The possible internationalisation </a:t>
            </a:r>
            <a:br>
              <a:rPr lang="fr-CA" dirty="0">
                <a:latin typeface="Avenir Book" panose="02000503020000020003" pitchFamily="2" charset="0"/>
              </a:rPr>
            </a:br>
            <a:r>
              <a:rPr lang="fr-CA" dirty="0">
                <a:latin typeface="Avenir Book" panose="02000503020000020003" pitchFamily="2" charset="0"/>
              </a:rPr>
              <a:t>of CLUSTER</a:t>
            </a:r>
            <a:endParaRPr lang="en-PT" dirty="0">
              <a:latin typeface="Avenir Book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28580-3674-9C4D-94F1-A1EEC7E5524E}"/>
              </a:ext>
            </a:extLst>
          </p:cNvPr>
          <p:cNvSpPr/>
          <p:nvPr/>
        </p:nvSpPr>
        <p:spPr>
          <a:xfrm>
            <a:off x="889000" y="1566549"/>
            <a:ext cx="736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2400" b="1" dirty="0">
                <a:solidFill>
                  <a:schemeClr val="dk1"/>
                </a:solidFill>
                <a:latin typeface="Avenir Book" panose="02000503020000020003" pitchFamily="2" charset="0"/>
                <a:sym typeface="Monda"/>
              </a:rPr>
              <a:t>Let’s take a step back first …</a:t>
            </a:r>
            <a:endParaRPr lang="en-US" sz="2000" b="1" dirty="0">
              <a:latin typeface="Avenir Book" panose="0200050302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4389BC-E999-1147-969E-8AB8E940748F}"/>
              </a:ext>
            </a:extLst>
          </p:cNvPr>
          <p:cNvSpPr/>
          <p:nvPr/>
        </p:nvSpPr>
        <p:spPr>
          <a:xfrm>
            <a:off x="1022424" y="2302100"/>
            <a:ext cx="736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venir Book" panose="02000503020000020003" pitchFamily="2" charset="0"/>
                <a:ea typeface="Source Sans Pro" panose="020B0503030403020204" pitchFamily="34" charset="0"/>
              </a:rPr>
              <a:t>Is this the right question ? To what identified “problem” or “limit” could this be the solution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venir Book" panose="02000503020000020003" pitchFamily="2" charset="0"/>
                <a:ea typeface="Source Sans Pro" panose="020B0503030403020204" pitchFamily="34" charset="0"/>
              </a:rPr>
              <a:t>Why is this considered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venir Book" panose="02000503020000020003" pitchFamily="2" charset="0"/>
                <a:ea typeface="Source Sans Pro" panose="020B0503030403020204" pitchFamily="34" charset="0"/>
              </a:rPr>
              <a:t>What are we trying to achieve as a network and what have we achieved so far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venir Book" panose="02000503020000020003" pitchFamily="2" charset="0"/>
                <a:ea typeface="Source Sans Pro" panose="020B0503030403020204" pitchFamily="34" charset="0"/>
              </a:rPr>
              <a:t>What limits have we encountered in our current situation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venir Book" panose="02000503020000020003" pitchFamily="2" charset="0"/>
                <a:ea typeface="Source Sans Pro" panose="020B0503030403020204" pitchFamily="34" charset="0"/>
              </a:rPr>
              <a:t>What are our actual strengths as a network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venir Book" panose="02000503020000020003" pitchFamily="2" charset="0"/>
                <a:ea typeface="Source Sans Pro" panose="020B0503030403020204" pitchFamily="34" charset="0"/>
              </a:rPr>
              <a:t>Do we have a collective vision of what we want to become (as a network) ?</a:t>
            </a:r>
          </a:p>
        </p:txBody>
      </p:sp>
    </p:spTree>
    <p:extLst>
      <p:ext uri="{BB962C8B-B14F-4D97-AF65-F5344CB8AC3E}">
        <p14:creationId xmlns:p14="http://schemas.microsoft.com/office/powerpoint/2010/main" val="59960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29675-4BE7-4670-8F5F-4A630AC11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Avenir Book"/>
              </a:rPr>
              <a:t>CLUSTER as a </a:t>
            </a:r>
            <a:r>
              <a:rPr lang="fr-CA" dirty="0" err="1">
                <a:latin typeface="Avenir Book"/>
              </a:rPr>
              <a:t>European</a:t>
            </a:r>
            <a:r>
              <a:rPr lang="fr-CA" dirty="0">
                <a:latin typeface="Avenir Book"/>
              </a:rPr>
              <a:t> </a:t>
            </a:r>
            <a:r>
              <a:rPr lang="fr-CA" dirty="0" err="1">
                <a:latin typeface="Avenir Book"/>
              </a:rPr>
              <a:t>focused</a:t>
            </a:r>
            <a:r>
              <a:rPr lang="fr-CA" dirty="0">
                <a:latin typeface="Avenir Book"/>
              </a:rPr>
              <a:t> network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4CD341-070A-4DD1-9439-271F84EE2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6200" indent="0">
              <a:buNone/>
            </a:pPr>
            <a:r>
              <a:rPr lang="fr-CA" sz="1800" dirty="0"/>
              <a:t>Pros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dirty="0"/>
              <a:t>Can </a:t>
            </a:r>
            <a:r>
              <a:rPr lang="fr-CA" sz="1800" dirty="0" err="1"/>
              <a:t>collaborate</a:t>
            </a:r>
            <a:r>
              <a:rPr lang="fr-CA" sz="1800" dirty="0"/>
              <a:t> in all </a:t>
            </a:r>
            <a:r>
              <a:rPr lang="fr-CA" sz="1800" dirty="0" err="1"/>
              <a:t>European</a:t>
            </a:r>
            <a:r>
              <a:rPr lang="fr-CA" sz="1800" dirty="0"/>
              <a:t> </a:t>
            </a:r>
            <a:r>
              <a:rPr lang="fr-CA" sz="1800" dirty="0" err="1"/>
              <a:t>projects</a:t>
            </a:r>
            <a:r>
              <a:rPr lang="fr-CA" sz="1800" dirty="0"/>
              <a:t> as full </a:t>
            </a:r>
            <a:r>
              <a:rPr lang="fr-CA" sz="1800" dirty="0" err="1"/>
              <a:t>partners</a:t>
            </a:r>
            <a:endParaRPr lang="fr-CA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1800" dirty="0" err="1"/>
              <a:t>Less</a:t>
            </a:r>
            <a:r>
              <a:rPr lang="fr-CA" sz="1800" dirty="0"/>
              <a:t> </a:t>
            </a:r>
            <a:r>
              <a:rPr lang="fr-CA" sz="1800" dirty="0" err="1"/>
              <a:t>travel</a:t>
            </a:r>
            <a:r>
              <a:rPr lang="fr-CA" sz="1800" dirty="0"/>
              <a:t> </a:t>
            </a:r>
            <a:r>
              <a:rPr lang="fr-CA" sz="1800" dirty="0" err="1"/>
              <a:t>expenses</a:t>
            </a:r>
            <a:endParaRPr lang="fr-CA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1800" dirty="0" err="1"/>
              <a:t>Less</a:t>
            </a:r>
            <a:r>
              <a:rPr lang="fr-CA" sz="1800" dirty="0"/>
              <a:t> time zones </a:t>
            </a:r>
            <a:r>
              <a:rPr lang="fr-CA" sz="1800" dirty="0" err="1"/>
              <a:t>considerations</a:t>
            </a:r>
            <a:endParaRPr lang="fr-CA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1800" dirty="0"/>
              <a:t>Can </a:t>
            </a:r>
            <a:r>
              <a:rPr lang="fr-CA" sz="1800" dirty="0" err="1"/>
              <a:t>concentrate</a:t>
            </a:r>
            <a:r>
              <a:rPr lang="fr-CA" sz="1800" dirty="0"/>
              <a:t> more on </a:t>
            </a:r>
            <a:r>
              <a:rPr lang="fr-CA" sz="1800" dirty="0" err="1"/>
              <a:t>eurocentric</a:t>
            </a:r>
            <a:r>
              <a:rPr lang="fr-CA" sz="1800" dirty="0"/>
              <a:t> challenges and objectives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dirty="0"/>
              <a:t>Size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dirty="0" err="1"/>
              <a:t>Similar</a:t>
            </a:r>
            <a:r>
              <a:rPr lang="fr-CA" sz="1800" dirty="0"/>
              <a:t> cultural backgrounds (</a:t>
            </a:r>
            <a:r>
              <a:rPr lang="fr-CA" sz="1800" dirty="0" err="1"/>
              <a:t>easier</a:t>
            </a:r>
            <a:r>
              <a:rPr lang="fr-CA" sz="1800" dirty="0"/>
              <a:t> to manage) ?</a:t>
            </a:r>
          </a:p>
          <a:p>
            <a:pPr>
              <a:buFont typeface="Arial" panose="020B0604020202020204" pitchFamily="34" charset="0"/>
              <a:buChar char="•"/>
            </a:pPr>
            <a:endParaRPr lang="fr-CA" sz="1800" dirty="0"/>
          </a:p>
          <a:p>
            <a:pPr>
              <a:buFont typeface="Arial" panose="020B0604020202020204" pitchFamily="34" charset="0"/>
              <a:buChar char="•"/>
            </a:pPr>
            <a:endParaRPr lang="fr-CA" sz="1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1EDD49-17D8-4C99-93BC-088D924292A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indent="0">
              <a:buNone/>
            </a:pPr>
            <a:r>
              <a:rPr lang="fr-CA" dirty="0"/>
              <a:t>Cons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 err="1"/>
              <a:t>Missed</a:t>
            </a:r>
            <a:r>
              <a:rPr lang="fr-CA" sz="1800" dirty="0"/>
              <a:t> </a:t>
            </a:r>
            <a:r>
              <a:rPr lang="fr-CA" sz="1800" dirty="0" err="1"/>
              <a:t>opportunities</a:t>
            </a:r>
            <a:r>
              <a:rPr lang="fr-CA" sz="1800" dirty="0"/>
              <a:t> of </a:t>
            </a:r>
            <a:r>
              <a:rPr lang="fr-CA" sz="1800" dirty="0" err="1"/>
              <a:t>going</a:t>
            </a:r>
            <a:r>
              <a:rPr lang="fr-CA" sz="1800" dirty="0"/>
              <a:t> </a:t>
            </a:r>
            <a:r>
              <a:rPr lang="fr-CA" sz="1800" dirty="0" err="1"/>
              <a:t>beyond</a:t>
            </a:r>
            <a:r>
              <a:rPr lang="fr-CA" sz="1800" dirty="0"/>
              <a:t> the </a:t>
            </a:r>
            <a:r>
              <a:rPr lang="fr-CA" sz="1800" dirty="0" err="1"/>
              <a:t>european</a:t>
            </a:r>
            <a:r>
              <a:rPr lang="fr-CA" sz="1800" dirty="0"/>
              <a:t> </a:t>
            </a:r>
            <a:r>
              <a:rPr lang="fr-CA" sz="1800" dirty="0" err="1"/>
              <a:t>borders</a:t>
            </a:r>
            <a:endParaRPr lang="fr-CA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 err="1"/>
              <a:t>Less</a:t>
            </a:r>
            <a:r>
              <a:rPr lang="fr-CA" sz="1800" dirty="0"/>
              <a:t> responsive to </a:t>
            </a:r>
            <a:r>
              <a:rPr lang="fr-CA" sz="1800" dirty="0" err="1"/>
              <a:t>worlwide</a:t>
            </a:r>
            <a:r>
              <a:rPr lang="fr-CA" sz="1800" dirty="0"/>
              <a:t> challenges and objectives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 err="1"/>
              <a:t>Overlapping</a:t>
            </a:r>
            <a:r>
              <a:rPr lang="fr-CA" sz="1800" dirty="0"/>
              <a:t> </a:t>
            </a:r>
            <a:r>
              <a:rPr lang="fr-CA" sz="1800" dirty="0" err="1"/>
              <a:t>with</a:t>
            </a:r>
            <a:r>
              <a:rPr lang="fr-CA" sz="1800" dirty="0"/>
              <a:t> </a:t>
            </a:r>
            <a:r>
              <a:rPr lang="fr-CA" sz="1800" dirty="0" err="1"/>
              <a:t>European</a:t>
            </a:r>
            <a:r>
              <a:rPr lang="fr-CA" sz="1800" dirty="0"/>
              <a:t> </a:t>
            </a:r>
            <a:r>
              <a:rPr lang="fr-CA" sz="1800" dirty="0" err="1"/>
              <a:t>University</a:t>
            </a:r>
            <a:r>
              <a:rPr lang="fr-CA" sz="1800" dirty="0"/>
              <a:t> Alliances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76D45-A34F-4770-BD7A-91A2DD3F4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8B9469-DDE1-44DE-A9B8-DFB8A72F9BC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fontScale="62500" lnSpcReduction="20000"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578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29675-4BE7-4670-8F5F-4A630AC11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Avenir Book"/>
              </a:rPr>
              <a:t>CLUSTER as a Global network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4CD341-070A-4DD1-9439-271F84EE2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6200" indent="0">
              <a:buNone/>
            </a:pPr>
            <a:r>
              <a:rPr lang="fr-CA" dirty="0"/>
              <a:t>Pros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/>
              <a:t>More </a:t>
            </a:r>
            <a:r>
              <a:rPr lang="fr-CA" sz="1800" dirty="0" err="1"/>
              <a:t>diversity</a:t>
            </a:r>
            <a:r>
              <a:rPr lang="fr-CA" sz="1800" dirty="0"/>
              <a:t>  in point of </a:t>
            </a:r>
            <a:r>
              <a:rPr lang="fr-CA" sz="1800" dirty="0" err="1"/>
              <a:t>views</a:t>
            </a:r>
            <a:r>
              <a:rPr lang="fr-CA" sz="1800" dirty="0"/>
              <a:t>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 err="1"/>
              <a:t>Opportunities</a:t>
            </a:r>
            <a:r>
              <a:rPr lang="fr-CA" sz="1800" dirty="0"/>
              <a:t> of </a:t>
            </a:r>
            <a:r>
              <a:rPr lang="fr-CA" sz="1800" dirty="0" err="1"/>
              <a:t>going</a:t>
            </a:r>
            <a:r>
              <a:rPr lang="fr-CA" sz="1800" dirty="0"/>
              <a:t> </a:t>
            </a:r>
            <a:r>
              <a:rPr lang="fr-CA" sz="1800" dirty="0" err="1"/>
              <a:t>beyond</a:t>
            </a:r>
            <a:r>
              <a:rPr lang="fr-CA" sz="1800" dirty="0"/>
              <a:t> the </a:t>
            </a:r>
            <a:r>
              <a:rPr lang="fr-CA" sz="1800" dirty="0" err="1"/>
              <a:t>european</a:t>
            </a:r>
            <a:r>
              <a:rPr lang="fr-CA" sz="1800" dirty="0"/>
              <a:t> </a:t>
            </a:r>
            <a:r>
              <a:rPr lang="fr-CA" sz="1800" dirty="0" err="1"/>
              <a:t>borders</a:t>
            </a:r>
            <a:endParaRPr lang="fr-CA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/>
              <a:t>More responsive to </a:t>
            </a:r>
            <a:r>
              <a:rPr lang="fr-CA" sz="1800" dirty="0" err="1"/>
              <a:t>worlwide</a:t>
            </a:r>
            <a:r>
              <a:rPr lang="fr-CA" sz="1800" dirty="0"/>
              <a:t> challenges and objectives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 err="1"/>
              <a:t>Less</a:t>
            </a:r>
            <a:r>
              <a:rPr lang="fr-CA" sz="1800" dirty="0"/>
              <a:t> </a:t>
            </a:r>
            <a:r>
              <a:rPr lang="fr-CA" sz="1800" dirty="0" err="1"/>
              <a:t>overlapping</a:t>
            </a:r>
            <a:r>
              <a:rPr lang="fr-CA" sz="1800" dirty="0"/>
              <a:t> </a:t>
            </a:r>
            <a:r>
              <a:rPr lang="fr-CA" sz="1800" dirty="0" err="1"/>
              <a:t>with</a:t>
            </a:r>
            <a:r>
              <a:rPr lang="fr-CA" sz="1800" dirty="0"/>
              <a:t> </a:t>
            </a:r>
            <a:r>
              <a:rPr lang="fr-CA" sz="1800" dirty="0" err="1"/>
              <a:t>European</a:t>
            </a:r>
            <a:r>
              <a:rPr lang="fr-CA" sz="1800" dirty="0"/>
              <a:t> </a:t>
            </a:r>
            <a:r>
              <a:rPr lang="fr-CA" sz="1800" dirty="0" err="1"/>
              <a:t>University</a:t>
            </a:r>
            <a:r>
              <a:rPr lang="fr-CA" sz="1800" dirty="0"/>
              <a:t> Alliances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/>
              <a:t>More attractive for new non </a:t>
            </a:r>
            <a:r>
              <a:rPr lang="fr-CA" sz="1800" dirty="0" err="1"/>
              <a:t>European</a:t>
            </a:r>
            <a:r>
              <a:rPr lang="fr-CA" sz="1800" dirty="0"/>
              <a:t> </a:t>
            </a:r>
            <a:r>
              <a:rPr lang="fr-CA" sz="1800" dirty="0" err="1"/>
              <a:t>members</a:t>
            </a:r>
            <a:r>
              <a:rPr lang="fr-CA" sz="1800" dirty="0"/>
              <a:t> ?</a:t>
            </a:r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1EDD49-17D8-4C99-93BC-088D924292A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76200" indent="0">
              <a:buNone/>
            </a:pPr>
            <a:r>
              <a:rPr lang="fr-CA" dirty="0"/>
              <a:t>Cons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 err="1"/>
              <a:t>Different</a:t>
            </a:r>
            <a:r>
              <a:rPr lang="fr-CA" sz="1800" dirty="0"/>
              <a:t> cultural and </a:t>
            </a:r>
            <a:r>
              <a:rPr lang="fr-CA" sz="1800" dirty="0" err="1"/>
              <a:t>educational</a:t>
            </a:r>
            <a:r>
              <a:rPr lang="fr-CA" sz="1800" dirty="0"/>
              <a:t> backgrounds </a:t>
            </a:r>
            <a:r>
              <a:rPr lang="fr-CA" sz="1800" dirty="0" err="1"/>
              <a:t>may</a:t>
            </a:r>
            <a:r>
              <a:rPr lang="fr-CA" sz="1800" dirty="0"/>
              <a:t> </a:t>
            </a:r>
            <a:r>
              <a:rPr lang="fr-CA" sz="1800" dirty="0" err="1"/>
              <a:t>make</a:t>
            </a:r>
            <a:r>
              <a:rPr lang="fr-CA" sz="1800" dirty="0"/>
              <a:t> </a:t>
            </a:r>
            <a:r>
              <a:rPr lang="fr-CA" sz="1800" dirty="0" err="1"/>
              <a:t>it</a:t>
            </a:r>
            <a:r>
              <a:rPr lang="fr-CA" sz="1800" dirty="0"/>
              <a:t> more </a:t>
            </a:r>
            <a:r>
              <a:rPr lang="fr-CA" sz="1800" dirty="0" err="1"/>
              <a:t>complicated</a:t>
            </a:r>
            <a:r>
              <a:rPr lang="fr-CA" sz="1800" dirty="0"/>
              <a:t> to manage &amp; more </a:t>
            </a:r>
            <a:r>
              <a:rPr lang="fr-CA" sz="1800" dirty="0" err="1"/>
              <a:t>difficult</a:t>
            </a:r>
            <a:r>
              <a:rPr lang="fr-CA" sz="1800" dirty="0"/>
              <a:t> to </a:t>
            </a:r>
            <a:r>
              <a:rPr lang="fr-CA" sz="1800" dirty="0" err="1"/>
              <a:t>understand</a:t>
            </a:r>
            <a:r>
              <a:rPr lang="fr-CA" sz="1800" dirty="0"/>
              <a:t> </a:t>
            </a:r>
            <a:r>
              <a:rPr lang="fr-CA" sz="1800" dirty="0" err="1"/>
              <a:t>each</a:t>
            </a:r>
            <a:r>
              <a:rPr lang="fr-CA" sz="1800" dirty="0"/>
              <a:t> </a:t>
            </a:r>
            <a:r>
              <a:rPr lang="fr-CA" sz="1800" dirty="0" err="1"/>
              <a:t>other</a:t>
            </a:r>
            <a:r>
              <a:rPr lang="fr-CA" sz="1800" dirty="0"/>
              <a:t> (more </a:t>
            </a:r>
            <a:r>
              <a:rPr lang="fr-CA" sz="1800" dirty="0" err="1"/>
              <a:t>challenging</a:t>
            </a:r>
            <a:r>
              <a:rPr lang="fr-CA" sz="1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 err="1"/>
              <a:t>Higher</a:t>
            </a:r>
            <a:r>
              <a:rPr lang="fr-CA" sz="1800" dirty="0"/>
              <a:t> </a:t>
            </a:r>
            <a:r>
              <a:rPr lang="fr-CA" sz="1800" dirty="0" err="1"/>
              <a:t>level</a:t>
            </a:r>
            <a:r>
              <a:rPr lang="fr-CA" sz="1800" dirty="0"/>
              <a:t> of engagement </a:t>
            </a:r>
            <a:r>
              <a:rPr lang="fr-CA" sz="1800" dirty="0" err="1"/>
              <a:t>required</a:t>
            </a:r>
            <a:r>
              <a:rPr lang="fr-CA" sz="1800" dirty="0"/>
              <a:t> (</a:t>
            </a:r>
            <a:r>
              <a:rPr lang="fr-CA" sz="1800" dirty="0" err="1"/>
              <a:t>travel</a:t>
            </a:r>
            <a:r>
              <a:rPr lang="fr-CA" sz="1800" dirty="0"/>
              <a:t>, time zones)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800" dirty="0"/>
              <a:t>Do non </a:t>
            </a:r>
            <a:r>
              <a:rPr lang="fr-CA" sz="1800" dirty="0" err="1"/>
              <a:t>European</a:t>
            </a:r>
            <a:r>
              <a:rPr lang="fr-CA" sz="1800" dirty="0"/>
              <a:t> </a:t>
            </a:r>
            <a:r>
              <a:rPr lang="fr-CA" sz="1800" dirty="0" err="1"/>
              <a:t>members</a:t>
            </a:r>
            <a:r>
              <a:rPr lang="fr-CA" sz="1800" dirty="0"/>
              <a:t> have solutions for </a:t>
            </a:r>
            <a:r>
              <a:rPr lang="fr-CA" sz="1800" dirty="0" err="1"/>
              <a:t>funding</a:t>
            </a:r>
            <a:r>
              <a:rPr lang="fr-CA" sz="1800" dirty="0"/>
              <a:t> </a:t>
            </a:r>
            <a:r>
              <a:rPr lang="fr-CA" sz="1800" dirty="0" err="1"/>
              <a:t>student</a:t>
            </a:r>
            <a:r>
              <a:rPr lang="fr-CA" sz="1800" dirty="0"/>
              <a:t> </a:t>
            </a:r>
            <a:r>
              <a:rPr lang="fr-CA" sz="1800" dirty="0" err="1"/>
              <a:t>mobility</a:t>
            </a:r>
            <a:r>
              <a:rPr lang="fr-CA" sz="1800" dirty="0"/>
              <a:t> &amp; staff </a:t>
            </a:r>
            <a:r>
              <a:rPr lang="fr-CA" sz="1800" dirty="0" err="1"/>
              <a:t>mobility</a:t>
            </a:r>
            <a:r>
              <a:rPr lang="fr-CA" sz="1800" dirty="0"/>
              <a:t>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76D45-A34F-4770-BD7A-91A2DD3F4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8B9469-DDE1-44DE-A9B8-DFB8A72F9BC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fontScale="62500" lnSpcReduction="20000"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138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EF7DC-04D5-4957-9F87-CE25464B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latin typeface="Avenir Book"/>
              </a:rPr>
              <a:t>Is </a:t>
            </a:r>
            <a:r>
              <a:rPr lang="fr-CA" dirty="0" err="1">
                <a:latin typeface="Avenir Book"/>
              </a:rPr>
              <a:t>it</a:t>
            </a:r>
            <a:r>
              <a:rPr lang="fr-CA" dirty="0">
                <a:latin typeface="Avenir Book"/>
              </a:rPr>
              <a:t> pertinent to </a:t>
            </a:r>
            <a:r>
              <a:rPr lang="fr-CA" dirty="0" err="1">
                <a:latin typeface="Avenir Book"/>
              </a:rPr>
              <a:t>revisit</a:t>
            </a:r>
            <a:r>
              <a:rPr lang="fr-CA" dirty="0">
                <a:latin typeface="Avenir Book"/>
              </a:rPr>
              <a:t> the « Associated Partner » </a:t>
            </a:r>
            <a:r>
              <a:rPr lang="fr-CA" dirty="0" err="1">
                <a:latin typeface="Avenir Book"/>
              </a:rPr>
              <a:t>status</a:t>
            </a:r>
            <a:r>
              <a:rPr lang="fr-CA" dirty="0">
                <a:latin typeface="Avenir Book"/>
              </a:rPr>
              <a:t>  (and </a:t>
            </a:r>
            <a:r>
              <a:rPr lang="fr-CA" dirty="0" err="1">
                <a:latin typeface="Avenir Book"/>
              </a:rPr>
              <a:t>why</a:t>
            </a:r>
            <a:r>
              <a:rPr lang="fr-CA" dirty="0">
                <a:latin typeface="Avenir Book"/>
              </a:rPr>
              <a:t>)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6FF665-7ECE-471A-B3D3-BAE9E7391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fr-CA" dirty="0"/>
              <a:t>If Cluster </a:t>
            </a:r>
            <a:r>
              <a:rPr lang="fr-CA" dirty="0" err="1"/>
              <a:t>remains</a:t>
            </a:r>
            <a:r>
              <a:rPr lang="fr-CA" dirty="0"/>
              <a:t> a </a:t>
            </a:r>
            <a:r>
              <a:rPr lang="fr-CA" dirty="0" err="1"/>
              <a:t>European</a:t>
            </a:r>
            <a:r>
              <a:rPr lang="fr-CA" dirty="0"/>
              <a:t> focus network :</a:t>
            </a:r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F59EBA-7CBA-4EC5-A61A-F8DF30A5F38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indent="0">
              <a:buNone/>
            </a:pPr>
            <a:r>
              <a:rPr lang="fr-CA" dirty="0"/>
              <a:t>If Cluster </a:t>
            </a:r>
            <a:r>
              <a:rPr lang="fr-CA" dirty="0" err="1"/>
              <a:t>becomes</a:t>
            </a:r>
            <a:r>
              <a:rPr lang="fr-CA" dirty="0"/>
              <a:t> a Global network :</a:t>
            </a:r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5D8C02-7C49-4A59-81BF-81C28D7FB2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C9A7938-6F4F-48B1-AAA6-F2236A7D192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fontScale="62500" lnSpcReduction="20000"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047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EF7DC-04D5-4957-9F87-CE25464B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>
                <a:latin typeface="Avenir Book"/>
              </a:rPr>
              <a:t>Defining</a:t>
            </a:r>
            <a:r>
              <a:rPr lang="fr-CA" dirty="0">
                <a:latin typeface="Avenir Book"/>
              </a:rPr>
              <a:t> the </a:t>
            </a:r>
            <a:r>
              <a:rPr lang="fr-CA" dirty="0" err="1">
                <a:latin typeface="Avenir Book"/>
              </a:rPr>
              <a:t>membership</a:t>
            </a:r>
            <a:r>
              <a:rPr lang="fr-CA" dirty="0">
                <a:latin typeface="Avenir Book"/>
              </a:rPr>
              <a:t>(s) if Cluster </a:t>
            </a:r>
            <a:r>
              <a:rPr lang="fr-CA" dirty="0" err="1">
                <a:latin typeface="Avenir Book"/>
              </a:rPr>
              <a:t>remains</a:t>
            </a:r>
            <a:r>
              <a:rPr lang="fr-CA" dirty="0">
                <a:latin typeface="Avenir Book"/>
              </a:rPr>
              <a:t> a </a:t>
            </a:r>
            <a:r>
              <a:rPr lang="fr-CA" dirty="0" err="1">
                <a:latin typeface="Avenir Book"/>
              </a:rPr>
              <a:t>European</a:t>
            </a:r>
            <a:r>
              <a:rPr lang="fr-CA" dirty="0">
                <a:latin typeface="Avenir Book"/>
              </a:rPr>
              <a:t> focus network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6FF665-7ECE-471A-B3D3-BAE9E7391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fr-CA" dirty="0" err="1"/>
              <a:t>Benefits</a:t>
            </a:r>
            <a:r>
              <a:rPr lang="fr-CA" dirty="0"/>
              <a:t> for non-</a:t>
            </a:r>
            <a:r>
              <a:rPr lang="fr-CA" dirty="0" err="1"/>
              <a:t>European</a:t>
            </a:r>
            <a:r>
              <a:rPr lang="fr-CA" dirty="0"/>
              <a:t> </a:t>
            </a:r>
            <a:r>
              <a:rPr lang="fr-CA" dirty="0" err="1"/>
              <a:t>partners</a:t>
            </a:r>
            <a:r>
              <a:rPr lang="fr-CA" dirty="0"/>
              <a:t> (</a:t>
            </a:r>
            <a:r>
              <a:rPr lang="fr-CA" i="1" dirty="0" err="1"/>
              <a:t>what</a:t>
            </a:r>
            <a:r>
              <a:rPr lang="fr-CA" i="1" dirty="0"/>
              <a:t> </a:t>
            </a:r>
            <a:r>
              <a:rPr lang="fr-CA" i="1" dirty="0" err="1"/>
              <a:t>is</a:t>
            </a:r>
            <a:r>
              <a:rPr lang="fr-CA" i="1" dirty="0"/>
              <a:t> in </a:t>
            </a:r>
            <a:r>
              <a:rPr lang="fr-CA" i="1" dirty="0" err="1"/>
              <a:t>it</a:t>
            </a:r>
            <a:r>
              <a:rPr lang="fr-CA" i="1" dirty="0"/>
              <a:t> for </a:t>
            </a:r>
            <a:r>
              <a:rPr lang="fr-CA" i="1" dirty="0" err="1"/>
              <a:t>them</a:t>
            </a:r>
            <a:r>
              <a:rPr lang="fr-CA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F59EBA-7CBA-4EC5-A61A-F8DF30A5F38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indent="0">
              <a:buNone/>
            </a:pPr>
            <a:r>
              <a:rPr lang="fr-CA" dirty="0"/>
              <a:t>Expectations </a:t>
            </a:r>
            <a:r>
              <a:rPr lang="fr-CA" dirty="0" err="1"/>
              <a:t>regarding</a:t>
            </a:r>
            <a:r>
              <a:rPr lang="fr-CA" dirty="0"/>
              <a:t> the non </a:t>
            </a:r>
            <a:r>
              <a:rPr lang="fr-CA" dirty="0" err="1"/>
              <a:t>European</a:t>
            </a:r>
            <a:r>
              <a:rPr lang="fr-CA" dirty="0"/>
              <a:t> </a:t>
            </a:r>
            <a:r>
              <a:rPr lang="fr-CA" dirty="0" err="1"/>
              <a:t>partners</a:t>
            </a:r>
            <a:r>
              <a:rPr lang="fr-CA" dirty="0"/>
              <a:t> (</a:t>
            </a:r>
            <a:r>
              <a:rPr lang="fr-CA" i="1" dirty="0" err="1"/>
              <a:t>what’s</a:t>
            </a:r>
            <a:r>
              <a:rPr lang="fr-CA" i="1" dirty="0"/>
              <a:t> in </a:t>
            </a:r>
            <a:r>
              <a:rPr lang="fr-CA" i="1" dirty="0" err="1"/>
              <a:t>it</a:t>
            </a:r>
            <a:r>
              <a:rPr lang="fr-CA" i="1" dirty="0"/>
              <a:t> for « us »)</a:t>
            </a:r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5D8C02-7C49-4A59-81BF-81C28D7FB2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C9A7938-6F4F-48B1-AAA6-F2236A7D192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fontScale="62500" lnSpcReduction="20000"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670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EF7DC-04D5-4957-9F87-CE25464B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>
                <a:latin typeface="Avenir Book"/>
              </a:rPr>
              <a:t>Defining</a:t>
            </a:r>
            <a:r>
              <a:rPr lang="fr-CA" dirty="0">
                <a:latin typeface="Avenir Book"/>
              </a:rPr>
              <a:t> the </a:t>
            </a:r>
            <a:r>
              <a:rPr lang="fr-CA" dirty="0" err="1">
                <a:latin typeface="Avenir Book"/>
              </a:rPr>
              <a:t>membership</a:t>
            </a:r>
            <a:r>
              <a:rPr lang="fr-CA" dirty="0">
                <a:latin typeface="Avenir Book"/>
              </a:rPr>
              <a:t>(s) if Cluster </a:t>
            </a:r>
            <a:r>
              <a:rPr lang="fr-CA" dirty="0" err="1">
                <a:latin typeface="Avenir Book"/>
              </a:rPr>
              <a:t>becomes</a:t>
            </a:r>
            <a:r>
              <a:rPr lang="fr-CA" dirty="0">
                <a:latin typeface="Avenir Book"/>
              </a:rPr>
              <a:t> a Global network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6FF665-7ECE-471A-B3D3-BAE9E7391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fr-CA" dirty="0" err="1"/>
              <a:t>Benefits</a:t>
            </a:r>
            <a:r>
              <a:rPr lang="fr-CA" dirty="0"/>
              <a:t> for non-</a:t>
            </a:r>
            <a:r>
              <a:rPr lang="fr-CA" dirty="0" err="1"/>
              <a:t>European</a:t>
            </a:r>
            <a:r>
              <a:rPr lang="fr-CA" dirty="0"/>
              <a:t> </a:t>
            </a:r>
            <a:r>
              <a:rPr lang="fr-CA" dirty="0" err="1"/>
              <a:t>partners</a:t>
            </a:r>
            <a:r>
              <a:rPr lang="fr-CA" dirty="0"/>
              <a:t> (</a:t>
            </a:r>
            <a:r>
              <a:rPr lang="fr-CA" i="1" dirty="0" err="1"/>
              <a:t>what</a:t>
            </a:r>
            <a:r>
              <a:rPr lang="fr-CA" i="1" dirty="0"/>
              <a:t> </a:t>
            </a:r>
            <a:r>
              <a:rPr lang="fr-CA" i="1" dirty="0" err="1"/>
              <a:t>is</a:t>
            </a:r>
            <a:r>
              <a:rPr lang="fr-CA" i="1" dirty="0"/>
              <a:t> in </a:t>
            </a:r>
            <a:r>
              <a:rPr lang="fr-CA" i="1" dirty="0" err="1"/>
              <a:t>it</a:t>
            </a:r>
            <a:r>
              <a:rPr lang="fr-CA" i="1" dirty="0"/>
              <a:t> for </a:t>
            </a:r>
            <a:r>
              <a:rPr lang="fr-CA" i="1" dirty="0" err="1"/>
              <a:t>them</a:t>
            </a:r>
            <a:r>
              <a:rPr lang="fr-CA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F59EBA-7CBA-4EC5-A61A-F8DF30A5F38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indent="0">
              <a:buNone/>
            </a:pPr>
            <a:r>
              <a:rPr lang="fr-CA" dirty="0"/>
              <a:t>Expectations </a:t>
            </a:r>
            <a:r>
              <a:rPr lang="fr-CA" dirty="0" err="1"/>
              <a:t>regarding</a:t>
            </a:r>
            <a:r>
              <a:rPr lang="fr-CA" dirty="0"/>
              <a:t> the non </a:t>
            </a:r>
            <a:r>
              <a:rPr lang="fr-CA" dirty="0" err="1"/>
              <a:t>European</a:t>
            </a:r>
            <a:r>
              <a:rPr lang="fr-CA" dirty="0"/>
              <a:t> </a:t>
            </a:r>
            <a:r>
              <a:rPr lang="fr-CA" dirty="0" err="1"/>
              <a:t>partners</a:t>
            </a:r>
            <a:r>
              <a:rPr lang="fr-CA" dirty="0"/>
              <a:t> (</a:t>
            </a:r>
            <a:r>
              <a:rPr lang="fr-CA" i="1" dirty="0" err="1"/>
              <a:t>what’s</a:t>
            </a:r>
            <a:r>
              <a:rPr lang="fr-CA" i="1" dirty="0"/>
              <a:t> in </a:t>
            </a:r>
            <a:r>
              <a:rPr lang="fr-CA" i="1" dirty="0" err="1"/>
              <a:t>it</a:t>
            </a:r>
            <a:r>
              <a:rPr lang="fr-CA" i="1" dirty="0"/>
              <a:t> for « us »)</a:t>
            </a:r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5D8C02-7C49-4A59-81BF-81C28D7FB2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C9A7938-6F4F-48B1-AAA6-F2236A7D192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fontScale="62500" lnSpcReduction="20000"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000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USTE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C008C"/>
      </a:accent1>
      <a:accent2>
        <a:srgbClr val="D84491"/>
      </a:accent2>
      <a:accent3>
        <a:srgbClr val="00A0E3"/>
      </a:accent3>
      <a:accent4>
        <a:srgbClr val="D3F0FF"/>
      </a:accent4>
      <a:accent5>
        <a:srgbClr val="A2C1FF"/>
      </a:accent5>
      <a:accent6>
        <a:srgbClr val="E2D3FF"/>
      </a:accent6>
      <a:hlink>
        <a:srgbClr val="D3F0FF"/>
      </a:hlink>
      <a:folHlink>
        <a:srgbClr val="D3F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5D79A30DFB45AC8CC2511C4B1847" ma:contentTypeVersion="21" ma:contentTypeDescription="Een nieuw document maken." ma:contentTypeScope="" ma:versionID="cadfa54b4affb445f239ae536084f875">
  <xsd:schema xmlns:xsd="http://www.w3.org/2001/XMLSchema" xmlns:xs="http://www.w3.org/2001/XMLSchema" xmlns:p="http://schemas.microsoft.com/office/2006/metadata/properties" xmlns:ns2="60c8d8bd-d408-4045-953a-867b1f07f8b3" xmlns:ns3="7175d65e-0428-40e7-befa-fe455af99e9f" targetNamespace="http://schemas.microsoft.com/office/2006/metadata/properties" ma:root="true" ma:fieldsID="65d83da4567dba5feca1f41c353910ee" ns2:_="" ns3:_="">
    <xsd:import namespace="60c8d8bd-d408-4045-953a-867b1f07f8b3"/>
    <xsd:import namespace="7175d65e-0428-40e7-befa-fe455af99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tatu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8d8bd-d408-4045-953a-867b1f07f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1" nillable="true" ma:displayName="Status" ma:format="Dropdown" ma:internalName="Statu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g niet gestart"/>
                    <xsd:enumeration value="In behandeling"/>
                    <xsd:enumeration value="Afgewerkt"/>
                    <xsd:enumeration value="Dringend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5d65e-0428-40e7-befa-fe455af99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c744dc7-399a-4794-95fb-2093bfe8f3fe}" ma:internalName="TaxCatchAll" ma:showField="CatchAllData" ma:web="7175d65e-0428-40e7-befa-fe455af99e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0572B7-F463-4154-A8E0-67DAC03E54A8}"/>
</file>

<file path=customXml/itemProps2.xml><?xml version="1.0" encoding="utf-8"?>
<ds:datastoreItem xmlns:ds="http://schemas.openxmlformats.org/officeDocument/2006/customXml" ds:itemID="{9FA66651-BBBF-4AC5-AD43-1839EBFD43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On-screen Show (4:3)</PresentationFormat>
  <Paragraphs>114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Avenir Book</vt:lpstr>
      <vt:lpstr>Monda</vt:lpstr>
      <vt:lpstr>Arial</vt:lpstr>
      <vt:lpstr>Source Sans Pro</vt:lpstr>
      <vt:lpstr>Calibri</vt:lpstr>
      <vt:lpstr>Wingdings</vt:lpstr>
      <vt:lpstr>Office Theme</vt:lpstr>
      <vt:lpstr>Associated Members WG</vt:lpstr>
      <vt:lpstr>Associated Members WG</vt:lpstr>
      <vt:lpstr> Associated Members WG Meeting April 10th 2024  Topics</vt:lpstr>
      <vt:lpstr>The possible internationalisation  of CLUSTER</vt:lpstr>
      <vt:lpstr>CLUSTER as a European focused network</vt:lpstr>
      <vt:lpstr>CLUSTER as a Global network</vt:lpstr>
      <vt:lpstr>Is it pertinent to revisit the « Associated Partner » status  (and why) ?</vt:lpstr>
      <vt:lpstr>Defining the membership(s) if Cluster remains a European focus network :</vt:lpstr>
      <vt:lpstr>Defining the membership(s) if Cluster becomes a Global network :</vt:lpstr>
      <vt:lpstr>Additional considerations</vt:lpstr>
      <vt:lpstr>Possible options :</vt:lpstr>
      <vt:lpstr>Recommandations for the GA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Projects</dc:title>
  <dc:creator>lgoadmin</dc:creator>
  <cp:lastModifiedBy>Jules Vanpée</cp:lastModifiedBy>
  <cp:revision>130</cp:revision>
  <dcterms:created xsi:type="dcterms:W3CDTF">2014-02-03T09:08:01Z</dcterms:created>
  <dcterms:modified xsi:type="dcterms:W3CDTF">2024-04-10T20:11:07Z</dcterms:modified>
</cp:coreProperties>
</file>