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00" r:id="rId3"/>
    <p:sldId id="296" r:id="rId4"/>
    <p:sldId id="292" r:id="rId5"/>
    <p:sldId id="295" r:id="rId6"/>
    <p:sldId id="293" r:id="rId7"/>
    <p:sldId id="302" r:id="rId8"/>
    <p:sldId id="303" r:id="rId9"/>
    <p:sldId id="297" r:id="rId10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F5B7C-61A2-4C0B-B368-2AD79AB2A625}" type="datetimeFigureOut">
              <a:rPr lang="nl-BE" smtClean="0"/>
              <a:t>12/04/2024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08125-49B7-4C8F-B9A2-642985249D4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516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44787-5826-8A93-5382-F782D9A0A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F01D7A-8A62-CFC9-3962-5EA2B9A551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96972-EBA3-903A-18C5-1F96AAC2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261A-E069-4C29-8424-ABB12AC5224F}" type="datetimeFigureOut">
              <a:rPr lang="nl-BE" smtClean="0"/>
              <a:t>12/04/2024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57350-21F3-E8A7-CD44-D8F0E8506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7F30A-E3F5-50BF-A1F3-7F55662EF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0901-BB24-4BBD-92C7-34EC766D8AF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755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97A2C-2F77-B720-A810-FB311B4A5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9914C-3DE6-6690-1D0D-C63B5D8FC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A6F0E-B9CB-03B3-B224-A83EF9974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261A-E069-4C29-8424-ABB12AC5224F}" type="datetimeFigureOut">
              <a:rPr lang="nl-BE" smtClean="0"/>
              <a:t>12/04/2024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B83BA-23E7-A47C-B51E-1C6E16042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A5C09-6590-EDD2-86BB-BD7FBBDD3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0901-BB24-4BBD-92C7-34EC766D8AF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3790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420C79-E6A1-FA72-B38C-ECA771E41C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8E5DF7-7697-8CFB-EEC2-6BEFAA152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40FC0-55BE-4FC3-DAC0-66CDDF7BE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261A-E069-4C29-8424-ABB12AC5224F}" type="datetimeFigureOut">
              <a:rPr lang="nl-BE" smtClean="0"/>
              <a:t>12/04/2024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491DC-6F46-EF59-45FB-9788B5343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ACB43-8FCA-25C1-FE95-1BCEC0DD0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0901-BB24-4BBD-92C7-34EC766D8AF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092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E0512-2194-50C2-3E6D-1B39CC15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7F7C0-3A3F-4BC3-D692-BD1735FCD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78C15-B6FF-CE1B-D610-A68B1BF58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261A-E069-4C29-8424-ABB12AC5224F}" type="datetimeFigureOut">
              <a:rPr lang="nl-BE" smtClean="0"/>
              <a:t>12/04/2024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4AA5C-4B04-EAAA-F772-C7013E215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22778-61D8-DAB9-129D-E99CA71F7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0901-BB24-4BBD-92C7-34EC766D8AF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7591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6A649-5FB0-D93E-EC8C-7068D3E0F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0FE74-6B4B-2E34-2F40-5F28A104B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A1E77-5971-16C6-4E2E-631E44A20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261A-E069-4C29-8424-ABB12AC5224F}" type="datetimeFigureOut">
              <a:rPr lang="nl-BE" smtClean="0"/>
              <a:t>12/04/2024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B79B5-3C7C-0F87-53BD-A16D9C126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C8187-AD58-B41D-E14A-1FAD73C20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0901-BB24-4BBD-92C7-34EC766D8AF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4390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5358D-6498-1E40-E092-B2C213AD0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9302A-1F25-6EF1-B722-22737BAEA5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A656F-4F7A-8164-1A6C-68AD080F5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6B0757-1A3E-0CD2-0A71-99C9FCE07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261A-E069-4C29-8424-ABB12AC5224F}" type="datetimeFigureOut">
              <a:rPr lang="nl-BE" smtClean="0"/>
              <a:t>12/04/2024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36849-AC74-4673-C3DB-1799D589B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F2E9D9-3A4E-918F-DB35-797736047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0901-BB24-4BBD-92C7-34EC766D8AF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141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1C0D7-6924-4A70-C07D-608B05B5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815FA-A090-6002-B58E-5D049EED1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4FA5C5-98EF-C453-DC59-96115812F9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C773CE-C84B-EAE5-ED77-F9AD81F864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87DF5D-6D47-FB97-3539-F2A3E42D4C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3AEB59-F001-7C21-09FD-EA73D9445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261A-E069-4C29-8424-ABB12AC5224F}" type="datetimeFigureOut">
              <a:rPr lang="nl-BE" smtClean="0"/>
              <a:t>12/04/2024</a:t>
            </a:fld>
            <a:endParaRPr lang="nl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71515-2A77-9FFE-8219-F4CFD8CA8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CE93FB-E85E-F88A-88E8-92856BF34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0901-BB24-4BBD-92C7-34EC766D8AF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738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BB904-5FA8-3016-8B10-5290065A9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91A700-8C62-5740-77C5-7B51A6F14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261A-E069-4C29-8424-ABB12AC5224F}" type="datetimeFigureOut">
              <a:rPr lang="nl-BE" smtClean="0"/>
              <a:t>12/04/2024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028573-F06D-0FDA-D463-3B604C668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5373AA-F9D1-5303-5407-EF43D246F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0901-BB24-4BBD-92C7-34EC766D8AF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9662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B4B2C1-50DB-96C8-DAC8-7D0AC7831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261A-E069-4C29-8424-ABB12AC5224F}" type="datetimeFigureOut">
              <a:rPr lang="nl-BE" smtClean="0"/>
              <a:t>12/04/2024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E135C5-364D-F303-827E-440EB9A1C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1667B8-7252-8475-273F-1284D74F1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0901-BB24-4BBD-92C7-34EC766D8AF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4755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CF90-271C-C996-E735-7E2310DB0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CEC7F-D946-9907-4E25-CA836586E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8C8C28-8607-21FA-7BEE-A96D1D691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C8A3F-62EA-63A4-B924-CD4FD826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261A-E069-4C29-8424-ABB12AC5224F}" type="datetimeFigureOut">
              <a:rPr lang="nl-BE" smtClean="0"/>
              <a:t>12/04/2024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DCC54F-0210-478F-4868-1DC3E2904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848A0-1A68-AFA5-54A5-12664413F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0901-BB24-4BBD-92C7-34EC766D8AF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3795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321B3-6CEA-726B-DCF4-4261CFAF0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3BA45C-CA9C-4C2C-CA43-2DEE7271B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D7025-91F3-262C-66B0-C52E526A6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FFBAE-C47E-388A-09A8-9B480CFCC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261A-E069-4C29-8424-ABB12AC5224F}" type="datetimeFigureOut">
              <a:rPr lang="nl-BE" smtClean="0"/>
              <a:t>12/04/2024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A065B9-5A8B-45BD-1676-8B03D34BF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5D2B85-99ED-5B2B-4770-A333C46D0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C0901-BB24-4BBD-92C7-34EC766D8AF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3774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FD749A-1E24-D742-31E6-C891CEB08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96D88-7F4C-044C-3D70-200FADEAB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10C1E-17E6-5A0D-10DD-87E191F407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6261A-E069-4C29-8424-ABB12AC5224F}" type="datetimeFigureOut">
              <a:rPr lang="nl-BE" smtClean="0"/>
              <a:t>12/04/2024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52D77-EF24-3B5C-6B33-0CCAB61BF5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94375-F4F0-572C-1344-C87A07E12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C0901-BB24-4BBD-92C7-34EC766D8AFB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7735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AC033-01F9-3F50-7DDA-C46959A34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79075" y="745431"/>
            <a:ext cx="4299751" cy="2929923"/>
          </a:xfrm>
        </p:spPr>
        <p:txBody>
          <a:bodyPr>
            <a:normAutofit/>
          </a:bodyPr>
          <a:lstStyle/>
          <a:p>
            <a:r>
              <a:rPr lang="nl-BE" sz="3200" b="1" dirty="0"/>
              <a:t>CLUSTER 2024</a:t>
            </a:r>
            <a:br>
              <a:rPr lang="nl-BE" sz="3200" b="1" dirty="0"/>
            </a:br>
            <a:r>
              <a:rPr lang="nl-BE" sz="3200" b="1" dirty="0"/>
              <a:t>GENERAL ASSEMBLY – </a:t>
            </a:r>
            <a:br>
              <a:rPr lang="nl-BE" sz="3200" b="1" dirty="0"/>
            </a:br>
            <a:r>
              <a:rPr lang="nl-BE" sz="3200" b="1" dirty="0"/>
              <a:t>STEERING COMMITTEE</a:t>
            </a:r>
            <a:br>
              <a:rPr lang="nl-BE" sz="3200" b="1" dirty="0"/>
            </a:br>
            <a:br>
              <a:rPr lang="nl-BE" sz="3200" b="1" dirty="0"/>
            </a:br>
            <a:r>
              <a:rPr lang="nl-BE" sz="3200" b="1" dirty="0"/>
              <a:t>APRIL 10-12, 2024</a:t>
            </a:r>
            <a:br>
              <a:rPr lang="nl-BE" sz="3200" b="1" dirty="0"/>
            </a:br>
            <a:r>
              <a:rPr lang="nl-BE" sz="3200" b="1" dirty="0"/>
              <a:t>Leuven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B4B93D-547E-EEB4-D15E-3872ECD804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4726" y="4478338"/>
            <a:ext cx="8348524" cy="165576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4000" b="1" dirty="0">
                <a:solidFill>
                  <a:srgbClr val="0070C0"/>
                </a:solidFill>
              </a:rPr>
              <a:t>WG Entrepreneurship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A49221-D4FF-461F-4DA0-59C20E3739A4}"/>
              </a:ext>
            </a:extLst>
          </p:cNvPr>
          <p:cNvSpPr/>
          <p:nvPr/>
        </p:nvSpPr>
        <p:spPr>
          <a:xfrm>
            <a:off x="6645675" y="451643"/>
            <a:ext cx="533400" cy="3809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4" name="Picture 2" descr="Afbeeldingsresultaat voor kasteel van arenberg leuven">
            <a:extLst>
              <a:ext uri="{FF2B5EF4-FFF2-40B4-BE49-F238E27FC236}">
                <a16:creationId xmlns:a16="http://schemas.microsoft.com/office/drawing/2014/main" id="{DE1022F2-33D4-1348-A052-46B1A36A3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82" y="451643"/>
            <a:ext cx="5715000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A13B304-A003-FBDA-FEC0-14DC133B68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25" y="4836757"/>
            <a:ext cx="390525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22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ACDA2-B828-893A-934D-D90206406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4992"/>
          </a:xfrm>
        </p:spPr>
        <p:txBody>
          <a:bodyPr/>
          <a:lstStyle/>
          <a:p>
            <a:r>
              <a:rPr lang="nl-BE" dirty="0"/>
              <a:t>Erasmus+ project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3E715-8F01-6F6C-2B9F-BA09DCFBC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0118"/>
            <a:ext cx="10515600" cy="5627302"/>
          </a:xfrm>
        </p:spPr>
        <p:txBody>
          <a:bodyPr>
            <a:normAutofit/>
          </a:bodyPr>
          <a:lstStyle/>
          <a:p>
            <a:r>
              <a:rPr lang="nl-BE" dirty="0" err="1"/>
              <a:t>Acronym</a:t>
            </a:r>
            <a:r>
              <a:rPr lang="nl-BE" dirty="0"/>
              <a:t>: </a:t>
            </a:r>
            <a:r>
              <a:rPr lang="nl-BE" dirty="0" err="1"/>
              <a:t>ChallengED</a:t>
            </a:r>
            <a:endParaRPr lang="nl-BE" dirty="0"/>
          </a:p>
          <a:p>
            <a:r>
              <a:rPr lang="nl-BE" dirty="0" err="1"/>
              <a:t>Empowering</a:t>
            </a:r>
            <a:r>
              <a:rPr lang="nl-BE" dirty="0"/>
              <a:t> </a:t>
            </a:r>
            <a:r>
              <a:rPr lang="nl-BE" dirty="0" err="1"/>
              <a:t>Innovation</a:t>
            </a:r>
            <a:r>
              <a:rPr lang="nl-BE" dirty="0"/>
              <a:t>, </a:t>
            </a:r>
            <a:r>
              <a:rPr lang="nl-BE" dirty="0" err="1"/>
              <a:t>Environmental</a:t>
            </a:r>
            <a:r>
              <a:rPr lang="nl-BE" dirty="0"/>
              <a:t> action,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Civic</a:t>
            </a:r>
            <a:r>
              <a:rPr lang="nl-BE" dirty="0"/>
              <a:t> Engagement </a:t>
            </a:r>
            <a:r>
              <a:rPr lang="nl-BE" dirty="0" err="1"/>
              <a:t>through</a:t>
            </a:r>
            <a:r>
              <a:rPr lang="nl-BE" dirty="0"/>
              <a:t> Challenge-</a:t>
            </a:r>
            <a:r>
              <a:rPr lang="nl-BE" dirty="0" err="1"/>
              <a:t>Based</a:t>
            </a:r>
            <a:r>
              <a:rPr lang="nl-BE" dirty="0"/>
              <a:t> </a:t>
            </a:r>
            <a:r>
              <a:rPr lang="nl-BE" dirty="0" err="1"/>
              <a:t>Entrepreneurship</a:t>
            </a:r>
            <a:r>
              <a:rPr lang="nl-BE" dirty="0"/>
              <a:t> </a:t>
            </a:r>
            <a:r>
              <a:rPr lang="nl-BE" dirty="0" err="1"/>
              <a:t>Education</a:t>
            </a:r>
            <a:endParaRPr lang="nl-BE" dirty="0"/>
          </a:p>
          <a:p>
            <a:r>
              <a:rPr lang="nl-BE" dirty="0" err="1"/>
              <a:t>Some</a:t>
            </a:r>
            <a:r>
              <a:rPr lang="nl-BE" dirty="0"/>
              <a:t> </a:t>
            </a:r>
            <a:r>
              <a:rPr lang="nl-BE" dirty="0" err="1"/>
              <a:t>facts</a:t>
            </a:r>
            <a:endParaRPr lang="nl-BE" dirty="0"/>
          </a:p>
          <a:p>
            <a:pPr lvl="1"/>
            <a:r>
              <a:rPr lang="nl-BE" dirty="0"/>
              <a:t>3 </a:t>
            </a:r>
            <a:r>
              <a:rPr lang="nl-BE" dirty="0" err="1"/>
              <a:t>year</a:t>
            </a:r>
            <a:r>
              <a:rPr lang="nl-BE" dirty="0"/>
              <a:t> project</a:t>
            </a:r>
          </a:p>
          <a:p>
            <a:pPr lvl="1"/>
            <a:r>
              <a:rPr lang="nl-BE" dirty="0" err="1"/>
              <a:t>Starting</a:t>
            </a:r>
            <a:r>
              <a:rPr lang="nl-BE" dirty="0"/>
              <a:t> (</a:t>
            </a:r>
            <a:r>
              <a:rPr lang="nl-BE" dirty="0" err="1"/>
              <a:t>if</a:t>
            </a:r>
            <a:r>
              <a:rPr lang="nl-BE" dirty="0"/>
              <a:t> </a:t>
            </a:r>
            <a:r>
              <a:rPr lang="nl-BE" dirty="0" err="1"/>
              <a:t>granted</a:t>
            </a:r>
            <a:r>
              <a:rPr lang="nl-BE" dirty="0"/>
              <a:t>!) 1 </a:t>
            </a:r>
            <a:r>
              <a:rPr lang="nl-BE" dirty="0" err="1"/>
              <a:t>October</a:t>
            </a:r>
            <a:r>
              <a:rPr lang="nl-BE" dirty="0"/>
              <a:t> 2024</a:t>
            </a:r>
          </a:p>
          <a:p>
            <a:pPr lvl="1"/>
            <a:r>
              <a:rPr lang="nl-BE" dirty="0"/>
              <a:t>Partners</a:t>
            </a:r>
          </a:p>
          <a:p>
            <a:pPr lvl="2"/>
            <a:r>
              <a:rPr lang="nl-BE" sz="2400" dirty="0"/>
              <a:t>KU Leuven (coördinator)</a:t>
            </a:r>
          </a:p>
          <a:p>
            <a:pPr lvl="2"/>
            <a:r>
              <a:rPr lang="nl-BE" sz="2400" dirty="0"/>
              <a:t>TU/e</a:t>
            </a:r>
          </a:p>
          <a:p>
            <a:pPr lvl="2"/>
            <a:r>
              <a:rPr lang="nl-BE" sz="2400" dirty="0"/>
              <a:t>KTH</a:t>
            </a:r>
          </a:p>
          <a:p>
            <a:pPr lvl="2"/>
            <a:r>
              <a:rPr lang="nl-BE" sz="2400" dirty="0"/>
              <a:t>UPC</a:t>
            </a:r>
          </a:p>
          <a:p>
            <a:pPr lvl="2"/>
            <a:r>
              <a:rPr lang="nl-BE" sz="2400" dirty="0"/>
              <a:t>Polito Torino</a:t>
            </a:r>
          </a:p>
          <a:p>
            <a:pPr lvl="1"/>
            <a:endParaRPr lang="nl-BE" dirty="0"/>
          </a:p>
          <a:p>
            <a:pPr lvl="1"/>
            <a:endParaRPr lang="en-B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20D42A-3AF8-7D0C-E0CD-07BDD8C52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3459" y="120580"/>
            <a:ext cx="1420682" cy="74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79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32108-7CBD-C572-49DB-04C8689D0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ChallengED</a:t>
            </a:r>
            <a:r>
              <a:rPr lang="nl-BE" dirty="0"/>
              <a:t>: EU </a:t>
            </a:r>
            <a:r>
              <a:rPr lang="nl-BE" dirty="0" err="1"/>
              <a:t>priorities</a:t>
            </a:r>
            <a:r>
              <a:rPr lang="nl-BE" dirty="0"/>
              <a:t> </a:t>
            </a:r>
            <a:r>
              <a:rPr lang="nl-BE" dirty="0" err="1"/>
              <a:t>targeted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44634-CA53-B08A-2C22-2D629AB0B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b="0" i="0" u="none" strike="noStrike" baseline="0" dirty="0">
                <a:latin typeface="FreeSans"/>
              </a:rPr>
              <a:t>Supporting innovation and entrepreneurial skills of students</a:t>
            </a:r>
          </a:p>
          <a:p>
            <a:pPr>
              <a:lnSpc>
                <a:spcPct val="130000"/>
              </a:lnSpc>
            </a:pPr>
            <a:r>
              <a:rPr lang="nl-BE" b="0" i="0" u="none" strike="noStrike" baseline="0" dirty="0">
                <a:latin typeface="FreeSans"/>
              </a:rPr>
              <a:t>Common </a:t>
            </a:r>
            <a:r>
              <a:rPr lang="nl-BE" b="0" i="0" u="none" strike="noStrike" baseline="0" dirty="0" err="1">
                <a:latin typeface="FreeSans"/>
              </a:rPr>
              <a:t>values</a:t>
            </a:r>
            <a:r>
              <a:rPr lang="nl-BE" b="0" i="0" u="none" strike="noStrike" baseline="0" dirty="0">
                <a:latin typeface="FreeSans"/>
              </a:rPr>
              <a:t>, </a:t>
            </a:r>
            <a:r>
              <a:rPr lang="nl-BE" b="0" i="0" u="none" strike="noStrike" baseline="0" dirty="0" err="1">
                <a:latin typeface="FreeSans"/>
              </a:rPr>
              <a:t>civic</a:t>
            </a:r>
            <a:r>
              <a:rPr lang="nl-BE" b="0" i="0" u="none" strike="noStrike" baseline="0" dirty="0">
                <a:latin typeface="FreeSans"/>
              </a:rPr>
              <a:t> engagement </a:t>
            </a:r>
            <a:r>
              <a:rPr lang="nl-BE" b="0" i="0" u="none" strike="noStrike" baseline="0" dirty="0" err="1">
                <a:latin typeface="FreeSans"/>
              </a:rPr>
              <a:t>and</a:t>
            </a:r>
            <a:r>
              <a:rPr lang="nl-BE" b="0" i="0" u="none" strike="noStrike" baseline="0" dirty="0">
                <a:latin typeface="FreeSans"/>
              </a:rPr>
              <a:t> </a:t>
            </a:r>
            <a:r>
              <a:rPr lang="nl-BE" b="0" i="0" u="none" strike="noStrike" baseline="0" dirty="0" err="1">
                <a:latin typeface="FreeSans"/>
              </a:rPr>
              <a:t>participation</a:t>
            </a:r>
            <a:endParaRPr lang="en-US" b="0" i="0" u="none" strike="noStrike" baseline="0" dirty="0">
              <a:latin typeface="FreeSans"/>
            </a:endParaRPr>
          </a:p>
          <a:p>
            <a:pPr>
              <a:lnSpc>
                <a:spcPct val="130000"/>
              </a:lnSpc>
            </a:pPr>
            <a:r>
              <a:rPr lang="en-US" b="0" i="0" u="none" strike="noStrike" baseline="0" dirty="0">
                <a:latin typeface="FreeSans"/>
              </a:rPr>
              <a:t>Environment and fight against climate change</a:t>
            </a:r>
          </a:p>
          <a:p>
            <a:endParaRPr lang="en-US" sz="2400" dirty="0">
              <a:latin typeface="FreeSans"/>
            </a:endParaRPr>
          </a:p>
          <a:p>
            <a:endParaRPr lang="en-US" sz="2400" dirty="0">
              <a:latin typeface="FreeSans"/>
            </a:endParaRPr>
          </a:p>
          <a:p>
            <a:endParaRPr lang="en-BE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5DEB9A-2DA7-3A5E-9626-67D0D4E092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3459" y="120580"/>
            <a:ext cx="1420682" cy="74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206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0BCC6-3494-A8F8-6218-B909E8227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ChallengED</a:t>
            </a:r>
            <a:r>
              <a:rPr lang="nl-BE" dirty="0"/>
              <a:t>: </a:t>
            </a:r>
            <a:r>
              <a:rPr lang="nl-BE" dirty="0" err="1"/>
              <a:t>objectives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8CF32-3E70-1EE0-8D20-334E9E54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000" b="0" i="0" u="none" strike="noStrike" baseline="0" dirty="0">
              <a:latin typeface="FreeSans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latin typeface="FreeSans"/>
              </a:rPr>
              <a:t>The objective of </a:t>
            </a:r>
            <a:r>
              <a:rPr lang="en-US" sz="2000" b="0" i="0" u="none" strike="noStrike" baseline="0" dirty="0" err="1">
                <a:latin typeface="FreeSans"/>
              </a:rPr>
              <a:t>ChallengED</a:t>
            </a:r>
            <a:r>
              <a:rPr lang="en-US" sz="2000" b="0" i="0" u="none" strike="noStrike" baseline="0" dirty="0">
                <a:latin typeface="FreeSans"/>
              </a:rPr>
              <a:t> is to develop, promote and implement a Challenge-Based Learning (CBL) entrepreneurship course, 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latin typeface="FreeSans"/>
              </a:rPr>
              <a:t>where challenges are set by local actors in society 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latin typeface="FreeSans"/>
              </a:rPr>
              <a:t>aiming for sustainable improvements; 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latin typeface="FreeSans"/>
              </a:rPr>
              <a:t>and to develop a methodology for measuring the impact created by Challenge-Based Learning.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latin typeface="FreeSans"/>
              </a:rPr>
              <a:t>The course will develop students' entrepreneurial skills, and social and civic engagement whilst developing their competences in various sustainability relevant sectors.</a:t>
            </a:r>
            <a:endParaRPr lang="en-BE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915479-1862-08E1-B228-C44D1FA2D9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3459" y="120580"/>
            <a:ext cx="1420682" cy="74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504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47D55-B7EF-04B2-66DB-AE019AF41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Work</a:t>
            </a:r>
            <a:r>
              <a:rPr lang="nl-BE" dirty="0"/>
              <a:t> Packages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FD3E4-23F4-9750-EA41-4E44A899B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WP1 Management (KU Leuven)</a:t>
            </a:r>
          </a:p>
          <a:p>
            <a:r>
              <a:rPr lang="nl-BE" dirty="0"/>
              <a:t>WP2 </a:t>
            </a:r>
            <a:r>
              <a:rPr lang="nl-BE" dirty="0" err="1"/>
              <a:t>Defining</a:t>
            </a:r>
            <a:r>
              <a:rPr lang="nl-BE" dirty="0"/>
              <a:t> </a:t>
            </a:r>
            <a:r>
              <a:rPr lang="nl-BE" dirty="0" err="1"/>
              <a:t>Challenges</a:t>
            </a:r>
            <a:r>
              <a:rPr lang="nl-BE" dirty="0"/>
              <a:t> (Polito Torino)</a:t>
            </a:r>
          </a:p>
          <a:p>
            <a:r>
              <a:rPr lang="nl-BE" dirty="0"/>
              <a:t>WP3 CBL course design (UPC)</a:t>
            </a:r>
          </a:p>
          <a:p>
            <a:r>
              <a:rPr lang="nl-BE" dirty="0"/>
              <a:t>WP4 Impact </a:t>
            </a:r>
            <a:r>
              <a:rPr lang="nl-BE" dirty="0" err="1"/>
              <a:t>evalution</a:t>
            </a:r>
            <a:r>
              <a:rPr lang="nl-BE" dirty="0"/>
              <a:t> (TU/e)</a:t>
            </a:r>
            <a:endParaRPr lang="en-B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BC97A9-4417-876F-76E3-F85FDCD41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3459" y="120580"/>
            <a:ext cx="1420682" cy="74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65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CC24E-DA39-52C0-8505-F1C463A1C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WP2 </a:t>
            </a:r>
            <a:r>
              <a:rPr lang="nl-BE" dirty="0" err="1"/>
              <a:t>Defining</a:t>
            </a:r>
            <a:r>
              <a:rPr lang="nl-BE" dirty="0"/>
              <a:t> </a:t>
            </a:r>
            <a:r>
              <a:rPr lang="nl-BE" dirty="0" err="1"/>
              <a:t>Challenges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79EC4-17CA-D781-25F2-A2D2D7658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nl-BE" sz="2000" b="0" i="0" u="none" strike="noStrike" baseline="0" dirty="0" err="1">
                <a:latin typeface="FreeSans"/>
              </a:rPr>
              <a:t>Activities</a:t>
            </a:r>
            <a:r>
              <a:rPr lang="nl-BE" sz="2000" b="0" i="0" u="none" strike="noStrike" baseline="0" dirty="0">
                <a:latin typeface="FreeSans"/>
              </a:rPr>
              <a:t> </a:t>
            </a:r>
            <a:r>
              <a:rPr lang="nl-BE" sz="2000" b="0" i="0" u="none" strike="noStrike" baseline="0" dirty="0" err="1">
                <a:latin typeface="FreeSans"/>
              </a:rPr>
              <a:t>include</a:t>
            </a:r>
            <a:endParaRPr lang="nl-BE" sz="2000" b="0" i="0" u="none" strike="noStrike" baseline="0" dirty="0">
              <a:latin typeface="FreeSans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latin typeface="FreeSans"/>
              </a:rPr>
              <a:t>- Interviews with stakeholders including local organizations such as municipalities, 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latin typeface="FreeSans"/>
              </a:rPr>
              <a:t>to find hurdles and solutions, and list </a:t>
            </a:r>
            <a:r>
              <a:rPr lang="nl-BE" sz="2000" b="0" i="0" u="none" strike="noStrike" baseline="0" dirty="0" err="1">
                <a:latin typeface="FreeSans"/>
              </a:rPr>
              <a:t>suitable</a:t>
            </a:r>
            <a:r>
              <a:rPr lang="nl-BE" sz="2000" b="0" i="0" u="none" strike="noStrike" baseline="0" dirty="0">
                <a:latin typeface="FreeSans"/>
              </a:rPr>
              <a:t> </a:t>
            </a:r>
            <a:r>
              <a:rPr lang="nl-BE" sz="2000" b="0" i="0" u="none" strike="noStrike" baseline="0" dirty="0" err="1">
                <a:latin typeface="FreeSans"/>
              </a:rPr>
              <a:t>challenges</a:t>
            </a:r>
            <a:r>
              <a:rPr lang="nl-BE" sz="2000" b="0" i="0" u="none" strike="noStrike" baseline="0" dirty="0">
                <a:latin typeface="FreeSans"/>
              </a:rPr>
              <a:t> on </a:t>
            </a:r>
            <a:r>
              <a:rPr lang="nl-BE" sz="2000" b="0" i="0" u="none" strike="noStrike" baseline="0" dirty="0" err="1">
                <a:latin typeface="FreeSans"/>
              </a:rPr>
              <a:t>sustainable</a:t>
            </a:r>
            <a:r>
              <a:rPr lang="nl-BE" sz="2000" b="0" i="0" u="none" strike="noStrike" baseline="0" dirty="0">
                <a:latin typeface="FreeSans"/>
              </a:rPr>
              <a:t> development.</a:t>
            </a:r>
          </a:p>
          <a:p>
            <a:pPr marL="0" indent="0" algn="l">
              <a:buNone/>
            </a:pPr>
            <a:endParaRPr lang="nl-BE" sz="2000" dirty="0">
              <a:latin typeface="FreeSans"/>
            </a:endParaRPr>
          </a:p>
          <a:p>
            <a:pPr marL="0" indent="0" algn="l">
              <a:buNone/>
            </a:pPr>
            <a:r>
              <a:rPr lang="nl-BE" sz="2000" b="0" i="0" u="none" strike="noStrike" baseline="0" dirty="0" err="1">
                <a:latin typeface="FreeSans"/>
              </a:rPr>
              <a:t>Results</a:t>
            </a:r>
            <a:r>
              <a:rPr lang="nl-BE" sz="2000" b="0" i="0" u="none" strike="noStrike" baseline="0" dirty="0">
                <a:latin typeface="FreeSans"/>
              </a:rPr>
              <a:t>: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latin typeface="FreeSans"/>
              </a:rPr>
              <a:t>A study on the needs and hurdles, and proposals to overcome these hurdles, in Challenge-Based Learning (CBL) projects with local organizations, with a list of suitable environmental challenges</a:t>
            </a:r>
            <a:endParaRPr lang="nl-BE" sz="2000" b="0" i="0" u="none" strike="noStrike" baseline="0" dirty="0">
              <a:latin typeface="FreeSan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1BCB32-A6D2-AE21-27E6-3A5FD0761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3459" y="120580"/>
            <a:ext cx="1420682" cy="74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978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CC24E-DA39-52C0-8505-F1C463A1C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WP3 CBL course design 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79EC4-17CA-D781-25F2-A2D2D7658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nl-BE" sz="2000" b="0" i="0" u="none" strike="noStrike" baseline="0" dirty="0" err="1">
                <a:latin typeface="FreeSans"/>
              </a:rPr>
              <a:t>Activities</a:t>
            </a:r>
            <a:r>
              <a:rPr lang="nl-BE" sz="2000" b="0" i="0" u="none" strike="noStrike" baseline="0" dirty="0">
                <a:latin typeface="FreeSans"/>
              </a:rPr>
              <a:t> </a:t>
            </a:r>
            <a:r>
              <a:rPr lang="nl-BE" sz="2000" b="0" i="0" u="none" strike="noStrike" baseline="0" dirty="0" err="1">
                <a:latin typeface="FreeSans"/>
              </a:rPr>
              <a:t>include</a:t>
            </a:r>
            <a:endParaRPr lang="nl-BE" sz="2000" b="0" i="0" u="none" strike="noStrike" baseline="0" dirty="0">
              <a:latin typeface="FreeSans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latin typeface="FreeSans"/>
              </a:rPr>
              <a:t>- Development of a Challenge-Based Learning (CBL) course including open source training material</a:t>
            </a:r>
            <a:r>
              <a:rPr lang="nl-BE" sz="2000" b="0" i="0" u="none" strike="noStrike" baseline="0" dirty="0">
                <a:latin typeface="FreeSans"/>
              </a:rPr>
              <a:t>.</a:t>
            </a:r>
          </a:p>
          <a:p>
            <a:pPr marL="0" indent="0" algn="l">
              <a:buNone/>
            </a:pPr>
            <a:r>
              <a:rPr lang="nl-BE" sz="2000" dirty="0">
                <a:latin typeface="FreeSans"/>
              </a:rPr>
              <a:t>- The course </a:t>
            </a:r>
            <a:r>
              <a:rPr lang="nl-BE" sz="2000" dirty="0" err="1">
                <a:latin typeface="FreeSans"/>
              </a:rPr>
              <a:t>will</a:t>
            </a:r>
            <a:r>
              <a:rPr lang="nl-BE" sz="2000" dirty="0">
                <a:latin typeface="FreeSans"/>
              </a:rPr>
              <a:t> </a:t>
            </a:r>
            <a:r>
              <a:rPr lang="nl-BE" sz="2000" dirty="0" err="1">
                <a:latin typeface="FreeSans"/>
              </a:rPr>
              <a:t>be</a:t>
            </a:r>
            <a:r>
              <a:rPr lang="nl-BE" sz="2000" dirty="0">
                <a:latin typeface="FreeSans"/>
              </a:rPr>
              <a:t> run </a:t>
            </a:r>
            <a:r>
              <a:rPr lang="nl-BE" sz="2000" dirty="0" err="1">
                <a:latin typeface="FreeSans"/>
              </a:rPr>
              <a:t>twice</a:t>
            </a:r>
            <a:r>
              <a:rPr lang="nl-BE" sz="2000" dirty="0">
                <a:latin typeface="FreeSans"/>
              </a:rPr>
              <a:t> (</a:t>
            </a:r>
            <a:r>
              <a:rPr lang="nl-BE" sz="2000" dirty="0" err="1">
                <a:latin typeface="FreeSans"/>
              </a:rPr>
              <a:t>iterative</a:t>
            </a:r>
            <a:r>
              <a:rPr lang="nl-BE" sz="2000" dirty="0">
                <a:latin typeface="FreeSans"/>
              </a:rPr>
              <a:t> </a:t>
            </a:r>
            <a:r>
              <a:rPr lang="nl-BE" sz="2000" dirty="0" err="1">
                <a:latin typeface="FreeSans"/>
              </a:rPr>
              <a:t>method</a:t>
            </a:r>
            <a:r>
              <a:rPr lang="nl-BE" sz="2000" dirty="0">
                <a:latin typeface="FreeSans"/>
              </a:rPr>
              <a:t>) in UPC, Torino </a:t>
            </a:r>
            <a:r>
              <a:rPr lang="nl-BE" sz="2000" dirty="0" err="1">
                <a:latin typeface="FreeSans"/>
              </a:rPr>
              <a:t>and</a:t>
            </a:r>
            <a:r>
              <a:rPr lang="nl-BE" sz="2000" dirty="0">
                <a:latin typeface="FreeSans"/>
              </a:rPr>
              <a:t> Leuven</a:t>
            </a:r>
            <a:endParaRPr lang="nl-BE" sz="2000" b="0" i="0" u="none" strike="noStrike" baseline="0" dirty="0">
              <a:latin typeface="FreeSans"/>
            </a:endParaRPr>
          </a:p>
          <a:p>
            <a:pPr marL="0" indent="0" algn="l">
              <a:buNone/>
            </a:pPr>
            <a:endParaRPr lang="nl-BE" sz="2000" dirty="0">
              <a:latin typeface="FreeSans"/>
            </a:endParaRPr>
          </a:p>
          <a:p>
            <a:pPr marL="0" indent="0" algn="l">
              <a:buNone/>
            </a:pPr>
            <a:r>
              <a:rPr lang="nl-BE" sz="2000" b="0" i="0" u="none" strike="noStrike" baseline="0" dirty="0" err="1">
                <a:latin typeface="FreeSans"/>
              </a:rPr>
              <a:t>Results</a:t>
            </a:r>
            <a:r>
              <a:rPr lang="nl-BE" sz="2000" b="0" i="0" u="none" strike="noStrike" baseline="0" dirty="0">
                <a:latin typeface="FreeSans"/>
              </a:rPr>
              <a:t>: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latin typeface="FreeSans"/>
              </a:rPr>
              <a:t>A CLB course with quality open source teaching material, 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latin typeface="FreeSans"/>
              </a:rPr>
              <a:t>in a reproducible format (geographical and temporal dimension), 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latin typeface="FreeSans"/>
              </a:rPr>
              <a:t>targeting skills development and employability.</a:t>
            </a:r>
            <a:endParaRPr lang="nl-BE" sz="2000" b="0" i="0" u="none" strike="noStrike" baseline="0" dirty="0">
              <a:latin typeface="FreeSan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1BCB32-A6D2-AE21-27E6-3A5FD0761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3459" y="120580"/>
            <a:ext cx="1420682" cy="74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59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CC24E-DA39-52C0-8505-F1C463A1C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WP4 Impact </a:t>
            </a:r>
            <a:r>
              <a:rPr lang="nl-BE" dirty="0" err="1"/>
              <a:t>evaluation</a:t>
            </a:r>
            <a:r>
              <a:rPr lang="nl-BE" dirty="0"/>
              <a:t> 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79EC4-17CA-D781-25F2-A2D2D7658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nl-BE" sz="2000" b="0" i="0" u="none" strike="noStrike" baseline="0" dirty="0" err="1">
                <a:latin typeface="FreeSans"/>
              </a:rPr>
              <a:t>Activities</a:t>
            </a:r>
            <a:r>
              <a:rPr lang="nl-BE" sz="2000" b="0" i="0" u="none" strike="noStrike" baseline="0" dirty="0">
                <a:latin typeface="FreeSans"/>
              </a:rPr>
              <a:t> </a:t>
            </a:r>
            <a:r>
              <a:rPr lang="nl-BE" sz="2000" b="0" i="0" u="none" strike="noStrike" baseline="0" dirty="0" err="1">
                <a:latin typeface="FreeSans"/>
              </a:rPr>
              <a:t>include</a:t>
            </a:r>
            <a:endParaRPr lang="nl-BE" sz="2000" b="0" i="0" u="none" strike="noStrike" baseline="0" dirty="0">
              <a:latin typeface="FreeSans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latin typeface="FreeSans"/>
              </a:rPr>
              <a:t>- Development of impact evaluation of CBL on all selected priorities (entrepreneurial skills, civic engagement and green </a:t>
            </a:r>
            <a:r>
              <a:rPr lang="nl-BE" sz="2000" b="0" i="0" u="none" strike="noStrike" baseline="0" dirty="0">
                <a:latin typeface="FreeSans"/>
              </a:rPr>
              <a:t>skills). </a:t>
            </a:r>
          </a:p>
          <a:p>
            <a:pPr marL="0" indent="0" algn="l">
              <a:buNone/>
            </a:pPr>
            <a:r>
              <a:rPr lang="nl-BE" sz="2000" dirty="0">
                <a:latin typeface="FreeSans"/>
              </a:rPr>
              <a:t>- It </a:t>
            </a:r>
            <a:r>
              <a:rPr lang="nl-BE" sz="2000" dirty="0" err="1">
                <a:latin typeface="FreeSans"/>
              </a:rPr>
              <a:t>will</a:t>
            </a:r>
            <a:r>
              <a:rPr lang="nl-BE" sz="2000" dirty="0">
                <a:latin typeface="FreeSans"/>
              </a:rPr>
              <a:t> </a:t>
            </a:r>
            <a:r>
              <a:rPr lang="nl-BE" sz="2000" dirty="0" err="1">
                <a:latin typeface="FreeSans"/>
              </a:rPr>
              <a:t>be</a:t>
            </a:r>
            <a:r>
              <a:rPr lang="nl-BE" sz="2000" dirty="0">
                <a:latin typeface="FreeSans"/>
              </a:rPr>
              <a:t> </a:t>
            </a:r>
            <a:r>
              <a:rPr lang="nl-BE" sz="2000" dirty="0" err="1">
                <a:latin typeface="FreeSans"/>
              </a:rPr>
              <a:t>used</a:t>
            </a:r>
            <a:r>
              <a:rPr lang="nl-BE" sz="2000" dirty="0">
                <a:latin typeface="FreeSans"/>
              </a:rPr>
              <a:t> on </a:t>
            </a:r>
            <a:r>
              <a:rPr lang="nl-BE" sz="2000" dirty="0" err="1">
                <a:latin typeface="FreeSans"/>
              </a:rPr>
              <a:t>the</a:t>
            </a:r>
            <a:r>
              <a:rPr lang="nl-BE" sz="2000" dirty="0">
                <a:latin typeface="FreeSans"/>
              </a:rPr>
              <a:t> </a:t>
            </a:r>
            <a:r>
              <a:rPr lang="nl-BE" sz="2000" dirty="0" err="1">
                <a:latin typeface="FreeSans"/>
              </a:rPr>
              <a:t>two</a:t>
            </a:r>
            <a:r>
              <a:rPr lang="nl-BE" sz="2000" dirty="0">
                <a:latin typeface="FreeSans"/>
              </a:rPr>
              <a:t> </a:t>
            </a:r>
            <a:r>
              <a:rPr lang="nl-BE" sz="2000" dirty="0" err="1">
                <a:latin typeface="FreeSans"/>
              </a:rPr>
              <a:t>iterations</a:t>
            </a:r>
            <a:r>
              <a:rPr lang="nl-BE" sz="2000" dirty="0">
                <a:latin typeface="FreeSans"/>
              </a:rPr>
              <a:t> of </a:t>
            </a:r>
            <a:r>
              <a:rPr lang="nl-BE" sz="2000" dirty="0" err="1">
                <a:latin typeface="FreeSans"/>
              </a:rPr>
              <a:t>the</a:t>
            </a:r>
            <a:r>
              <a:rPr lang="nl-BE" sz="2000" dirty="0">
                <a:latin typeface="FreeSans"/>
              </a:rPr>
              <a:t> course</a:t>
            </a:r>
            <a:endParaRPr lang="nl-BE" sz="2000" b="0" i="0" u="none" strike="noStrike" baseline="0" dirty="0">
              <a:latin typeface="FreeSans"/>
            </a:endParaRPr>
          </a:p>
          <a:p>
            <a:pPr marL="0" indent="0" algn="l">
              <a:buNone/>
            </a:pPr>
            <a:endParaRPr lang="nl-BE" sz="2000" dirty="0">
              <a:latin typeface="FreeSans"/>
            </a:endParaRPr>
          </a:p>
          <a:p>
            <a:pPr marL="0" indent="0" algn="l">
              <a:buNone/>
            </a:pPr>
            <a:r>
              <a:rPr lang="nl-BE" sz="2000" b="0" i="0" u="none" strike="noStrike" baseline="0" dirty="0" err="1">
                <a:latin typeface="FreeSans"/>
              </a:rPr>
              <a:t>Results</a:t>
            </a:r>
            <a:r>
              <a:rPr lang="nl-BE" sz="2000" b="0" i="0" u="none" strike="noStrike" baseline="0" dirty="0">
                <a:latin typeface="FreeSans"/>
              </a:rPr>
              <a:t>: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latin typeface="FreeSans"/>
              </a:rPr>
              <a:t>A methodology on how to measure the impact of CBL at different levels: 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latin typeface="FreeSans"/>
              </a:rPr>
              <a:t>society, institution, teachers and students.</a:t>
            </a:r>
            <a:endParaRPr lang="nl-BE" sz="2000" b="0" i="0" u="none" strike="noStrike" baseline="0" dirty="0">
              <a:latin typeface="FreeSan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1BCB32-A6D2-AE21-27E6-3A5FD0761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3459" y="120580"/>
            <a:ext cx="1420682" cy="74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298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1B482-EAB7-AAB2-0657-0DA263658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Involvement</a:t>
            </a:r>
            <a:r>
              <a:rPr lang="nl-BE" dirty="0"/>
              <a:t> of Cluster members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97AEF-FC36-BA2D-239B-4E2F04E54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Involvement</a:t>
            </a:r>
            <a:r>
              <a:rPr lang="nl-BE" dirty="0"/>
              <a:t> in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needs</a:t>
            </a:r>
            <a:r>
              <a:rPr lang="nl-BE" dirty="0"/>
              <a:t> analysis</a:t>
            </a:r>
          </a:p>
          <a:p>
            <a:pPr lvl="1"/>
            <a:r>
              <a:rPr lang="nl-BE" dirty="0"/>
              <a:t>Interviews, </a:t>
            </a:r>
            <a:r>
              <a:rPr lang="nl-BE" dirty="0" err="1"/>
              <a:t>surveys</a:t>
            </a:r>
            <a:r>
              <a:rPr lang="nl-BE" dirty="0"/>
              <a:t>, …</a:t>
            </a:r>
          </a:p>
          <a:p>
            <a:endParaRPr lang="nl-BE" dirty="0"/>
          </a:p>
          <a:p>
            <a:r>
              <a:rPr lang="nl-BE" dirty="0" err="1"/>
              <a:t>Possibility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run </a:t>
            </a:r>
            <a:r>
              <a:rPr lang="nl-BE" dirty="0" err="1"/>
              <a:t>the</a:t>
            </a:r>
            <a:r>
              <a:rPr lang="nl-BE" dirty="0"/>
              <a:t> CBL course </a:t>
            </a:r>
            <a:r>
              <a:rPr lang="nl-BE" dirty="0" err="1"/>
              <a:t>that</a:t>
            </a:r>
            <a:r>
              <a:rPr lang="nl-BE" dirty="0"/>
              <a:t> </a:t>
            </a:r>
            <a:r>
              <a:rPr lang="nl-BE" dirty="0" err="1"/>
              <a:t>will</a:t>
            </a:r>
            <a:r>
              <a:rPr lang="nl-BE" dirty="0"/>
              <a:t> </a:t>
            </a:r>
            <a:r>
              <a:rPr lang="nl-BE" dirty="0" err="1"/>
              <a:t>be</a:t>
            </a:r>
            <a:r>
              <a:rPr lang="nl-BE" dirty="0"/>
              <a:t> </a:t>
            </a:r>
            <a:r>
              <a:rPr lang="nl-BE" dirty="0" err="1"/>
              <a:t>designed</a:t>
            </a:r>
            <a:r>
              <a:rPr lang="nl-BE" dirty="0"/>
              <a:t> </a:t>
            </a:r>
          </a:p>
          <a:p>
            <a:pPr lvl="1"/>
            <a:r>
              <a:rPr lang="nl-BE" dirty="0"/>
              <a:t>The </a:t>
            </a:r>
            <a:r>
              <a:rPr lang="nl-BE" dirty="0" err="1"/>
              <a:t>material</a:t>
            </a:r>
            <a:r>
              <a:rPr lang="nl-BE" dirty="0"/>
              <a:t> </a:t>
            </a:r>
            <a:r>
              <a:rPr lang="nl-BE" dirty="0" err="1"/>
              <a:t>will</a:t>
            </a:r>
            <a:r>
              <a:rPr lang="nl-BE" dirty="0"/>
              <a:t> </a:t>
            </a:r>
            <a:r>
              <a:rPr lang="nl-BE" dirty="0" err="1"/>
              <a:t>be</a:t>
            </a:r>
            <a:r>
              <a:rPr lang="nl-BE" dirty="0"/>
              <a:t> open source</a:t>
            </a:r>
          </a:p>
          <a:p>
            <a:pPr lvl="1"/>
            <a:r>
              <a:rPr lang="en-US" dirty="0"/>
              <a:t>reproducible format (geographical and temporal </a:t>
            </a:r>
            <a:r>
              <a:rPr lang="nl-BE" dirty="0" err="1"/>
              <a:t>dimension</a:t>
            </a:r>
            <a:r>
              <a:rPr lang="nl-BE" dirty="0"/>
              <a:t>)</a:t>
            </a:r>
          </a:p>
          <a:p>
            <a:pPr lvl="1"/>
            <a:endParaRPr lang="nl-BE" dirty="0"/>
          </a:p>
          <a:p>
            <a:r>
              <a:rPr lang="nl-BE" dirty="0" err="1"/>
              <a:t>Possible</a:t>
            </a:r>
            <a:r>
              <a:rPr lang="nl-BE" dirty="0"/>
              <a:t> </a:t>
            </a:r>
            <a:r>
              <a:rPr lang="nl-BE" dirty="0" err="1"/>
              <a:t>involvement</a:t>
            </a:r>
            <a:r>
              <a:rPr lang="nl-BE" dirty="0"/>
              <a:t> in </a:t>
            </a:r>
            <a:r>
              <a:rPr lang="nl-BE" dirty="0" err="1"/>
              <a:t>the</a:t>
            </a:r>
            <a:r>
              <a:rPr lang="nl-BE" dirty="0"/>
              <a:t> impact analysis</a:t>
            </a:r>
            <a:endParaRPr lang="en-B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756B80-0809-8677-890A-F77CF0368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3459" y="120580"/>
            <a:ext cx="1420682" cy="74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797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465D79A30DFB45AC8CC2511C4B1847" ma:contentTypeVersion="21" ma:contentTypeDescription="Een nieuw document maken." ma:contentTypeScope="" ma:versionID="cadfa54b4affb445f239ae536084f875">
  <xsd:schema xmlns:xsd="http://www.w3.org/2001/XMLSchema" xmlns:xs="http://www.w3.org/2001/XMLSchema" xmlns:p="http://schemas.microsoft.com/office/2006/metadata/properties" xmlns:ns2="60c8d8bd-d408-4045-953a-867b1f07f8b3" xmlns:ns3="7175d65e-0428-40e7-befa-fe455af99e9f" targetNamespace="http://schemas.microsoft.com/office/2006/metadata/properties" ma:root="true" ma:fieldsID="65d83da4567dba5feca1f41c353910ee" ns2:_="" ns3:_="">
    <xsd:import namespace="60c8d8bd-d408-4045-953a-867b1f07f8b3"/>
    <xsd:import namespace="7175d65e-0428-40e7-befa-fe455af99e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_Flow_SignoffStatu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Statu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8d8bd-d408-4045-953a-867b1f07f8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Flow_SignoffStatus" ma:index="10" nillable="true" ma:displayName="Sign-off status" ma:internalName="Sign_x002d_off_x0020_status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8b6fc0cd-01fe-45a4-a6f7-42bcc5426b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Status" ma:index="21" nillable="true" ma:displayName="Status" ma:format="Dropdown" ma:internalName="Statu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og niet gestart"/>
                    <xsd:enumeration value="In behandeling"/>
                    <xsd:enumeration value="Afgewerkt"/>
                    <xsd:enumeration value="Dringend"/>
                  </xsd:restriction>
                </xsd:simpleType>
              </xsd:element>
            </xsd:sequence>
          </xsd:extension>
        </xsd:complexContent>
      </xsd:complex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5d65e-0428-40e7-befa-fe455af99e9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cc744dc7-399a-4794-95fb-2093bfe8f3fe}" ma:internalName="TaxCatchAll" ma:showField="CatchAllData" ma:web="7175d65e-0428-40e7-befa-fe455af99e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F362EF-570B-4E11-9CE4-AC07B67C78F4}"/>
</file>

<file path=customXml/itemProps2.xml><?xml version="1.0" encoding="utf-8"?>
<ds:datastoreItem xmlns:ds="http://schemas.openxmlformats.org/officeDocument/2006/customXml" ds:itemID="{983590D5-6368-416F-88D6-45F600421C7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432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FreeSans</vt:lpstr>
      <vt:lpstr>Office Theme</vt:lpstr>
      <vt:lpstr>CLUSTER 2024 GENERAL ASSEMBLY –  STEERING COMMITTEE  APRIL 10-12, 2024 Leuven</vt:lpstr>
      <vt:lpstr>Erasmus+ project</vt:lpstr>
      <vt:lpstr>ChallengED: EU priorities targeted</vt:lpstr>
      <vt:lpstr>ChallengED: objectives</vt:lpstr>
      <vt:lpstr>Work Packages</vt:lpstr>
      <vt:lpstr>WP2 Defining Challenges</vt:lpstr>
      <vt:lpstr>WP3 CBL course design </vt:lpstr>
      <vt:lpstr>WP4 Impact evaluation </vt:lpstr>
      <vt:lpstr>Involvement of Cluster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Yolande Berbers</dc:creator>
  <cp:lastModifiedBy>Jules Vanpée</cp:lastModifiedBy>
  <cp:revision>11</cp:revision>
  <dcterms:created xsi:type="dcterms:W3CDTF">2023-03-29T12:20:34Z</dcterms:created>
  <dcterms:modified xsi:type="dcterms:W3CDTF">2024-04-12T06:27:38Z</dcterms:modified>
</cp:coreProperties>
</file>