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265" r:id="rId3"/>
    <p:sldId id="261" r:id="rId4"/>
    <p:sldId id="266" r:id="rId5"/>
    <p:sldId id="256" r:id="rId6"/>
    <p:sldId id="257" r:id="rId7"/>
    <p:sldId id="258" r:id="rId8"/>
    <p:sldId id="267" r:id="rId9"/>
    <p:sldId id="262" r:id="rId10"/>
    <p:sldId id="263" r:id="rId11"/>
    <p:sldId id="264" r:id="rId12"/>
  </p:sldIdLst>
  <p:sldSz cx="12192000" cy="6858000"/>
  <p:notesSz cx="6858000" cy="9144000"/>
  <p:custDataLst>
    <p:tags r:id="rId14"/>
  </p:custDataLst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 Vander Sloten" userId="22fa6714-9311-4514-a01d-a324ec895ea3" providerId="ADAL" clId="{26A0EE12-CD2E-4549-9A1E-DAED99C9081F}"/>
    <pc:docChg chg="custSel modSld replTag delTag">
      <pc:chgData name="Jos Vander Sloten" userId="22fa6714-9311-4514-a01d-a324ec895ea3" providerId="ADAL" clId="{26A0EE12-CD2E-4549-9A1E-DAED99C9081F}" dt="2023-09-07T13:13:11.339" v="157"/>
      <pc:docMkLst>
        <pc:docMk/>
      </pc:docMkLst>
      <pc:sldChg chg="modSp mod">
        <pc:chgData name="Jos Vander Sloten" userId="22fa6714-9311-4514-a01d-a324ec895ea3" providerId="ADAL" clId="{26A0EE12-CD2E-4549-9A1E-DAED99C9081F}" dt="2023-09-07T07:32:29.816" v="4" actId="114"/>
        <pc:sldMkLst>
          <pc:docMk/>
          <pc:sldMk cId="2959102710" sldId="261"/>
        </pc:sldMkLst>
        <pc:spChg chg="mod">
          <ac:chgData name="Jos Vander Sloten" userId="22fa6714-9311-4514-a01d-a324ec895ea3" providerId="ADAL" clId="{26A0EE12-CD2E-4549-9A1E-DAED99C9081F}" dt="2023-09-07T07:32:29.816" v="4" actId="114"/>
          <ac:spMkLst>
            <pc:docMk/>
            <pc:sldMk cId="2959102710" sldId="261"/>
            <ac:spMk id="2" creationId="{8825848F-CFEA-4348-A523-A58049F76DBD}"/>
          </ac:spMkLst>
        </pc:spChg>
      </pc:sldChg>
      <pc:sldChg chg="modSp mod">
        <pc:chgData name="Jos Vander Sloten" userId="22fa6714-9311-4514-a01d-a324ec895ea3" providerId="ADAL" clId="{26A0EE12-CD2E-4549-9A1E-DAED99C9081F}" dt="2023-09-07T09:31:20.672" v="8" actId="114"/>
        <pc:sldMkLst>
          <pc:docMk/>
          <pc:sldMk cId="2829836251" sldId="262"/>
        </pc:sldMkLst>
        <pc:spChg chg="mod">
          <ac:chgData name="Jos Vander Sloten" userId="22fa6714-9311-4514-a01d-a324ec895ea3" providerId="ADAL" clId="{26A0EE12-CD2E-4549-9A1E-DAED99C9081F}" dt="2023-09-07T09:31:20.672" v="8" actId="114"/>
          <ac:spMkLst>
            <pc:docMk/>
            <pc:sldMk cId="2829836251" sldId="262"/>
            <ac:spMk id="2" creationId="{8825848F-CFEA-4348-A523-A58049F76DBD}"/>
          </ac:spMkLst>
        </pc:spChg>
      </pc:sldChg>
      <pc:sldChg chg="modSp mod">
        <pc:chgData name="Jos Vander Sloten" userId="22fa6714-9311-4514-a01d-a324ec895ea3" providerId="ADAL" clId="{26A0EE12-CD2E-4549-9A1E-DAED99C9081F}" dt="2023-09-07T13:13:02.480" v="154" actId="13926"/>
        <pc:sldMkLst>
          <pc:docMk/>
          <pc:sldMk cId="1255843201" sldId="263"/>
        </pc:sldMkLst>
        <pc:spChg chg="mod">
          <ac:chgData name="Jos Vander Sloten" userId="22fa6714-9311-4514-a01d-a324ec895ea3" providerId="ADAL" clId="{26A0EE12-CD2E-4549-9A1E-DAED99C9081F}" dt="2023-09-07T13:12:43.239" v="149" actId="13926"/>
          <ac:spMkLst>
            <pc:docMk/>
            <pc:sldMk cId="1255843201" sldId="263"/>
            <ac:spMk id="2" creationId="{8825848F-CFEA-4348-A523-A58049F76DBD}"/>
          </ac:spMkLst>
        </pc:spChg>
        <pc:spChg chg="mod">
          <ac:chgData name="Jos Vander Sloten" userId="22fa6714-9311-4514-a01d-a324ec895ea3" providerId="ADAL" clId="{26A0EE12-CD2E-4549-9A1E-DAED99C9081F}" dt="2023-09-07T13:13:02.480" v="154" actId="13926"/>
          <ac:spMkLst>
            <pc:docMk/>
            <pc:sldMk cId="1255843201" sldId="263"/>
            <ac:spMk id="3" creationId="{99D3530F-1881-CD4A-8CF0-1DD6950658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0174A-2FC7-7644-A11F-7473497E08B8}" type="datetimeFigureOut">
              <a:rPr lang="en-BE" smtClean="0"/>
              <a:t>09/07/2023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ACDA3-BA0F-6244-A4EC-3ED44F789CB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274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84B3-46C2-76FA-FA15-AF3722A2D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8B11-9775-216B-CD51-A5743E8A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4E67D-8B86-C966-0648-415E6CD1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C266-AF77-F942-A29A-185B31BB6EA5}" type="datetimeFigureOut">
              <a:rPr lang="en-BE" smtClean="0"/>
              <a:t>09/07/2023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45565-D1C3-E7AD-088B-3D393538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FFBCD-91AC-3A0F-3702-613EE279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B767-4830-E649-886F-41AF8620308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2954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60BD-9E8E-27B1-9F86-F82EB4E7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C7818-E396-45E2-54FC-B3F64D6A2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AA40-F72F-1C77-F9EB-482D822A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C266-AF77-F942-A29A-185B31BB6EA5}" type="datetimeFigureOut">
              <a:rPr lang="en-BE" smtClean="0"/>
              <a:t>09/07/2023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EB854-04B0-ECF4-5500-0F89C3EA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EAA64-AFF7-B9CD-876A-E8CF886A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B767-4830-E649-886F-41AF8620308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877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C1708-293B-7234-C000-441E1A045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BD3E3-8B2F-895E-C4A9-E1CB0A255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B0E9E-5F05-0792-787C-DD8E131B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C266-AF77-F942-A29A-185B31BB6EA5}" type="datetimeFigureOut">
              <a:rPr lang="en-BE" smtClean="0"/>
              <a:t>09/07/2023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2974F-6A10-1636-BB75-B7626731F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DC5CF-5E9A-83B9-93E6-0EC59D20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B767-4830-E649-886F-41AF8620308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300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122C-7BF7-B16D-7569-1F2C69B9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3482C-CC9C-73BE-8E28-8F9C7BC38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EE59A-6D6F-C715-F354-C40CC424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C266-AF77-F942-A29A-185B31BB6EA5}" type="datetimeFigureOut">
              <a:rPr lang="en-BE" smtClean="0"/>
              <a:t>09/07/2023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71AAD-290C-F06F-FA7E-FC9663FD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649D9-58BD-6B87-5696-48157E0E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B767-4830-E649-886F-41AF8620308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8450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EB44-6B56-9F77-F832-EC8E884D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EE262-D227-7F54-7989-C0A90BF76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2A3F5-8388-54B6-AE9A-65D6DCCB7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C266-AF77-F942-A29A-185B31BB6EA5}" type="datetimeFigureOut">
              <a:rPr lang="en-BE" smtClean="0"/>
              <a:t>09/07/2023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C83FA-C6F5-F3EE-8C53-3BD4843A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CA54E-C924-0783-134B-4492046E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B767-4830-E649-886F-41AF8620308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1387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D648-F366-1764-BCF2-5EB144784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D4BBF-8F82-88F4-A9BC-4FC04EA4E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3BACE-04DB-1CA7-4379-BB3289C56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7B2BC-0135-AD37-359D-61639EC5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C266-AF77-F942-A29A-185B31BB6EA5}" type="datetimeFigureOut">
              <a:rPr lang="en-BE" smtClean="0"/>
              <a:t>09/07/2023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0A31-2B2D-87C1-8D90-D6B319DB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DB950-C3E0-087C-DA64-D4AF5294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B767-4830-E649-886F-41AF8620308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5477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FB1B-AA73-E454-54B6-B8993496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AA7DF-7889-ED54-1FD8-B13CF489D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EB20D-08E5-D23B-AE41-D08266AAF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875A84-8CEB-F517-7799-8A41D7ED4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2E8C5-9780-7736-F9EA-E951DCB5C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D1FE2-F058-5696-AC32-53420CB2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C266-AF77-F942-A29A-185B31BB6EA5}" type="datetimeFigureOut">
              <a:rPr lang="en-BE" smtClean="0"/>
              <a:t>09/07/2023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378C0-C174-924E-D401-55F6256C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B19EA-FB0C-2899-4054-FE3C8355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B767-4830-E649-886F-41AF8620308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1525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7CB1-4A87-5823-C3C0-1C4104E0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6EB6D-79AB-82AB-A7A3-0843C56E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C266-AF77-F942-A29A-185B31BB6EA5}" type="datetimeFigureOut">
              <a:rPr lang="en-BE" smtClean="0"/>
              <a:t>09/07/2023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352E1-C6E3-3807-E2F3-ECB0E383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8F93D-46E0-E9D1-9D2A-43D76774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B767-4830-E649-886F-41AF8620308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3661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C2DDE-7CFB-D03E-D248-24976B45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C266-AF77-F942-A29A-185B31BB6EA5}" type="datetimeFigureOut">
              <a:rPr lang="en-BE" smtClean="0"/>
              <a:t>09/07/2023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D9E59-1947-5E29-2057-1A2B14C3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030CC-3ADE-3693-5BED-30A0A161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B767-4830-E649-886F-41AF8620308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4166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1FD6-9947-C266-0304-99F53A43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B873-2A0D-B71E-8E02-89029B004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71ABF-2D01-B4EC-DEA6-D65E1058E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5E491-C382-A97D-4A69-0008FE5D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C266-AF77-F942-A29A-185B31BB6EA5}" type="datetimeFigureOut">
              <a:rPr lang="en-BE" smtClean="0"/>
              <a:t>09/07/2023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F026-0364-6D33-B26F-90332DB3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C83B9-98C2-60F9-5357-6D90B6DC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B767-4830-E649-886F-41AF8620308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0030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8732B-FDFD-42E1-5B15-49B4E98A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A596D-9CD5-86B0-D324-867599699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3FE89-C03E-56CE-AF23-A0B868959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CEE9F-7406-297D-4E05-7B0B52E2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C266-AF77-F942-A29A-185B31BB6EA5}" type="datetimeFigureOut">
              <a:rPr lang="en-BE" smtClean="0"/>
              <a:t>09/07/2023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1A8CE-BB2F-123A-7FE3-110176BE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C34B2-1DCF-2585-FA24-66272D37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B767-4830-E649-886F-41AF8620308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371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F037D5-E91C-3A0E-ACC2-B632A1B7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DEAC6-3099-6DDC-BD39-BA785CC02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A284D-8625-B770-15A3-86118E3E5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EC266-AF77-F942-A29A-185B31BB6EA5}" type="datetimeFigureOut">
              <a:rPr lang="en-BE" smtClean="0"/>
              <a:t>09/07/2023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5C7FA-1613-E9EA-BD0F-8CD9ECF14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9E63-C5DB-66DD-83C5-D0926E566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B767-4830-E649-886F-41AF86203082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38529-4673-5017-18DB-1A54BBA1C5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6041" y="6505269"/>
            <a:ext cx="798829" cy="2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6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4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14AF-FDAA-5542-AF9D-B0F921495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62801"/>
          </a:xfrm>
        </p:spPr>
        <p:txBody>
          <a:bodyPr>
            <a:normAutofit/>
          </a:bodyPr>
          <a:lstStyle/>
          <a:p>
            <a:r>
              <a:rPr lang="en-US" dirty="0">
                <a:latin typeface="Avenir" panose="02000503020000020003" pitchFamily="2" charset="0"/>
              </a:rPr>
              <a:t>WG EUI</a:t>
            </a:r>
            <a:br>
              <a:rPr lang="en-US" dirty="0">
                <a:latin typeface="Avenir" panose="02000503020000020003" pitchFamily="2" charset="0"/>
              </a:rPr>
            </a:br>
            <a:r>
              <a:rPr lang="en-US" sz="2800" dirty="0">
                <a:latin typeface="Avenir" panose="02000503020000020003" pitchFamily="2" charset="0"/>
              </a:rPr>
              <a:t>September 8, 2023</a:t>
            </a:r>
            <a:br>
              <a:rPr lang="en-US" sz="2800" dirty="0">
                <a:latin typeface="Avenir" panose="02000503020000020003" pitchFamily="2" charset="0"/>
              </a:rPr>
            </a:br>
            <a:br>
              <a:rPr lang="en-US" sz="2800" dirty="0">
                <a:latin typeface="Avenir" panose="02000503020000020003" pitchFamily="2" charset="0"/>
              </a:rPr>
            </a:br>
            <a:r>
              <a:rPr lang="en-US" sz="2800" dirty="0">
                <a:latin typeface="Avenir" panose="02000503020000020003" pitchFamily="2" charset="0"/>
              </a:rPr>
              <a:t>‘</a:t>
            </a:r>
            <a:r>
              <a:rPr lang="en-US" sz="2800" i="1" dirty="0">
                <a:latin typeface="Avenir" panose="02000503020000020003" pitchFamily="2" charset="0"/>
              </a:rPr>
              <a:t>the onion or the spider</a:t>
            </a:r>
            <a:r>
              <a:rPr lang="en-US" sz="2800" dirty="0">
                <a:latin typeface="Avenir" panose="02000503020000020003" pitchFamily="2" charset="0"/>
              </a:rPr>
              <a:t>’</a:t>
            </a:r>
            <a:br>
              <a:rPr lang="en-US" dirty="0">
                <a:latin typeface="Avenir" panose="02000503020000020003" pitchFamily="2" charset="0"/>
              </a:rPr>
            </a:br>
            <a:br>
              <a:rPr lang="en-US" dirty="0">
                <a:latin typeface="Avenir" panose="02000503020000020003" pitchFamily="2" charset="0"/>
              </a:rPr>
            </a:br>
            <a:endParaRPr lang="en-US" dirty="0">
              <a:latin typeface="Avenir" panose="02000503020000020003" pitchFamily="2" charset="0"/>
            </a:endParaRPr>
          </a:p>
        </p:txBody>
      </p:sp>
      <p:pic>
        <p:nvPicPr>
          <p:cNvPr id="4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48854959-97BD-1048-AD79-FABC3A08810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841" y="210579"/>
            <a:ext cx="1324159" cy="5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C9C83A-8A30-7946-8280-F2E9F758B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7615" y="210579"/>
            <a:ext cx="1511300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FDABB8-18A8-AE4F-88B6-23F17F1B83B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508752" y="282574"/>
            <a:ext cx="6984110" cy="6292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532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848F-CFEA-4348-A523-A58049F7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venir" panose="02000503020000020003" pitchFamily="2" charset="0"/>
              </a:rPr>
              <a:t>the onion </a:t>
            </a:r>
            <a:r>
              <a:rPr lang="en-US" i="1" dirty="0">
                <a:solidFill>
                  <a:srgbClr val="0070C0"/>
                </a:solidFill>
                <a:latin typeface="Avenir" panose="02000503020000020003" pitchFamily="2" charset="0"/>
              </a:rPr>
              <a:t>or</a:t>
            </a:r>
            <a:r>
              <a:rPr lang="en-US" dirty="0">
                <a:solidFill>
                  <a:srgbClr val="0070C0"/>
                </a:solidFill>
                <a:latin typeface="Avenir" panose="02000503020000020003" pitchFamily="2" charset="0"/>
              </a:rPr>
              <a:t> the spider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530F-1881-CD4A-8CF0-1DD695065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4433"/>
          </a:xfrm>
        </p:spPr>
        <p:txBody>
          <a:bodyPr/>
          <a:lstStyle/>
          <a:p>
            <a:r>
              <a:rPr lang="en-US" dirty="0">
                <a:latin typeface="Avenir" panose="02000503020000020003" pitchFamily="2" charset="0"/>
              </a:rPr>
              <a:t>expand the web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link with WG associated partners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use SEEEP partners to reach out to China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other alliances in other continents?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USHEPIA: University science, humanities and engineering partnerships in Africa</a:t>
            </a:r>
          </a:p>
          <a:p>
            <a:pPr lvl="2"/>
            <a:r>
              <a:rPr lang="en-GB" dirty="0">
                <a:latin typeface="Avenir" panose="02000503020000020003" pitchFamily="2" charset="0"/>
              </a:rPr>
              <a:t>ARUA: African Research Universities Alliance</a:t>
            </a:r>
          </a:p>
          <a:p>
            <a:pPr lvl="2"/>
            <a:r>
              <a:rPr lang="en-GB" dirty="0" err="1">
                <a:latin typeface="Avenir" panose="02000503020000020003" pitchFamily="2" charset="0"/>
              </a:rPr>
              <a:t>Magelhaes</a:t>
            </a:r>
            <a:r>
              <a:rPr lang="en-GB" dirty="0">
                <a:latin typeface="Avenir" panose="02000503020000020003" pitchFamily="2" charset="0"/>
              </a:rPr>
              <a:t> network with focus on Latin-America (exchange of students)</a:t>
            </a:r>
          </a:p>
          <a:p>
            <a:pPr lvl="2"/>
            <a:r>
              <a:rPr lang="en-GB" dirty="0">
                <a:latin typeface="Avenir" panose="02000503020000020003" pitchFamily="2" charset="0"/>
              </a:rPr>
              <a:t>UNIMED</a:t>
            </a:r>
          </a:p>
          <a:p>
            <a:pPr lvl="2"/>
            <a:r>
              <a:rPr lang="en-GB" dirty="0">
                <a:latin typeface="Avenir" panose="02000503020000020003" pitchFamily="2" charset="0"/>
              </a:rPr>
              <a:t>…</a:t>
            </a:r>
          </a:p>
          <a:p>
            <a:pPr lvl="1"/>
            <a:r>
              <a:rPr lang="en-GB" dirty="0">
                <a:latin typeface="Avenir" panose="02000503020000020003" pitchFamily="2" charset="0"/>
              </a:rPr>
              <a:t>Boost student engagement across EUA</a:t>
            </a:r>
          </a:p>
          <a:p>
            <a:pPr marL="914400" lvl="2" indent="0">
              <a:buNone/>
            </a:pPr>
            <a:endParaRPr lang="en-US" dirty="0">
              <a:latin typeface="Avenir" panose="02000503020000020003" pitchFamily="2" charset="0"/>
            </a:endParaRPr>
          </a:p>
          <a:p>
            <a:pPr lvl="2"/>
            <a:endParaRPr lang="en-US" dirty="0">
              <a:latin typeface="Avenir" panose="02000503020000020003" pitchFamily="2" charset="0"/>
            </a:endParaRPr>
          </a:p>
          <a:p>
            <a:pPr lvl="2"/>
            <a:endParaRPr lang="en-US" dirty="0">
              <a:latin typeface="Avenir" panose="02000503020000020003" pitchFamily="2" charset="0"/>
            </a:endParaRPr>
          </a:p>
        </p:txBody>
      </p:sp>
      <p:pic>
        <p:nvPicPr>
          <p:cNvPr id="6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8CB4D8D2-64E9-8E44-A548-583C52BF61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841" y="210579"/>
            <a:ext cx="1324159" cy="5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CD1CE2-D7ED-954A-8EBD-0028B9921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7615" y="210579"/>
            <a:ext cx="1511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4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848F-CFEA-4348-A523-A58049F7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4" y="260142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venir" panose="02000503020000020003" pitchFamily="2" charset="0"/>
              </a:rPr>
              <a:t>discussion</a:t>
            </a:r>
          </a:p>
        </p:txBody>
      </p:sp>
      <p:pic>
        <p:nvPicPr>
          <p:cNvPr id="6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8CB4D8D2-64E9-8E44-A548-583C52BF61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841" y="210579"/>
            <a:ext cx="1324159" cy="5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CD1CE2-D7ED-954A-8EBD-0028B9921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7615" y="210579"/>
            <a:ext cx="1511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4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848F-CFEA-4348-A523-A58049F7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venir" panose="02000503020000020003" pitchFamily="2" charset="0"/>
              </a:rPr>
              <a:t>topics discussed WG 23/03/2023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530F-1881-CD4A-8CF0-1DD695065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4433"/>
          </a:xfrm>
        </p:spPr>
        <p:txBody>
          <a:bodyPr/>
          <a:lstStyle/>
          <a:p>
            <a:r>
              <a:rPr lang="en-US" dirty="0" err="1">
                <a:latin typeface="Avenir" panose="02000503020000020003" pitchFamily="2" charset="0"/>
              </a:rPr>
              <a:t>internationalisation</a:t>
            </a:r>
            <a:r>
              <a:rPr lang="en-US" dirty="0">
                <a:latin typeface="Avenir" panose="02000503020000020003" pitchFamily="2" charset="0"/>
              </a:rPr>
              <a:t> of alliances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onion model of internationalization of European University Alliances</a:t>
            </a:r>
          </a:p>
          <a:p>
            <a:pPr lvl="2"/>
            <a:r>
              <a:rPr lang="en-US" sz="1800" dirty="0">
                <a:latin typeface="Avenir" panose="02000503020000020003" pitchFamily="2" charset="0"/>
              </a:rPr>
              <a:t>center = alliance</a:t>
            </a:r>
          </a:p>
          <a:p>
            <a:pPr lvl="2"/>
            <a:r>
              <a:rPr lang="en-US" sz="1800" dirty="0">
                <a:latin typeface="Avenir" panose="02000503020000020003" pitchFamily="2" charset="0"/>
              </a:rPr>
              <a:t>first layer = other alliances</a:t>
            </a:r>
          </a:p>
          <a:p>
            <a:pPr lvl="2"/>
            <a:r>
              <a:rPr lang="en-US" sz="1800" dirty="0">
                <a:latin typeface="Avenir" panose="02000503020000020003" pitchFamily="2" charset="0"/>
              </a:rPr>
              <a:t>second layer = European Higher Education Area (EHEA)</a:t>
            </a:r>
          </a:p>
          <a:p>
            <a:pPr lvl="2"/>
            <a:r>
              <a:rPr lang="en-US" sz="1800" dirty="0">
                <a:latin typeface="Avenir" panose="02000503020000020003" pitchFamily="2" charset="0"/>
              </a:rPr>
              <a:t>non-EHEA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position of CLUSTER within the onion?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linking with other alliances (many people other alliances present)?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advocate as policy in EHEA?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relationship with CESAER (new secretary-general)?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use and expand associated partners to create links outside EU?</a:t>
            </a:r>
          </a:p>
          <a:p>
            <a:pPr lvl="3"/>
            <a:r>
              <a:rPr lang="en-US" dirty="0">
                <a:latin typeface="Avenir" panose="02000503020000020003" pitchFamily="2" charset="0"/>
              </a:rPr>
              <a:t>through universities or through alliances in other continents?</a:t>
            </a:r>
          </a:p>
          <a:p>
            <a:pPr lvl="2"/>
            <a:endParaRPr lang="en-US" dirty="0">
              <a:latin typeface="Avenir" panose="02000503020000020003" pitchFamily="2" charset="0"/>
            </a:endParaRPr>
          </a:p>
        </p:txBody>
      </p:sp>
      <p:pic>
        <p:nvPicPr>
          <p:cNvPr id="6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8CB4D8D2-64E9-8E44-A548-583C52BF61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841" y="210579"/>
            <a:ext cx="1324159" cy="5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CD1CE2-D7ED-954A-8EBD-0028B9921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7615" y="210579"/>
            <a:ext cx="1511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848F-CFEA-4348-A523-A58049F7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" panose="02000503020000020003" pitchFamily="2" charset="0"/>
              </a:rPr>
              <a:t>the onion </a:t>
            </a:r>
            <a:r>
              <a:rPr lang="en-US" i="1" dirty="0">
                <a:latin typeface="Avenir" panose="02000503020000020003" pitchFamily="2" charset="0"/>
              </a:rPr>
              <a:t>or</a:t>
            </a:r>
            <a:r>
              <a:rPr lang="en-US" dirty="0">
                <a:latin typeface="Avenir" panose="02000503020000020003" pitchFamily="2" charset="0"/>
              </a:rPr>
              <a:t> the spider</a:t>
            </a:r>
          </a:p>
        </p:txBody>
      </p:sp>
      <p:pic>
        <p:nvPicPr>
          <p:cNvPr id="6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8CB4D8D2-64E9-8E44-A548-583C52BF61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841" y="210579"/>
            <a:ext cx="1324159" cy="5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CD1CE2-D7ED-954A-8EBD-0028B9921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7615" y="210579"/>
            <a:ext cx="1511300" cy="5334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7CEF529-60B2-9B7F-B97F-88D69F28760E}"/>
              </a:ext>
            </a:extLst>
          </p:cNvPr>
          <p:cNvGrpSpPr/>
          <p:nvPr/>
        </p:nvGrpSpPr>
        <p:grpSpPr>
          <a:xfrm>
            <a:off x="2248930" y="1322794"/>
            <a:ext cx="7154561" cy="5170081"/>
            <a:chOff x="2248930" y="1322794"/>
            <a:chExt cx="7154561" cy="517008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64B6FE-E233-1FD0-DE30-0421E8C4F5E8}"/>
                </a:ext>
              </a:extLst>
            </p:cNvPr>
            <p:cNvGrpSpPr/>
            <p:nvPr/>
          </p:nvGrpSpPr>
          <p:grpSpPr>
            <a:xfrm>
              <a:off x="2248930" y="1322794"/>
              <a:ext cx="7154561" cy="5170081"/>
              <a:chOff x="2248930" y="1322794"/>
              <a:chExt cx="7154561" cy="517008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8B3210A-DE50-6540-A397-A41F895CF9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305" y="1322794"/>
                <a:ext cx="4815791" cy="5170081"/>
              </a:xfrm>
              <a:prstGeom prst="rect">
                <a:avLst/>
              </a:prstGeom>
            </p:spPr>
          </p:pic>
          <p:sp>
            <p:nvSpPr>
              <p:cNvPr id="9" name="Content Placeholder 6">
                <a:extLst>
                  <a:ext uri="{FF2B5EF4-FFF2-40B4-BE49-F238E27FC236}">
                    <a16:creationId xmlns:a16="http://schemas.microsoft.com/office/drawing/2014/main" id="{93EFC85A-493C-9F42-AEE0-E5DC059D93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4292" y="2070621"/>
                <a:ext cx="6809199" cy="367442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US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US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  <a:p>
                <a:pPr marL="457200" indent="-457200">
                  <a:buFont typeface="+mj-lt"/>
                  <a:buAutoNum type="arabicPeriod"/>
                </a:pPr>
                <a:endParaRPr lang="en-US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i="1" dirty="0"/>
              </a:p>
            </p:txBody>
          </p:sp>
          <p:pic>
            <p:nvPicPr>
              <p:cNvPr id="10" name="Graphique 6">
                <a:extLst>
                  <a:ext uri="{FF2B5EF4-FFF2-40B4-BE49-F238E27FC236}">
                    <a16:creationId xmlns:a16="http://schemas.microsoft.com/office/drawing/2014/main" id="{CA2D3EBB-EA90-7B41-BF1E-213BB7AF1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820451" y="3169893"/>
                <a:ext cx="1136978" cy="737941"/>
              </a:xfrm>
              <a:prstGeom prst="rect">
                <a:avLst/>
              </a:prstGeom>
            </p:spPr>
          </p:pic>
          <p:pic>
            <p:nvPicPr>
              <p:cNvPr id="11" name="Image 7">
                <a:extLst>
                  <a:ext uri="{FF2B5EF4-FFF2-40B4-BE49-F238E27FC236}">
                    <a16:creationId xmlns:a16="http://schemas.microsoft.com/office/drawing/2014/main" id="{3EEA5BE2-A72D-B44F-93B4-0B0651A33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30360" y="2868672"/>
                <a:ext cx="1604735" cy="563282"/>
              </a:xfrm>
              <a:prstGeom prst="rect">
                <a:avLst/>
              </a:prstGeom>
            </p:spPr>
          </p:pic>
          <p:pic>
            <p:nvPicPr>
              <p:cNvPr id="12" name="Image 9">
                <a:extLst>
                  <a:ext uri="{FF2B5EF4-FFF2-40B4-BE49-F238E27FC236}">
                    <a16:creationId xmlns:a16="http://schemas.microsoft.com/office/drawing/2014/main" id="{D5BD0AF0-89CD-044C-A5D1-DB8F41420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37628" y="4607052"/>
                <a:ext cx="1627177" cy="950561"/>
              </a:xfrm>
              <a:prstGeom prst="rect">
                <a:avLst/>
              </a:prstGeom>
            </p:spPr>
          </p:pic>
          <p:pic>
            <p:nvPicPr>
              <p:cNvPr id="13" name="Image 14">
                <a:extLst>
                  <a:ext uri="{FF2B5EF4-FFF2-40B4-BE49-F238E27FC236}">
                    <a16:creationId xmlns:a16="http://schemas.microsoft.com/office/drawing/2014/main" id="{D6090C2D-27AE-0445-BBBB-340BF2E6B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53577" y="4098109"/>
                <a:ext cx="1117038" cy="865912"/>
              </a:xfrm>
              <a:prstGeom prst="rect">
                <a:avLst/>
              </a:prstGeom>
            </p:spPr>
          </p:pic>
          <p:pic>
            <p:nvPicPr>
              <p:cNvPr id="14" name="Google Shape;15;p27" descr="R:\D_VIII\VIIIc\4_Netzwerke_und_Messen\4.1 Netzwerke\CLUSTER\8 Website PR\Logos\Cluster_logo_small.png">
                <a:extLst>
                  <a:ext uri="{FF2B5EF4-FFF2-40B4-BE49-F238E27FC236}">
                    <a16:creationId xmlns:a16="http://schemas.microsoft.com/office/drawing/2014/main" id="{76188084-17C4-7049-B3A2-B42C8C727118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695383" y="3590676"/>
                <a:ext cx="2100781" cy="9454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18A0EE0-689E-F84D-826A-FD308F496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930" y="1965573"/>
                <a:ext cx="1725255" cy="99354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BF84297-B34B-9D42-B7E9-AEC3D992D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767" y="1933552"/>
                <a:ext cx="1452490" cy="53819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04FAFDC-0A6A-8F47-BCA9-BDA15E415A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9570" y="5406563"/>
                <a:ext cx="1197807" cy="494014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C27D05-0BEE-8F4F-A301-6BCE56DA2525}"/>
                  </a:ext>
                </a:extLst>
              </p:cNvPr>
              <p:cNvSpPr txBox="1"/>
              <p:nvPr/>
            </p:nvSpPr>
            <p:spPr>
              <a:xfrm>
                <a:off x="2568375" y="5653570"/>
                <a:ext cx="404775" cy="38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…</a:t>
                </a: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EE9AFA4-04C3-5C4A-9AD4-272E35CA3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5907" y="5045170"/>
                <a:ext cx="1076280" cy="117908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AC226F4-B320-7E4D-A4FD-E4232CA38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3756" y="2040873"/>
                <a:ext cx="1941667" cy="849931"/>
              </a:xfrm>
              <a:prstGeom prst="rect">
                <a:avLst/>
              </a:prstGeom>
            </p:spPr>
          </p:pic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51A2D0-FB57-2745-0ADA-E1AC35A466D0}"/>
                </a:ext>
              </a:extLst>
            </p:cNvPr>
            <p:cNvSpPr/>
            <p:nvPr/>
          </p:nvSpPr>
          <p:spPr>
            <a:xfrm>
              <a:off x="7939570" y="1569308"/>
              <a:ext cx="495525" cy="27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</p:grpSp>
    </p:spTree>
    <p:extLst>
      <p:ext uri="{BB962C8B-B14F-4D97-AF65-F5344CB8AC3E}">
        <p14:creationId xmlns:p14="http://schemas.microsoft.com/office/powerpoint/2010/main" val="295910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848F-CFEA-4348-A523-A58049F7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venir" panose="02000503020000020003" pitchFamily="2" charset="0"/>
              </a:rPr>
              <a:t>situation European Alliances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530F-1881-CD4A-8CF0-1DD695065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4874433"/>
          </a:xfrm>
        </p:spPr>
        <p:txBody>
          <a:bodyPr/>
          <a:lstStyle/>
          <a:p>
            <a:r>
              <a:rPr lang="en-US" dirty="0">
                <a:latin typeface="Avenir" panose="02000503020000020003" pitchFamily="2" charset="0"/>
                <a:hlinkClick r:id="" action="ppaction://noaction"/>
              </a:rPr>
              <a:t>report</a:t>
            </a:r>
            <a:r>
              <a:rPr lang="en-US" dirty="0">
                <a:latin typeface="Avenir" panose="02000503020000020003" pitchFamily="2" charset="0"/>
              </a:rPr>
              <a:t> European Parliament: 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‘</a:t>
            </a:r>
            <a:r>
              <a:rPr lang="en-US" i="1" dirty="0">
                <a:latin typeface="Avenir" panose="02000503020000020003" pitchFamily="2" charset="0"/>
              </a:rPr>
              <a:t>The European Universities Initiative: first lessons, main challenges and perspectives</a:t>
            </a:r>
            <a:r>
              <a:rPr lang="en-US" dirty="0">
                <a:latin typeface="Avenir" panose="02000503020000020003" pitchFamily="2" charset="0"/>
              </a:rPr>
              <a:t>’ (January 2023)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analysis of the selection procedure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benefits and challenges</a:t>
            </a:r>
          </a:p>
          <a:p>
            <a:pPr lvl="3"/>
            <a:r>
              <a:rPr lang="en-US" dirty="0">
                <a:latin typeface="Avenir" panose="02000503020000020003" pitchFamily="2" charset="0"/>
              </a:rPr>
              <a:t>too early to assess the impact</a:t>
            </a:r>
          </a:p>
          <a:p>
            <a:pPr lvl="3"/>
            <a:r>
              <a:rPr lang="en-US" dirty="0">
                <a:latin typeface="Avenir" panose="02000503020000020003" pitchFamily="2" charset="0"/>
              </a:rPr>
              <a:t>current operational model unsustainable (funding)</a:t>
            </a:r>
          </a:p>
          <a:p>
            <a:pPr lvl="3"/>
            <a:r>
              <a:rPr lang="en-US" dirty="0">
                <a:latin typeface="Avenir" panose="02000503020000020003" pitchFamily="2" charset="0"/>
              </a:rPr>
              <a:t>challenge in finding appropriate governance structures that ensures long-term funding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future developments </a:t>
            </a:r>
          </a:p>
          <a:p>
            <a:pPr lvl="3"/>
            <a:r>
              <a:rPr lang="en-US" dirty="0">
                <a:latin typeface="Avenir" panose="02000503020000020003" pitchFamily="2" charset="0"/>
              </a:rPr>
              <a:t>need for clear regulatory issues and appropriate organizational form</a:t>
            </a:r>
          </a:p>
          <a:p>
            <a:pPr lvl="3"/>
            <a:r>
              <a:rPr lang="en-US" dirty="0">
                <a:latin typeface="Avenir" panose="02000503020000020003" pitchFamily="2" charset="0"/>
              </a:rPr>
              <a:t>strengthen connection EUA and ERA to realize impact beyond education</a:t>
            </a:r>
          </a:p>
          <a:p>
            <a:pPr lvl="3"/>
            <a:r>
              <a:rPr lang="en-US" dirty="0">
                <a:latin typeface="Avenir" panose="02000503020000020003" pitchFamily="2" charset="0"/>
              </a:rPr>
              <a:t>broader opportunities for international collaboration beyond EU</a:t>
            </a:r>
          </a:p>
          <a:p>
            <a:pPr lvl="2"/>
            <a:endParaRPr lang="en-US" dirty="0">
              <a:latin typeface="Avenir" panose="02000503020000020003" pitchFamily="2" charset="0"/>
            </a:endParaRPr>
          </a:p>
        </p:txBody>
      </p:sp>
      <p:pic>
        <p:nvPicPr>
          <p:cNvPr id="6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8CB4D8D2-64E9-8E44-A548-583C52BF61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841" y="210579"/>
            <a:ext cx="1324159" cy="5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CD1CE2-D7ED-954A-8EBD-0028B9921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7615" y="210579"/>
            <a:ext cx="1511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9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of text on a white background&#10;&#10;Description automatically generated">
            <a:extLst>
              <a:ext uri="{FF2B5EF4-FFF2-40B4-BE49-F238E27FC236}">
                <a16:creationId xmlns:a16="http://schemas.microsoft.com/office/drawing/2014/main" id="{4AE87ABE-2C22-A5CF-C4C8-07F2ACD0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3" y="294529"/>
            <a:ext cx="10401936" cy="6090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BAC6C0-4FED-3173-741D-604E64579563}"/>
              </a:ext>
            </a:extLst>
          </p:cNvPr>
          <p:cNvSpPr txBox="1"/>
          <p:nvPr/>
        </p:nvSpPr>
        <p:spPr>
          <a:xfrm>
            <a:off x="999231" y="6385188"/>
            <a:ext cx="7992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i="1" dirty="0">
                <a:latin typeface="Avenir Book" panose="02000503020000020003" pitchFamily="2" charset="0"/>
              </a:rPr>
              <a:t>Source: The European Universities Initiative: first lessons, main challenges and perspectives, 2023.</a:t>
            </a:r>
          </a:p>
        </p:txBody>
      </p:sp>
    </p:spTree>
    <p:extLst>
      <p:ext uri="{BB962C8B-B14F-4D97-AF65-F5344CB8AC3E}">
        <p14:creationId xmlns:p14="http://schemas.microsoft.com/office/powerpoint/2010/main" val="407404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6C7F9F6-EAE8-59D2-E3F5-A2627314F3DB}"/>
              </a:ext>
            </a:extLst>
          </p:cNvPr>
          <p:cNvGrpSpPr/>
          <p:nvPr/>
        </p:nvGrpSpPr>
        <p:grpSpPr>
          <a:xfrm>
            <a:off x="1482812" y="656281"/>
            <a:ext cx="8854148" cy="5545437"/>
            <a:chOff x="1855573" y="534087"/>
            <a:chExt cx="8073613" cy="4928037"/>
          </a:xfrm>
        </p:grpSpPr>
        <p:pic>
          <p:nvPicPr>
            <p:cNvPr id="5" name="Picture 4" descr="A screen shot of a chart&#10;&#10;Description automatically generated">
              <a:extLst>
                <a:ext uri="{FF2B5EF4-FFF2-40B4-BE49-F238E27FC236}">
                  <a16:creationId xmlns:a16="http://schemas.microsoft.com/office/drawing/2014/main" id="{77F2BCD1-8822-85FC-9883-4B7AD8811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5573" y="534087"/>
              <a:ext cx="7772400" cy="3371589"/>
            </a:xfrm>
            <a:prstGeom prst="rect">
              <a:avLst/>
            </a:prstGeom>
          </p:spPr>
        </p:pic>
        <p:pic>
          <p:nvPicPr>
            <p:cNvPr id="7" name="Picture 6" descr="A close-up of a text&#10;&#10;Description automatically generated">
              <a:extLst>
                <a:ext uri="{FF2B5EF4-FFF2-40B4-BE49-F238E27FC236}">
                  <a16:creationId xmlns:a16="http://schemas.microsoft.com/office/drawing/2014/main" id="{ACD1056C-6473-5F09-FFE7-CC0937356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2812" y="3306977"/>
              <a:ext cx="8026374" cy="215514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CA7936-D120-E87C-9970-2F393B974EC1}"/>
              </a:ext>
            </a:extLst>
          </p:cNvPr>
          <p:cNvSpPr txBox="1"/>
          <p:nvPr/>
        </p:nvSpPr>
        <p:spPr>
          <a:xfrm>
            <a:off x="1048658" y="6459329"/>
            <a:ext cx="7992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i="1" dirty="0">
                <a:latin typeface="Avenir Book" panose="02000503020000020003" pitchFamily="2" charset="0"/>
              </a:rPr>
              <a:t>Source: The European Universities Initiative: first lessons, main challenges and perspectives, 2023.</a:t>
            </a:r>
          </a:p>
        </p:txBody>
      </p:sp>
    </p:spTree>
    <p:extLst>
      <p:ext uri="{BB962C8B-B14F-4D97-AF65-F5344CB8AC3E}">
        <p14:creationId xmlns:p14="http://schemas.microsoft.com/office/powerpoint/2010/main" val="199043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3012AE8A-F7EC-C5E1-EC6A-8E83CA4C2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18" y="218208"/>
            <a:ext cx="7772400" cy="6212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B52845-C48B-A30D-2232-A18AA8028F13}"/>
              </a:ext>
            </a:extLst>
          </p:cNvPr>
          <p:cNvSpPr txBox="1"/>
          <p:nvPr/>
        </p:nvSpPr>
        <p:spPr>
          <a:xfrm>
            <a:off x="999231" y="6430870"/>
            <a:ext cx="7992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i="1" dirty="0">
                <a:latin typeface="Avenir Book" panose="02000503020000020003" pitchFamily="2" charset="0"/>
              </a:rPr>
              <a:t>Source: The European Universities Initiative: first lessons, main challenges and perspectives, 2023.</a:t>
            </a:r>
          </a:p>
        </p:txBody>
      </p:sp>
    </p:spTree>
    <p:extLst>
      <p:ext uri="{BB962C8B-B14F-4D97-AF65-F5344CB8AC3E}">
        <p14:creationId xmlns:p14="http://schemas.microsoft.com/office/powerpoint/2010/main" val="149320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848F-CFEA-4348-A523-A58049F7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venir" panose="02000503020000020003" pitchFamily="2" charset="0"/>
              </a:rPr>
              <a:t>situation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530F-1881-CD4A-8CF0-1DD695065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4874433"/>
          </a:xfrm>
        </p:spPr>
        <p:txBody>
          <a:bodyPr/>
          <a:lstStyle/>
          <a:p>
            <a:r>
              <a:rPr lang="en-US" i="1" dirty="0">
                <a:latin typeface="Avenir" panose="02000503020000020003" pitchFamily="2" charset="0"/>
              </a:rPr>
              <a:t>small enough to be flexible, big enough to be important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tradition of collaboration with proven impact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GAST (REDEEM, EUCRITE, INGDIVS, …)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BIP development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…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no long-term funding issues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voluntary basis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no regulatory issues, no governance issues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already proven collaboration beyond EU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Polytechnique Montréal, University of Sao Paulo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focus on Africa since presidency of Grenoble</a:t>
            </a:r>
          </a:p>
          <a:p>
            <a:pPr lvl="1"/>
            <a:endParaRPr lang="en-US" dirty="0">
              <a:latin typeface="Avenir" panose="02000503020000020003" pitchFamily="2" charset="0"/>
            </a:endParaRPr>
          </a:p>
          <a:p>
            <a:pPr lvl="2"/>
            <a:endParaRPr lang="en-US" dirty="0">
              <a:latin typeface="Avenir" panose="02000503020000020003" pitchFamily="2" charset="0"/>
            </a:endParaRPr>
          </a:p>
        </p:txBody>
      </p:sp>
      <p:pic>
        <p:nvPicPr>
          <p:cNvPr id="6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8CB4D8D2-64E9-8E44-A548-583C52BF61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841" y="210579"/>
            <a:ext cx="1324159" cy="5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CD1CE2-D7ED-954A-8EBD-0028B9921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7615" y="210579"/>
            <a:ext cx="1511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8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848F-CFEA-4348-A523-A58049F7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venir" panose="02000503020000020003" pitchFamily="2" charset="0"/>
              </a:rPr>
              <a:t>the onion </a:t>
            </a:r>
            <a:r>
              <a:rPr lang="en-US" i="1" dirty="0">
                <a:solidFill>
                  <a:srgbClr val="0070C0"/>
                </a:solidFill>
                <a:latin typeface="Avenir" panose="02000503020000020003" pitchFamily="2" charset="0"/>
              </a:rPr>
              <a:t>or</a:t>
            </a:r>
            <a:r>
              <a:rPr lang="en-US" dirty="0">
                <a:solidFill>
                  <a:srgbClr val="0070C0"/>
                </a:solidFill>
                <a:latin typeface="Avenir" panose="02000503020000020003" pitchFamily="2" charset="0"/>
              </a:rPr>
              <a:t> the spider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530F-1881-CD4A-8CF0-1DD695065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4433"/>
          </a:xfrm>
        </p:spPr>
        <p:txBody>
          <a:bodyPr/>
          <a:lstStyle/>
          <a:p>
            <a:r>
              <a:rPr lang="en-US" dirty="0">
                <a:latin typeface="Avenir" panose="02000503020000020003" pitchFamily="2" charset="0"/>
              </a:rPr>
              <a:t>CLUSTER as a spider in the web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move fast and make links without too much governance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try and share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share also best practices from the different alliances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CLUSTER as a pilot lab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virtual mobility -&gt; try-out of BIP</a:t>
            </a:r>
          </a:p>
          <a:p>
            <a:pPr lvl="2"/>
            <a:r>
              <a:rPr lang="en-US" dirty="0" err="1">
                <a:latin typeface="Avenir" panose="02000503020000020003" pitchFamily="2" charset="0"/>
              </a:rPr>
              <a:t>entrepeneurship</a:t>
            </a:r>
            <a:r>
              <a:rPr lang="en-US" dirty="0">
                <a:latin typeface="Avenir" panose="02000503020000020003" pitchFamily="2" charset="0"/>
              </a:rPr>
              <a:t> in engineering education: CSO event Leuven 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link with engineering education in Africa -&gt; Erasmus + project in preparation</a:t>
            </a:r>
          </a:p>
          <a:p>
            <a:pPr lvl="1"/>
            <a:r>
              <a:rPr lang="en-US" dirty="0">
                <a:latin typeface="Avenir" panose="02000503020000020003" pitchFamily="2" charset="0"/>
              </a:rPr>
              <a:t>share best practices with policy making bodies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input white papers CESAER? What works and what doesn’t?</a:t>
            </a:r>
          </a:p>
          <a:p>
            <a:pPr lvl="2"/>
            <a:r>
              <a:rPr lang="en-US" dirty="0">
                <a:latin typeface="Avenir" panose="02000503020000020003" pitchFamily="2" charset="0"/>
              </a:rPr>
              <a:t>other opportunities?</a:t>
            </a:r>
          </a:p>
          <a:p>
            <a:pPr marL="914400" lvl="2" indent="0">
              <a:buNone/>
            </a:pPr>
            <a:endParaRPr lang="en-US" dirty="0">
              <a:latin typeface="Avenir" panose="02000503020000020003" pitchFamily="2" charset="0"/>
            </a:endParaRPr>
          </a:p>
          <a:p>
            <a:pPr lvl="2"/>
            <a:endParaRPr lang="en-US" dirty="0">
              <a:latin typeface="Avenir" panose="02000503020000020003" pitchFamily="2" charset="0"/>
            </a:endParaRPr>
          </a:p>
        </p:txBody>
      </p:sp>
      <p:pic>
        <p:nvPicPr>
          <p:cNvPr id="6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8CB4D8D2-64E9-8E44-A548-583C52BF61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841" y="210579"/>
            <a:ext cx="1324159" cy="5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CD1CE2-D7ED-954A-8EBD-0028B9921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7615" y="210579"/>
            <a:ext cx="1511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36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b5941dd-e91f-4b9d-86a9-60700059925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454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</vt:lpstr>
      <vt:lpstr>Avenir Book</vt:lpstr>
      <vt:lpstr>Calibri</vt:lpstr>
      <vt:lpstr>Calibri Light</vt:lpstr>
      <vt:lpstr>Office Theme</vt:lpstr>
      <vt:lpstr>WG EUI September 8, 2023  ‘the onion or the spider’  </vt:lpstr>
      <vt:lpstr>topics discussed WG 23/03/2023</vt:lpstr>
      <vt:lpstr>the onion or the spider</vt:lpstr>
      <vt:lpstr>situation European Alliances</vt:lpstr>
      <vt:lpstr>PowerPoint Presentation</vt:lpstr>
      <vt:lpstr>PowerPoint Presentation</vt:lpstr>
      <vt:lpstr>PowerPoint Presentation</vt:lpstr>
      <vt:lpstr>situation CLUSTER</vt:lpstr>
      <vt:lpstr>the onion or the spider</vt:lpstr>
      <vt:lpstr>the onion or the spider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Van Puyvelde</dc:creator>
  <cp:lastModifiedBy>Jos Vander Sloten</cp:lastModifiedBy>
  <cp:revision>12</cp:revision>
  <dcterms:created xsi:type="dcterms:W3CDTF">2023-08-11T12:51:04Z</dcterms:created>
  <dcterms:modified xsi:type="dcterms:W3CDTF">2023-09-07T13:13:11Z</dcterms:modified>
</cp:coreProperties>
</file>