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8"/>
  </p:notesMasterIdLst>
  <p:sldIdLst>
    <p:sldId id="259" r:id="rId2"/>
    <p:sldId id="265" r:id="rId3"/>
    <p:sldId id="261" r:id="rId4"/>
    <p:sldId id="262" r:id="rId5"/>
    <p:sldId id="266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226" autoAdjust="0"/>
  </p:normalViewPr>
  <p:slideViewPr>
    <p:cSldViewPr snapToGrid="0">
      <p:cViewPr varScale="1">
        <p:scale>
          <a:sx n="78" d="100"/>
          <a:sy n="78" d="100"/>
        </p:scale>
        <p:origin x="1550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BEF44-8025-42FD-8AEF-1D9E9F6D2793}" type="datetimeFigureOut">
              <a:rPr lang="fr-FR" smtClean="0"/>
              <a:t>08/09/2023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A01FC-FB16-43C7-982A-03BB1B0550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489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p1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4" name="Google Shape;94;p1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sp>
        <p:nvSpPr>
          <p:cNvPr id="95" name="Google Shape;95;p1:notes"/>
          <p:cNvSpPr txBox="1">
            <a:spLocks noGrp="1"/>
          </p:cNvSpPr>
          <p:nvPr>
            <p:ph type="dt" idx="10"/>
          </p:nvPr>
        </p:nvSpPr>
        <p:spPr>
          <a:xfrm>
            <a:off x="3854939" y="0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t>13 April 2019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sp>
        <p:nvSpPr>
          <p:cNvPr id="96" name="Google Shape;96;p1:notes"/>
          <p:cNvSpPr txBox="1">
            <a:spLocks noGrp="1"/>
          </p:cNvSpPr>
          <p:nvPr>
            <p:ph type="sldNum" idx="12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5cb4b3dfb4_0_1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g5cb4b3dfb4_0_177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00" cy="44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6" name="Google Shape;136;g5cb4b3dfb4_0_177:notes"/>
          <p:cNvSpPr txBox="1">
            <a:spLocks noGrp="1"/>
          </p:cNvSpPr>
          <p:nvPr>
            <p:ph type="sldNum" idx="12"/>
          </p:nvPr>
        </p:nvSpPr>
        <p:spPr>
          <a:xfrm>
            <a:off x="3854939" y="9445169"/>
            <a:ext cx="2949000" cy="4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2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7084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5cb4b3dfb4_0_1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g5cb4b3dfb4_0_177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00" cy="44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6" name="Google Shape;136;g5cb4b3dfb4_0_177:notes"/>
          <p:cNvSpPr txBox="1">
            <a:spLocks noGrp="1"/>
          </p:cNvSpPr>
          <p:nvPr>
            <p:ph type="sldNum" idx="12"/>
          </p:nvPr>
        </p:nvSpPr>
        <p:spPr>
          <a:xfrm>
            <a:off x="3854939" y="9445169"/>
            <a:ext cx="2949000" cy="4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3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7084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5cb4b3dfb4_0_1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g5cb4b3dfb4_0_177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00" cy="44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6" name="Google Shape;136;g5cb4b3dfb4_0_177:notes"/>
          <p:cNvSpPr txBox="1">
            <a:spLocks noGrp="1"/>
          </p:cNvSpPr>
          <p:nvPr>
            <p:ph type="sldNum" idx="12"/>
          </p:nvPr>
        </p:nvSpPr>
        <p:spPr>
          <a:xfrm>
            <a:off x="3854939" y="9445169"/>
            <a:ext cx="2949000" cy="4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4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53286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5cb4b3dfb4_0_1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g5cb4b3dfb4_0_177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00" cy="44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6" name="Google Shape;136;g5cb4b3dfb4_0_177:notes"/>
          <p:cNvSpPr txBox="1">
            <a:spLocks noGrp="1"/>
          </p:cNvSpPr>
          <p:nvPr>
            <p:ph type="sldNum" idx="12"/>
          </p:nvPr>
        </p:nvSpPr>
        <p:spPr>
          <a:xfrm>
            <a:off x="3854939" y="9445169"/>
            <a:ext cx="2949000" cy="4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5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1458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5cb4b3dfb4_0_1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g5cb4b3dfb4_0_177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00" cy="44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6" name="Google Shape;136;g5cb4b3dfb4_0_177:notes"/>
          <p:cNvSpPr txBox="1">
            <a:spLocks noGrp="1"/>
          </p:cNvSpPr>
          <p:nvPr>
            <p:ph type="sldNum" idx="12"/>
          </p:nvPr>
        </p:nvSpPr>
        <p:spPr>
          <a:xfrm>
            <a:off x="3854939" y="9445169"/>
            <a:ext cx="2949000" cy="4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6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3048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8"/>
          <p:cNvSpPr txBox="1">
            <a:spLocks noGrp="1"/>
          </p:cNvSpPr>
          <p:nvPr>
            <p:ph type="dt" idx="10"/>
          </p:nvPr>
        </p:nvSpPr>
        <p:spPr>
          <a:xfrm>
            <a:off x="6660234" y="6381332"/>
            <a:ext cx="165618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8" name="Google Shape;18;p28" descr="S:\stu_io\Marleen-Inge\Netwerken\CLUSTER\TUe Presidency\Presentation\CLUSTER-EU2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724128" y="1631156"/>
            <a:ext cx="3368676" cy="41021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28"/>
          <p:cNvSpPr txBox="1">
            <a:spLocks noGrp="1"/>
          </p:cNvSpPr>
          <p:nvPr>
            <p:ph type="subTitle" idx="1"/>
          </p:nvPr>
        </p:nvSpPr>
        <p:spPr>
          <a:xfrm>
            <a:off x="467544" y="3140968"/>
            <a:ext cx="5112568" cy="3168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28"/>
          <p:cNvSpPr txBox="1">
            <a:spLocks noGrp="1"/>
          </p:cNvSpPr>
          <p:nvPr>
            <p:ph type="sldNum" idx="12"/>
          </p:nvPr>
        </p:nvSpPr>
        <p:spPr>
          <a:xfrm>
            <a:off x="8388426" y="6381332"/>
            <a:ext cx="5760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Google Shape;21;p28"/>
          <p:cNvSpPr txBox="1">
            <a:spLocks noGrp="1"/>
          </p:cNvSpPr>
          <p:nvPr>
            <p:ph type="title"/>
          </p:nvPr>
        </p:nvSpPr>
        <p:spPr>
          <a:xfrm>
            <a:off x="467544" y="1988840"/>
            <a:ext cx="5122912" cy="1080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3660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Titolo e contenuto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1"/>
          <p:cNvSpPr txBox="1">
            <a:spLocks noGrp="1"/>
          </p:cNvSpPr>
          <p:nvPr>
            <p:ph type="title"/>
          </p:nvPr>
        </p:nvSpPr>
        <p:spPr>
          <a:xfrm>
            <a:off x="457200" y="1412776"/>
            <a:ext cx="8219256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1"/>
          <p:cNvSpPr txBox="1">
            <a:spLocks noGrp="1"/>
          </p:cNvSpPr>
          <p:nvPr>
            <p:ph type="body" idx="1"/>
          </p:nvPr>
        </p:nvSpPr>
        <p:spPr>
          <a:xfrm>
            <a:off x="457200" y="2276872"/>
            <a:ext cx="8229600" cy="4032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1"/>
          <p:cNvSpPr txBox="1">
            <a:spLocks noGrp="1"/>
          </p:cNvSpPr>
          <p:nvPr>
            <p:ph type="dt" idx="10"/>
          </p:nvPr>
        </p:nvSpPr>
        <p:spPr>
          <a:xfrm>
            <a:off x="6660234" y="6381332"/>
            <a:ext cx="165618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1"/>
          <p:cNvSpPr txBox="1">
            <a:spLocks noGrp="1"/>
          </p:cNvSpPr>
          <p:nvPr>
            <p:ph type="ftr" idx="11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31"/>
          <p:cNvSpPr txBox="1">
            <a:spLocks noGrp="1"/>
          </p:cNvSpPr>
          <p:nvPr>
            <p:ph type="sldNum" idx="12"/>
          </p:nvPr>
        </p:nvSpPr>
        <p:spPr>
          <a:xfrm>
            <a:off x="8388426" y="6381332"/>
            <a:ext cx="5760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92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 Slide 2">
  <p:cSld name="End Slide 2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42;p30" descr="S:\stu_io\Marleen-Inge\Netwerken\CLUSTER\TUe Presidency\Presentation\CLUSTER-EU2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99468" y="1919188"/>
            <a:ext cx="3368676" cy="410210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30"/>
          <p:cNvSpPr txBox="1"/>
          <p:nvPr/>
        </p:nvSpPr>
        <p:spPr>
          <a:xfrm>
            <a:off x="8388426" y="6381332"/>
            <a:ext cx="5760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‹#›</a:t>
            </a:fld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44;p30"/>
          <p:cNvSpPr txBox="1"/>
          <p:nvPr/>
        </p:nvSpPr>
        <p:spPr>
          <a:xfrm>
            <a:off x="5189018" y="2162256"/>
            <a:ext cx="1152128" cy="2092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AALTO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EPFL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G-INP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IST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KIT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KTH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KULEUVEN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POLITO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TCD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TUD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TU/e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UCL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UPC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30"/>
          <p:cNvSpPr txBox="1"/>
          <p:nvPr/>
        </p:nvSpPr>
        <p:spPr>
          <a:xfrm>
            <a:off x="6269138" y="2162253"/>
            <a:ext cx="2911374" cy="2092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AALTO UNIVERSITY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ÉCOLE POLYTECHNIQUE FÉDÉRALE DE LAUSANNE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GRENOBLE INSTITUTE OF TECHNOLOGY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INSTITUTO SUPERIOR TÉCNICO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KARLSRUHE INSTITUTE OF TECHNOLOGY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KUNGLIGA TEKNISKA HÖGSKOLAN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KATHOLIEKE UNIVERSITEIT LEUVEN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POLITECNICO DI TORINO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TRINITY COLLEGE DUBLIN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TECHNISCHE UNIVERSITÄT DARMSTADT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TECHNISCHE UNIVERSITEIT EINDHOVEN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UNIVERSITEIT CATHOLIQUE LOUVAIN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UNIVERSITAT POLITÈCNICA DE CATALUNYA</a:t>
            </a:r>
            <a:endParaRPr sz="1000" b="0" i="0" u="none" strike="noStrike" cap="none">
              <a:solidFill>
                <a:schemeClr val="dk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sp>
        <p:nvSpPr>
          <p:cNvPr id="46" name="Google Shape;46;p30"/>
          <p:cNvSpPr txBox="1"/>
          <p:nvPr/>
        </p:nvSpPr>
        <p:spPr>
          <a:xfrm>
            <a:off x="5906861" y="4933617"/>
            <a:ext cx="3273653" cy="861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ÉCOLE POLYTECHNIQUE MONTREAL </a:t>
            </a:r>
            <a:r>
              <a:rPr lang="en-US" sz="1000" b="0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CANADA</a:t>
            </a:r>
            <a:endParaRPr sz="1000" b="0" i="0" u="none" strike="noStrike" cap="none">
              <a:solidFill>
                <a:schemeClr val="accent1"/>
              </a:solidFill>
              <a:latin typeface="Monda"/>
              <a:ea typeface="Monda"/>
              <a:cs typeface="Monda"/>
              <a:sym typeface="Mond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TOMSK POYTECHNIC UNIVERSITY </a:t>
            </a:r>
            <a:r>
              <a:rPr lang="en-US" sz="1000" b="0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RUSSIAN FEDERATION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TSINGHUA UNIVERSITY </a:t>
            </a:r>
            <a:r>
              <a:rPr lang="en-US" sz="1000" b="0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CHINA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GEORGIA INSTITUTE OF TECHNOLOGY </a:t>
            </a:r>
            <a:r>
              <a:rPr lang="en-US" sz="1000" b="0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USA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UNIVERSIDADE DE SÃO PAULO </a:t>
            </a:r>
            <a:r>
              <a:rPr lang="en-US" sz="1000" b="0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BRAZIL</a:t>
            </a:r>
            <a:endParaRPr sz="1000" b="0" i="0" u="none" strike="noStrike" cap="none">
              <a:solidFill>
                <a:schemeClr val="accent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sp>
        <p:nvSpPr>
          <p:cNvPr id="47" name="Google Shape;47;p30"/>
          <p:cNvSpPr/>
          <p:nvPr/>
        </p:nvSpPr>
        <p:spPr>
          <a:xfrm>
            <a:off x="6444209" y="4531467"/>
            <a:ext cx="2699793" cy="288032"/>
          </a:xfrm>
          <a:custGeom>
            <a:avLst/>
            <a:gdLst/>
            <a:ahLst/>
            <a:cxnLst/>
            <a:rect l="l" t="t" r="r" b="b"/>
            <a:pathLst>
              <a:path w="18125" h="21600" extrusionOk="0">
                <a:moveTo>
                  <a:pt x="3475" y="0"/>
                </a:moveTo>
                <a:lnTo>
                  <a:pt x="18125" y="0"/>
                </a:lnTo>
                <a:cubicBezTo>
                  <a:pt x="18067" y="476"/>
                  <a:pt x="18111" y="5605"/>
                  <a:pt x="18111" y="11570"/>
                </a:cubicBezTo>
                <a:cubicBezTo>
                  <a:pt x="18111" y="17535"/>
                  <a:pt x="18067" y="21600"/>
                  <a:pt x="18125" y="21600"/>
                </a:cubicBezTo>
                <a:lnTo>
                  <a:pt x="3475" y="21600"/>
                </a:lnTo>
                <a:cubicBezTo>
                  <a:pt x="1556" y="21600"/>
                  <a:pt x="0" y="16765"/>
                  <a:pt x="0" y="10800"/>
                </a:cubicBezTo>
                <a:cubicBezTo>
                  <a:pt x="0" y="4835"/>
                  <a:pt x="1556" y="0"/>
                  <a:pt x="3475" y="0"/>
                </a:cubicBez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Monda"/>
                <a:ea typeface="Monda"/>
                <a:cs typeface="Monda"/>
                <a:sym typeface="Monda"/>
              </a:rPr>
              <a:t>5 ASSOCIATE PARTNERS</a:t>
            </a:r>
            <a:endParaRPr sz="1400" b="1" i="0" u="none" strike="noStrike" cap="none">
              <a:solidFill>
                <a:schemeClr val="lt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sp>
        <p:nvSpPr>
          <p:cNvPr id="48" name="Google Shape;48;p30"/>
          <p:cNvSpPr/>
          <p:nvPr/>
        </p:nvSpPr>
        <p:spPr>
          <a:xfrm>
            <a:off x="6444209" y="1789119"/>
            <a:ext cx="2699793" cy="288032"/>
          </a:xfrm>
          <a:custGeom>
            <a:avLst/>
            <a:gdLst/>
            <a:ahLst/>
            <a:cxnLst/>
            <a:rect l="l" t="t" r="r" b="b"/>
            <a:pathLst>
              <a:path w="18125" h="21600" extrusionOk="0">
                <a:moveTo>
                  <a:pt x="3475" y="0"/>
                </a:moveTo>
                <a:lnTo>
                  <a:pt x="18125" y="0"/>
                </a:lnTo>
                <a:cubicBezTo>
                  <a:pt x="18067" y="476"/>
                  <a:pt x="18111" y="5605"/>
                  <a:pt x="18111" y="11570"/>
                </a:cubicBezTo>
                <a:cubicBezTo>
                  <a:pt x="18111" y="17535"/>
                  <a:pt x="18067" y="21600"/>
                  <a:pt x="18125" y="21600"/>
                </a:cubicBezTo>
                <a:lnTo>
                  <a:pt x="3475" y="21600"/>
                </a:lnTo>
                <a:cubicBezTo>
                  <a:pt x="1556" y="21600"/>
                  <a:pt x="0" y="16765"/>
                  <a:pt x="0" y="10800"/>
                </a:cubicBezTo>
                <a:cubicBezTo>
                  <a:pt x="0" y="4835"/>
                  <a:pt x="1556" y="0"/>
                  <a:pt x="3475" y="0"/>
                </a:cubicBez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Monda"/>
                <a:ea typeface="Monda"/>
                <a:cs typeface="Monda"/>
                <a:sym typeface="Monda"/>
              </a:rPr>
              <a:t>12 FULL PARTNERS</a:t>
            </a:r>
            <a:endParaRPr sz="1400" b="1" i="0" u="none" strike="noStrike" cap="none">
              <a:solidFill>
                <a:schemeClr val="lt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sp>
        <p:nvSpPr>
          <p:cNvPr id="49" name="Google Shape;49;p30"/>
          <p:cNvSpPr/>
          <p:nvPr/>
        </p:nvSpPr>
        <p:spPr>
          <a:xfrm>
            <a:off x="6444209" y="6451480"/>
            <a:ext cx="2699793" cy="288032"/>
          </a:xfrm>
          <a:custGeom>
            <a:avLst/>
            <a:gdLst/>
            <a:ahLst/>
            <a:cxnLst/>
            <a:rect l="l" t="t" r="r" b="b"/>
            <a:pathLst>
              <a:path w="18125" h="21600" extrusionOk="0">
                <a:moveTo>
                  <a:pt x="3475" y="0"/>
                </a:moveTo>
                <a:lnTo>
                  <a:pt x="18125" y="0"/>
                </a:lnTo>
                <a:cubicBezTo>
                  <a:pt x="18067" y="476"/>
                  <a:pt x="18111" y="5605"/>
                  <a:pt x="18111" y="11570"/>
                </a:cubicBezTo>
                <a:cubicBezTo>
                  <a:pt x="18111" y="17535"/>
                  <a:pt x="18067" y="21600"/>
                  <a:pt x="18125" y="21600"/>
                </a:cubicBezTo>
                <a:lnTo>
                  <a:pt x="3475" y="21600"/>
                </a:lnTo>
                <a:cubicBezTo>
                  <a:pt x="1556" y="21600"/>
                  <a:pt x="0" y="16765"/>
                  <a:pt x="0" y="10800"/>
                </a:cubicBezTo>
                <a:cubicBezTo>
                  <a:pt x="0" y="4835"/>
                  <a:pt x="1556" y="0"/>
                  <a:pt x="3475" y="0"/>
                </a:cubicBez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Monda"/>
                <a:ea typeface="Monda"/>
                <a:cs typeface="Monda"/>
                <a:sym typeface="Monda"/>
              </a:rPr>
              <a:t>WWW.CLUSTER.ORG</a:t>
            </a:r>
            <a:endParaRPr sz="1400" b="1" i="0" u="none" strike="noStrike" cap="none">
              <a:solidFill>
                <a:schemeClr val="lt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sp>
        <p:nvSpPr>
          <p:cNvPr id="50" name="Google Shape;50;p30"/>
          <p:cNvSpPr txBox="1"/>
          <p:nvPr/>
        </p:nvSpPr>
        <p:spPr>
          <a:xfrm>
            <a:off x="478178" y="6258578"/>
            <a:ext cx="339509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Calibri"/>
              <a:buNone/>
            </a:pPr>
            <a:r>
              <a:rPr lang="en-US" sz="1400" b="1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Consortium Linking Universities of Science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Calibri"/>
              <a:buNone/>
            </a:pPr>
            <a:r>
              <a:rPr lang="en-US" sz="1400" b="1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and Technology in Education and Research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7141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3"/>
          <p:cNvSpPr txBox="1">
            <a:spLocks noGrp="1"/>
          </p:cNvSpPr>
          <p:nvPr>
            <p:ph type="title"/>
          </p:nvPr>
        </p:nvSpPr>
        <p:spPr>
          <a:xfrm>
            <a:off x="457200" y="1412776"/>
            <a:ext cx="8219256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3"/>
          <p:cNvSpPr txBox="1">
            <a:spLocks noGrp="1"/>
          </p:cNvSpPr>
          <p:nvPr>
            <p:ph type="body" idx="1"/>
          </p:nvPr>
        </p:nvSpPr>
        <p:spPr>
          <a:xfrm>
            <a:off x="457200" y="2348880"/>
            <a:ext cx="4038600" cy="3960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Char char="»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»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»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Char char="»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Char char="»"/>
              <a:defRPr sz="16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4" name="Google Shape;54;p33"/>
          <p:cNvSpPr txBox="1">
            <a:spLocks noGrp="1"/>
          </p:cNvSpPr>
          <p:nvPr>
            <p:ph type="body" idx="2"/>
          </p:nvPr>
        </p:nvSpPr>
        <p:spPr>
          <a:xfrm>
            <a:off x="4648200" y="2348880"/>
            <a:ext cx="4038600" cy="3960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Char char="»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»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»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Char char="»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Char char="»"/>
              <a:defRPr sz="16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5" name="Google Shape;55;p33"/>
          <p:cNvSpPr txBox="1">
            <a:spLocks noGrp="1"/>
          </p:cNvSpPr>
          <p:nvPr>
            <p:ph type="dt" idx="10"/>
          </p:nvPr>
        </p:nvSpPr>
        <p:spPr>
          <a:xfrm>
            <a:off x="6660234" y="6381332"/>
            <a:ext cx="165618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3"/>
          <p:cNvSpPr txBox="1">
            <a:spLocks noGrp="1"/>
          </p:cNvSpPr>
          <p:nvPr>
            <p:ph type="sldNum" idx="12"/>
          </p:nvPr>
        </p:nvSpPr>
        <p:spPr>
          <a:xfrm>
            <a:off x="8388426" y="6381332"/>
            <a:ext cx="5760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7" name="Google Shape;57;p33"/>
          <p:cNvSpPr txBox="1">
            <a:spLocks noGrp="1"/>
          </p:cNvSpPr>
          <p:nvPr>
            <p:ph type="body" idx="3"/>
          </p:nvPr>
        </p:nvSpPr>
        <p:spPr>
          <a:xfrm>
            <a:off x="467544" y="6418401"/>
            <a:ext cx="2952328" cy="250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 b="1">
                <a:solidFill>
                  <a:schemeClr val="accent3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93901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4"/>
          <p:cNvSpPr txBox="1">
            <a:spLocks noGrp="1"/>
          </p:cNvSpPr>
          <p:nvPr>
            <p:ph type="title"/>
          </p:nvPr>
        </p:nvSpPr>
        <p:spPr>
          <a:xfrm>
            <a:off x="457200" y="1412776"/>
            <a:ext cx="8219256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4"/>
          <p:cNvSpPr txBox="1">
            <a:spLocks noGrp="1"/>
          </p:cNvSpPr>
          <p:nvPr>
            <p:ph type="dt" idx="10"/>
          </p:nvPr>
        </p:nvSpPr>
        <p:spPr>
          <a:xfrm>
            <a:off x="6660234" y="6381332"/>
            <a:ext cx="165618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34"/>
          <p:cNvSpPr txBox="1">
            <a:spLocks noGrp="1"/>
          </p:cNvSpPr>
          <p:nvPr>
            <p:ph type="sldNum" idx="12"/>
          </p:nvPr>
        </p:nvSpPr>
        <p:spPr>
          <a:xfrm>
            <a:off x="8388426" y="6381332"/>
            <a:ext cx="5760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2" name="Google Shape;62;p34"/>
          <p:cNvSpPr txBox="1">
            <a:spLocks noGrp="1"/>
          </p:cNvSpPr>
          <p:nvPr>
            <p:ph type="body" idx="1"/>
          </p:nvPr>
        </p:nvSpPr>
        <p:spPr>
          <a:xfrm>
            <a:off x="467544" y="6418401"/>
            <a:ext cx="2952328" cy="250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 b="1">
                <a:solidFill>
                  <a:schemeClr val="accent3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98112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5"/>
          <p:cNvSpPr txBox="1">
            <a:spLocks noGrp="1"/>
          </p:cNvSpPr>
          <p:nvPr>
            <p:ph type="dt" idx="10"/>
          </p:nvPr>
        </p:nvSpPr>
        <p:spPr>
          <a:xfrm>
            <a:off x="6660234" y="6381332"/>
            <a:ext cx="165618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35"/>
          <p:cNvSpPr txBox="1">
            <a:spLocks noGrp="1"/>
          </p:cNvSpPr>
          <p:nvPr>
            <p:ph type="sldNum" idx="12"/>
          </p:nvPr>
        </p:nvSpPr>
        <p:spPr>
          <a:xfrm>
            <a:off x="8388426" y="6381332"/>
            <a:ext cx="5760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6" name="Google Shape;66;p35"/>
          <p:cNvSpPr txBox="1">
            <a:spLocks noGrp="1"/>
          </p:cNvSpPr>
          <p:nvPr>
            <p:ph type="body" idx="1"/>
          </p:nvPr>
        </p:nvSpPr>
        <p:spPr>
          <a:xfrm>
            <a:off x="467544" y="6418401"/>
            <a:ext cx="2952328" cy="250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 b="1">
                <a:solidFill>
                  <a:schemeClr val="accent3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2730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6"/>
          <p:cNvSpPr txBox="1">
            <a:spLocks noGrp="1"/>
          </p:cNvSpPr>
          <p:nvPr>
            <p:ph type="body" idx="1"/>
          </p:nvPr>
        </p:nvSpPr>
        <p:spPr>
          <a:xfrm>
            <a:off x="478177" y="2348880"/>
            <a:ext cx="5904656" cy="3960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Char char="»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»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»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Char char="»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Char char="»"/>
              <a:defRPr sz="16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9" name="Google Shape;69;p36"/>
          <p:cNvSpPr txBox="1">
            <a:spLocks noGrp="1"/>
          </p:cNvSpPr>
          <p:nvPr>
            <p:ph type="body" idx="2"/>
          </p:nvPr>
        </p:nvSpPr>
        <p:spPr>
          <a:xfrm>
            <a:off x="6588224" y="1988840"/>
            <a:ext cx="2360241" cy="3393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0" name="Google Shape;70;p36"/>
          <p:cNvSpPr txBox="1">
            <a:spLocks noGrp="1"/>
          </p:cNvSpPr>
          <p:nvPr>
            <p:ph type="dt" idx="10"/>
          </p:nvPr>
        </p:nvSpPr>
        <p:spPr>
          <a:xfrm>
            <a:off x="6660234" y="6381332"/>
            <a:ext cx="165618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6"/>
          <p:cNvSpPr txBox="1">
            <a:spLocks noGrp="1"/>
          </p:cNvSpPr>
          <p:nvPr>
            <p:ph type="sldNum" idx="12"/>
          </p:nvPr>
        </p:nvSpPr>
        <p:spPr>
          <a:xfrm>
            <a:off x="8388426" y="6381332"/>
            <a:ext cx="5760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2" name="Google Shape;72;p36"/>
          <p:cNvSpPr txBox="1"/>
          <p:nvPr/>
        </p:nvSpPr>
        <p:spPr>
          <a:xfrm>
            <a:off x="467545" y="1412776"/>
            <a:ext cx="5904656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da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Click to edit Master title style</a:t>
            </a:r>
            <a:endParaRPr sz="3200" b="1" i="0" u="none" strike="noStrike" cap="none">
              <a:solidFill>
                <a:schemeClr val="dk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sp>
        <p:nvSpPr>
          <p:cNvPr id="73" name="Google Shape;73;p36"/>
          <p:cNvSpPr txBox="1">
            <a:spLocks noGrp="1"/>
          </p:cNvSpPr>
          <p:nvPr>
            <p:ph type="body" idx="3"/>
          </p:nvPr>
        </p:nvSpPr>
        <p:spPr>
          <a:xfrm>
            <a:off x="6591678" y="5445224"/>
            <a:ext cx="2372812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4" name="Google Shape;74;p36"/>
          <p:cNvSpPr txBox="1">
            <a:spLocks noGrp="1"/>
          </p:cNvSpPr>
          <p:nvPr>
            <p:ph type="body" idx="4"/>
          </p:nvPr>
        </p:nvSpPr>
        <p:spPr>
          <a:xfrm>
            <a:off x="467544" y="6418401"/>
            <a:ext cx="2952328" cy="250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 b="1">
                <a:solidFill>
                  <a:schemeClr val="accent3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53050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7"/>
          <p:cNvSpPr txBox="1">
            <a:spLocks noGrp="1"/>
          </p:cNvSpPr>
          <p:nvPr>
            <p:ph type="title"/>
          </p:nvPr>
        </p:nvSpPr>
        <p:spPr>
          <a:xfrm>
            <a:off x="467545" y="4800600"/>
            <a:ext cx="5688632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da"/>
              <a:buNone/>
              <a:defRPr sz="24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7"/>
          <p:cNvSpPr>
            <a:spLocks noGrp="1"/>
          </p:cNvSpPr>
          <p:nvPr>
            <p:ph type="pic" idx="2"/>
          </p:nvPr>
        </p:nvSpPr>
        <p:spPr>
          <a:xfrm>
            <a:off x="467545" y="612775"/>
            <a:ext cx="5688632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37"/>
          <p:cNvSpPr txBox="1">
            <a:spLocks noGrp="1"/>
          </p:cNvSpPr>
          <p:nvPr>
            <p:ph type="body" idx="1"/>
          </p:nvPr>
        </p:nvSpPr>
        <p:spPr>
          <a:xfrm>
            <a:off x="467545" y="5367338"/>
            <a:ext cx="5688632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9" name="Google Shape;79;p37"/>
          <p:cNvSpPr txBox="1">
            <a:spLocks noGrp="1"/>
          </p:cNvSpPr>
          <p:nvPr>
            <p:ph type="dt" idx="10"/>
          </p:nvPr>
        </p:nvSpPr>
        <p:spPr>
          <a:xfrm>
            <a:off x="6660234" y="6381332"/>
            <a:ext cx="165618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7"/>
          <p:cNvSpPr txBox="1">
            <a:spLocks noGrp="1"/>
          </p:cNvSpPr>
          <p:nvPr>
            <p:ph type="sldNum" idx="12"/>
          </p:nvPr>
        </p:nvSpPr>
        <p:spPr>
          <a:xfrm>
            <a:off x="8388426" y="6381332"/>
            <a:ext cx="5760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1" name="Google Shape;81;p37"/>
          <p:cNvSpPr txBox="1">
            <a:spLocks noGrp="1"/>
          </p:cNvSpPr>
          <p:nvPr>
            <p:ph type="body" idx="3"/>
          </p:nvPr>
        </p:nvSpPr>
        <p:spPr>
          <a:xfrm>
            <a:off x="467544" y="6418401"/>
            <a:ext cx="2952328" cy="250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 b="1">
                <a:solidFill>
                  <a:schemeClr val="accent3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11402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 Slide 1">
  <p:cSld name="End Slide 1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8"/>
          <p:cNvSpPr txBox="1"/>
          <p:nvPr/>
        </p:nvSpPr>
        <p:spPr>
          <a:xfrm>
            <a:off x="6732240" y="6413227"/>
            <a:ext cx="237626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lt1"/>
                </a:solidFill>
                <a:latin typeface="Monda"/>
                <a:ea typeface="Monda"/>
                <a:cs typeface="Monda"/>
                <a:sym typeface="Monda"/>
              </a:rPr>
              <a:t>WWW.CLUSTER.ORG</a:t>
            </a:r>
            <a:endParaRPr sz="1600" b="0" i="0" u="none" strike="noStrike" cap="none">
              <a:solidFill>
                <a:schemeClr val="lt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sp>
        <p:nvSpPr>
          <p:cNvPr id="84" name="Google Shape;84;p38"/>
          <p:cNvSpPr txBox="1"/>
          <p:nvPr/>
        </p:nvSpPr>
        <p:spPr>
          <a:xfrm>
            <a:off x="323530" y="2501971"/>
            <a:ext cx="1152128" cy="2092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AALTO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EPFL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G-INP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IST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KIT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KTH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KULEUVEN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POLITO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TCD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TUD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TU/e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UCL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UPC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38"/>
          <p:cNvSpPr txBox="1"/>
          <p:nvPr/>
        </p:nvSpPr>
        <p:spPr>
          <a:xfrm>
            <a:off x="1403648" y="2501968"/>
            <a:ext cx="2911374" cy="2092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AALTO UNIVERSITY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ÉCOLE POLYTECHNIQUE FÉDÉRALE DE LAUSANNE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GRENOBLE INSTITUTE OF TECHNOLOGY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INSTITUTO SUPERIOR TÉCNICO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KARLSRUHE INSTITUTE OF TECHNOLOGY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KUNGLIGA TEKNISKA HÖGSKOLAN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KATHOLIEKE UNIVERSITEIT LEUVEN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POLITECNICO DI TORINO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TRINITY COLLEGE DUBLIN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TECHNISCHE UNIVERSITÄT DARMSTADT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TECHNISCHE UNIVERSITEIT EINDHOVEN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UNIVERSITEIT CATHOLIQUE LOUVAIN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UNIVERSITAT POLITÈCNICA DE CATALUNYA</a:t>
            </a:r>
            <a:endParaRPr sz="1000" b="0" i="0" u="none" strike="noStrike" cap="none">
              <a:solidFill>
                <a:schemeClr val="dk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sp>
        <p:nvSpPr>
          <p:cNvPr id="86" name="Google Shape;86;p38"/>
          <p:cNvSpPr txBox="1"/>
          <p:nvPr/>
        </p:nvSpPr>
        <p:spPr>
          <a:xfrm>
            <a:off x="988970" y="5215045"/>
            <a:ext cx="3273653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ÉCOLE POLYTECHNIQUE MONTREAL </a:t>
            </a:r>
            <a:r>
              <a:rPr lang="en-US" sz="1000" b="0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CANADA</a:t>
            </a:r>
            <a:endParaRPr sz="1000" b="0" i="0" u="none" strike="noStrike" cap="none">
              <a:solidFill>
                <a:schemeClr val="accent1"/>
              </a:solidFill>
              <a:latin typeface="Monda"/>
              <a:ea typeface="Monda"/>
              <a:cs typeface="Monda"/>
              <a:sym typeface="Mond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TOMSK POYTECHNIC UNIVERSITY </a:t>
            </a:r>
            <a:r>
              <a:rPr lang="en-US" sz="1000" b="0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RUSSIAN FEDERATION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TSINGHUA UNIVERSITY </a:t>
            </a:r>
            <a:r>
              <a:rPr lang="en-US" sz="1000" b="0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CHINA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GEORGIA INSTITUTE OF TECHNOLOGY </a:t>
            </a:r>
            <a:r>
              <a:rPr lang="en-US" sz="1000" b="0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USA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TECHNION HAIFA </a:t>
            </a:r>
            <a:r>
              <a:rPr lang="en-US" sz="1000" b="0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ISRAEL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UNIVERSIDADE DE SÃO PAULO </a:t>
            </a:r>
            <a:r>
              <a:rPr lang="en-US" sz="1000" b="0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BRAZIL</a:t>
            </a:r>
            <a:endParaRPr sz="1000" b="0" i="0" u="none" strike="noStrike" cap="none">
              <a:solidFill>
                <a:schemeClr val="accent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sp>
        <p:nvSpPr>
          <p:cNvPr id="87" name="Google Shape;87;p38"/>
          <p:cNvSpPr/>
          <p:nvPr/>
        </p:nvSpPr>
        <p:spPr>
          <a:xfrm>
            <a:off x="755576" y="1556792"/>
            <a:ext cx="3507045" cy="445768"/>
          </a:xfrm>
          <a:prstGeom prst="flowChartTerminator">
            <a:avLst/>
          </a:prstGeom>
          <a:solidFill>
            <a:schemeClr val="accen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lt1"/>
                </a:solidFill>
                <a:latin typeface="Monda"/>
                <a:ea typeface="Monda"/>
                <a:cs typeface="Monda"/>
                <a:sym typeface="Monda"/>
              </a:rPr>
              <a:t>THE CLUSTER NETWORK</a:t>
            </a:r>
            <a:endParaRPr sz="1800" b="1" i="0" u="none" strike="noStrike" cap="none">
              <a:solidFill>
                <a:schemeClr val="lt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sp>
        <p:nvSpPr>
          <p:cNvPr id="88" name="Google Shape;88;p38"/>
          <p:cNvSpPr/>
          <p:nvPr/>
        </p:nvSpPr>
        <p:spPr>
          <a:xfrm>
            <a:off x="755576" y="2126812"/>
            <a:ext cx="3507045" cy="387354"/>
          </a:xfrm>
          <a:prstGeom prst="flowChartTerminator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12 FULL PARTNERS</a:t>
            </a:r>
            <a:endParaRPr sz="1400" b="1" i="0" u="none" strike="noStrike" cap="none">
              <a:solidFill>
                <a:schemeClr val="accent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sp>
        <p:nvSpPr>
          <p:cNvPr id="89" name="Google Shape;89;p38"/>
          <p:cNvSpPr/>
          <p:nvPr/>
        </p:nvSpPr>
        <p:spPr>
          <a:xfrm>
            <a:off x="755576" y="4810872"/>
            <a:ext cx="3507045" cy="387354"/>
          </a:xfrm>
          <a:prstGeom prst="flowChartTerminator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6 ASSOCIATE PARTNERS</a:t>
            </a:r>
            <a:endParaRPr sz="1400" b="1" i="0" u="none" strike="noStrike" cap="none">
              <a:solidFill>
                <a:schemeClr val="accent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pic>
        <p:nvPicPr>
          <p:cNvPr id="90" name="Google Shape;90;p38" descr="S:\stu_io\Marleen-Inge\Netwerken\CLUSTER\TUe Presidency\Presentation\CLUSTER-EU2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724128" y="1631156"/>
            <a:ext cx="3368676" cy="4102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084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7"/>
          <p:cNvSpPr/>
          <p:nvPr/>
        </p:nvSpPr>
        <p:spPr>
          <a:xfrm>
            <a:off x="6444209" y="6428618"/>
            <a:ext cx="2699793" cy="288032"/>
          </a:xfrm>
          <a:custGeom>
            <a:avLst/>
            <a:gdLst/>
            <a:ahLst/>
            <a:cxnLst/>
            <a:rect l="l" t="t" r="r" b="b"/>
            <a:pathLst>
              <a:path w="18125" h="21600" extrusionOk="0">
                <a:moveTo>
                  <a:pt x="3475" y="0"/>
                </a:moveTo>
                <a:lnTo>
                  <a:pt x="18125" y="0"/>
                </a:lnTo>
                <a:cubicBezTo>
                  <a:pt x="18067" y="476"/>
                  <a:pt x="18111" y="5605"/>
                  <a:pt x="18111" y="11570"/>
                </a:cubicBezTo>
                <a:cubicBezTo>
                  <a:pt x="18111" y="17535"/>
                  <a:pt x="18067" y="21600"/>
                  <a:pt x="18125" y="21600"/>
                </a:cubicBezTo>
                <a:lnTo>
                  <a:pt x="3475" y="21600"/>
                </a:lnTo>
                <a:cubicBezTo>
                  <a:pt x="1556" y="21600"/>
                  <a:pt x="0" y="16765"/>
                  <a:pt x="0" y="10800"/>
                </a:cubicBezTo>
                <a:cubicBezTo>
                  <a:pt x="0" y="4835"/>
                  <a:pt x="1556" y="0"/>
                  <a:pt x="3475" y="0"/>
                </a:cubicBez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1" i="0" u="none" strike="noStrike" cap="none">
              <a:solidFill>
                <a:schemeClr val="lt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sp>
        <p:nvSpPr>
          <p:cNvPr id="11" name="Google Shape;11;p27"/>
          <p:cNvSpPr txBox="1">
            <a:spLocks noGrp="1"/>
          </p:cNvSpPr>
          <p:nvPr>
            <p:ph type="title"/>
          </p:nvPr>
        </p:nvSpPr>
        <p:spPr>
          <a:xfrm>
            <a:off x="457200" y="1412776"/>
            <a:ext cx="8219256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da"/>
              <a:buNone/>
              <a:defRPr sz="3200" b="1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7"/>
          <p:cNvSpPr txBox="1">
            <a:spLocks noGrp="1"/>
          </p:cNvSpPr>
          <p:nvPr>
            <p:ph type="body" idx="1"/>
          </p:nvPr>
        </p:nvSpPr>
        <p:spPr>
          <a:xfrm>
            <a:off x="457200" y="2276872"/>
            <a:ext cx="8229600" cy="4032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Char char="»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7"/>
          <p:cNvSpPr txBox="1">
            <a:spLocks noGrp="1"/>
          </p:cNvSpPr>
          <p:nvPr>
            <p:ph type="dt" idx="10"/>
          </p:nvPr>
        </p:nvSpPr>
        <p:spPr>
          <a:xfrm>
            <a:off x="6660234" y="6381332"/>
            <a:ext cx="165618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7"/>
          <p:cNvSpPr txBox="1">
            <a:spLocks noGrp="1"/>
          </p:cNvSpPr>
          <p:nvPr>
            <p:ph type="sldNum" idx="12"/>
          </p:nvPr>
        </p:nvSpPr>
        <p:spPr>
          <a:xfrm>
            <a:off x="8388426" y="6381332"/>
            <a:ext cx="5760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Google Shape;15;p27" descr="R:\D_VIII\VIIIc\4_Netzwerke_und_Messen\4.1 Netzwerke\CLUSTER\8 Website PR\Logos\Cluster_logo_small.png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516218" y="66620"/>
            <a:ext cx="2555775" cy="11301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15648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"/>
          <p:cNvSpPr txBox="1">
            <a:spLocks noGrp="1"/>
          </p:cNvSpPr>
          <p:nvPr>
            <p:ph type="dt" idx="10"/>
          </p:nvPr>
        </p:nvSpPr>
        <p:spPr>
          <a:xfrm>
            <a:off x="6660232" y="6381332"/>
            <a:ext cx="165618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22/09/2022</a:t>
            </a: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>
            <a:spLocks noGrp="1"/>
          </p:cNvSpPr>
          <p:nvPr>
            <p:ph type="title"/>
          </p:nvPr>
        </p:nvSpPr>
        <p:spPr>
          <a:xfrm>
            <a:off x="381101" y="1069869"/>
            <a:ext cx="5238649" cy="5019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>
              <a:buSzPts val="2880"/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CLUSTER Task Force Mobility </a:t>
            </a:r>
            <a:b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Erasmus+ Coordinators</a:t>
            </a:r>
            <a:br>
              <a:rPr lang="en-US" i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en-US" i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7</a:t>
            </a:r>
            <a:r>
              <a:rPr lang="en-US" sz="28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th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September 2023</a:t>
            </a:r>
            <a:b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15:00 CEST (UTC+2)</a:t>
            </a:r>
            <a:b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fr-FR" b="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sz="2880" b="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5cb4b3dfb4_0_177"/>
          <p:cNvSpPr txBox="1">
            <a:spLocks noGrp="1"/>
          </p:cNvSpPr>
          <p:nvPr>
            <p:ph type="title"/>
          </p:nvPr>
        </p:nvSpPr>
        <p:spPr>
          <a:xfrm>
            <a:off x="457200" y="1320800"/>
            <a:ext cx="8219400" cy="811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br>
              <a:rPr lang="en-US" dirty="0"/>
            </a:br>
            <a:endParaRPr lang="fr-FR" dirty="0"/>
          </a:p>
        </p:txBody>
      </p:sp>
      <p:sp>
        <p:nvSpPr>
          <p:cNvPr id="139" name="Google Shape;139;g5cb4b3dfb4_0_177"/>
          <p:cNvSpPr txBox="1">
            <a:spLocks noGrp="1"/>
          </p:cNvSpPr>
          <p:nvPr>
            <p:ph type="body" idx="1"/>
          </p:nvPr>
        </p:nvSpPr>
        <p:spPr>
          <a:xfrm>
            <a:off x="0" y="1008030"/>
            <a:ext cx="9144000" cy="5320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lvl="1" indent="0">
              <a:buNone/>
            </a:pPr>
            <a:endParaRPr lang="en-US" sz="2800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796925" lvl="1" indent="-354013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Welcoming</a:t>
            </a:r>
            <a:b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nl-BE" sz="2800" i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96925" lvl="1" indent="-354013"/>
            <a:r>
              <a:rPr lang="nl-BE" sz="2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Blended</a:t>
            </a:r>
            <a:r>
              <a:rPr lang="nl-BE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Intensive Programme </a:t>
            </a:r>
            <a:r>
              <a:rPr lang="en-US" sz="28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“How to </a:t>
            </a:r>
            <a:r>
              <a:rPr lang="en-US" sz="2800" b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organise</a:t>
            </a:r>
            <a:r>
              <a:rPr lang="en-US" sz="28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BIP?” </a:t>
            </a:r>
            <a:endParaRPr lang="nl-BE" sz="2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r>
              <a:rPr lang="en-US" sz="2800" b="1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8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Update on the programme</a:t>
            </a: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nl-BE" sz="2800" b="1" i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96925" lvl="1" indent="-354013">
              <a:buClr>
                <a:srgbClr val="EC008C"/>
              </a:buClr>
            </a:pPr>
            <a:r>
              <a:rPr lang="en-US" sz="2800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Communication to other WG’s?</a:t>
            </a:r>
          </a:p>
          <a:p>
            <a:pPr marL="442912" lvl="1" indent="0">
              <a:buClr>
                <a:srgbClr val="EC008C"/>
              </a:buClr>
              <a:buNone/>
            </a:pPr>
            <a:r>
              <a:rPr lang="en-US" sz="2800" b="1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sz="28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ECTS grading conversion</a:t>
            </a:r>
          </a:p>
          <a:p>
            <a:pPr marL="442912" lvl="1" indent="0">
              <a:buClr>
                <a:srgbClr val="EC008C"/>
              </a:buClr>
              <a:buNone/>
            </a:pPr>
            <a:r>
              <a:rPr lang="en-US" sz="28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Budget shortage E+ scholarships</a:t>
            </a:r>
            <a:endParaRPr lang="nl-BE" sz="2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en-US" sz="2800" b="1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nl-BE" sz="2800" b="1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en-US" sz="2800" b="1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nl-BE" sz="2800" b="1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en-US" sz="280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None/>
            </a:pPr>
            <a:br>
              <a:rPr lang="en-US" sz="2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800" dirty="0"/>
          </a:p>
        </p:txBody>
      </p:sp>
      <p:sp>
        <p:nvSpPr>
          <p:cNvPr id="5" name="Google Shape;138;g5cb4b3dfb4_0_177">
            <a:extLst>
              <a:ext uri="{FF2B5EF4-FFF2-40B4-BE49-F238E27FC236}">
                <a16:creationId xmlns:a16="http://schemas.microsoft.com/office/drawing/2014/main" id="{D7B730A5-1984-4F15-8BE3-6F68C347D5E4}"/>
              </a:ext>
            </a:extLst>
          </p:cNvPr>
          <p:cNvSpPr txBox="1">
            <a:spLocks/>
          </p:cNvSpPr>
          <p:nvPr/>
        </p:nvSpPr>
        <p:spPr>
          <a:xfrm>
            <a:off x="697786" y="196054"/>
            <a:ext cx="8219400" cy="811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da"/>
              <a:buNone/>
              <a:defRPr sz="3200" b="1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Monda"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  <a:sym typeface="Monda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553843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5cb4b3dfb4_0_177"/>
          <p:cNvSpPr txBox="1">
            <a:spLocks noGrp="1"/>
          </p:cNvSpPr>
          <p:nvPr>
            <p:ph type="title"/>
          </p:nvPr>
        </p:nvSpPr>
        <p:spPr>
          <a:xfrm>
            <a:off x="457200" y="1320800"/>
            <a:ext cx="8219400" cy="811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br>
              <a:rPr lang="en-US" dirty="0"/>
            </a:br>
            <a:endParaRPr lang="fr-FR" dirty="0"/>
          </a:p>
        </p:txBody>
      </p:sp>
      <p:sp>
        <p:nvSpPr>
          <p:cNvPr id="139" name="Google Shape;139;g5cb4b3dfb4_0_177"/>
          <p:cNvSpPr txBox="1">
            <a:spLocks noGrp="1"/>
          </p:cNvSpPr>
          <p:nvPr>
            <p:ph type="body" idx="1"/>
          </p:nvPr>
        </p:nvSpPr>
        <p:spPr>
          <a:xfrm>
            <a:off x="285135" y="1632155"/>
            <a:ext cx="8219400" cy="5225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lvl="1" indent="0">
              <a:buNone/>
            </a:pPr>
            <a:endParaRPr lang="en-US" sz="2800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796925" lvl="1" indent="-354013"/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Working group KTH – UPC – KUL – UCL</a:t>
            </a:r>
          </a:p>
          <a:p>
            <a:pPr marL="796925" lvl="1" indent="-354013"/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Focus on content quality </a:t>
            </a:r>
          </a:p>
          <a:p>
            <a:pPr marL="796925" lvl="1" indent="-354013"/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Academic,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administrative and educational support staff from CLUSTER partners</a:t>
            </a:r>
          </a:p>
          <a:p>
            <a:pPr marL="796925" lvl="1" indent="-354013"/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Online part (date TBD) + physical part in Leuven 15-19 April 2024</a:t>
            </a:r>
          </a:p>
          <a:p>
            <a:pPr marL="442912" lvl="1" indent="0">
              <a:buNone/>
            </a:pPr>
            <a:endParaRPr lang="en-US" sz="2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42912" lvl="1" indent="0">
              <a:buNone/>
            </a:pPr>
            <a:endParaRPr lang="en-US" sz="2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2438" lvl="2" indent="0">
              <a:buNone/>
            </a:pPr>
            <a:endParaRPr lang="en-US" sz="2800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900112" lvl="2" indent="0">
              <a:buNone/>
            </a:pPr>
            <a:endParaRPr lang="en-US" sz="2800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898525" lvl="2" indent="-446088">
              <a:buNone/>
            </a:pPr>
            <a:endParaRPr lang="en-US" sz="2800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185862" lvl="2" indent="-285750">
              <a:buFontTx/>
              <a:buChar char="-"/>
            </a:pPr>
            <a:endParaRPr lang="en-US" sz="2800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806450" lvl="2" indent="-354013"/>
            <a:endParaRPr lang="en-US" sz="2800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900112" lvl="2" indent="0">
              <a:buNone/>
            </a:pPr>
            <a:endParaRPr lang="en-US" sz="2800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54125" lvl="2" indent="-354013"/>
            <a:endParaRPr lang="nl-BE" sz="2800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en-US" sz="2800" b="1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nl-BE" sz="2800" b="1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en-US" sz="2800" b="1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nl-BE" sz="2800" b="1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en-US" sz="280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None/>
            </a:pPr>
            <a:br>
              <a:rPr lang="en-US" sz="2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800" dirty="0"/>
          </a:p>
        </p:txBody>
      </p:sp>
      <p:sp>
        <p:nvSpPr>
          <p:cNvPr id="5" name="Google Shape;138;g5cb4b3dfb4_0_177">
            <a:extLst>
              <a:ext uri="{FF2B5EF4-FFF2-40B4-BE49-F238E27FC236}">
                <a16:creationId xmlns:a16="http://schemas.microsoft.com/office/drawing/2014/main" id="{D7B730A5-1984-4F15-8BE3-6F68C347D5E4}"/>
              </a:ext>
            </a:extLst>
          </p:cNvPr>
          <p:cNvSpPr txBox="1">
            <a:spLocks/>
          </p:cNvSpPr>
          <p:nvPr/>
        </p:nvSpPr>
        <p:spPr>
          <a:xfrm>
            <a:off x="725778" y="289272"/>
            <a:ext cx="8219400" cy="811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da"/>
              <a:buNone/>
              <a:defRPr sz="3200" b="1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BIP “How to </a:t>
            </a:r>
            <a:r>
              <a:rPr lang="en-US" b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organise</a:t>
            </a:r>
            <a:r>
              <a:rPr lang="en-US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BIP?” </a:t>
            </a:r>
            <a:endParaRPr lang="en-BE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757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5cb4b3dfb4_0_177"/>
          <p:cNvSpPr txBox="1">
            <a:spLocks noGrp="1"/>
          </p:cNvSpPr>
          <p:nvPr>
            <p:ph type="body" idx="1"/>
          </p:nvPr>
        </p:nvSpPr>
        <p:spPr>
          <a:xfrm>
            <a:off x="397767" y="1838669"/>
            <a:ext cx="8875422" cy="2703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96925" lvl="1" indent="-354013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Preparatory session: general information + basic rules</a:t>
            </a:r>
          </a:p>
          <a:p>
            <a:pPr marL="796925" lvl="1" indent="-354013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Online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 physical  blended mobility </a:t>
            </a:r>
          </a:p>
          <a:p>
            <a:pPr marL="796925" lvl="1" indent="-354013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to administer BIP in an easy way </a:t>
            </a:r>
          </a:p>
          <a:p>
            <a:pPr marL="796925" lvl="1" indent="-354013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BIP: sense or nonsense? </a:t>
            </a:r>
          </a:p>
          <a:p>
            <a:pPr marL="442912" lvl="1" indent="0">
              <a:buNone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Discussion: step-up for international study experience </a:t>
            </a:r>
          </a:p>
          <a:p>
            <a:pPr marL="442912" lvl="1" indent="0">
              <a:buNone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		      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Sustainability </a:t>
            </a:r>
          </a:p>
          <a:p>
            <a:pPr marL="796925" lvl="1" indent="-354013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 to design workshop</a:t>
            </a:r>
            <a:endParaRPr lang="en-US" sz="2400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806450" lvl="2" indent="-354013"/>
            <a:endParaRPr lang="en-US" sz="2400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900112" lvl="2" indent="0">
              <a:buNone/>
            </a:pPr>
            <a:endParaRPr lang="en-US" sz="2400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54125" lvl="2" indent="-354013"/>
            <a:endParaRPr lang="nl-BE" sz="2400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en-US" sz="2400" b="1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nl-BE" sz="2400" b="1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en-US" sz="2400" b="1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nl-BE" sz="2400" b="1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en-US" sz="240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None/>
            </a:pPr>
            <a:b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400" dirty="0"/>
          </a:p>
        </p:txBody>
      </p:sp>
      <p:sp>
        <p:nvSpPr>
          <p:cNvPr id="5" name="Google Shape;138;g5cb4b3dfb4_0_177">
            <a:extLst>
              <a:ext uri="{FF2B5EF4-FFF2-40B4-BE49-F238E27FC236}">
                <a16:creationId xmlns:a16="http://schemas.microsoft.com/office/drawing/2014/main" id="{D7B730A5-1984-4F15-8BE3-6F68C347D5E4}"/>
              </a:ext>
            </a:extLst>
          </p:cNvPr>
          <p:cNvSpPr txBox="1">
            <a:spLocks/>
          </p:cNvSpPr>
          <p:nvPr/>
        </p:nvSpPr>
        <p:spPr>
          <a:xfrm>
            <a:off x="725778" y="289272"/>
            <a:ext cx="8219400" cy="811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da"/>
              <a:buNone/>
              <a:defRPr sz="3200" b="1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BIP Programme – online part</a:t>
            </a:r>
            <a:endParaRPr lang="en-BE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474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5cb4b3dfb4_0_177"/>
          <p:cNvSpPr txBox="1">
            <a:spLocks noGrp="1"/>
          </p:cNvSpPr>
          <p:nvPr>
            <p:ph type="title"/>
          </p:nvPr>
        </p:nvSpPr>
        <p:spPr>
          <a:xfrm>
            <a:off x="457200" y="1320800"/>
            <a:ext cx="8219400" cy="811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br>
              <a:rPr lang="en-US" dirty="0"/>
            </a:br>
            <a:endParaRPr lang="fr-FR" dirty="0"/>
          </a:p>
        </p:txBody>
      </p:sp>
      <p:sp>
        <p:nvSpPr>
          <p:cNvPr id="139" name="Google Shape;139;g5cb4b3dfb4_0_177"/>
          <p:cNvSpPr txBox="1">
            <a:spLocks noGrp="1"/>
          </p:cNvSpPr>
          <p:nvPr>
            <p:ph type="body" idx="1"/>
          </p:nvPr>
        </p:nvSpPr>
        <p:spPr>
          <a:xfrm>
            <a:off x="363794" y="1716066"/>
            <a:ext cx="8780206" cy="5141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96925" lvl="1" indent="-354013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International learning mobility </a:t>
            </a:r>
          </a:p>
          <a:p>
            <a:pPr marL="796925" lvl="1" indent="-354013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kind of administrative support is needed? </a:t>
            </a:r>
          </a:p>
          <a:p>
            <a:pPr marL="796925" lvl="1" indent="-354013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Inclusion in mobility </a:t>
            </a:r>
          </a:p>
          <a:p>
            <a:pPr marL="796925" lvl="1" indent="-354013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Workshop on Intercultural Communication </a:t>
            </a:r>
          </a:p>
          <a:p>
            <a:pPr marL="796925" lvl="1" indent="-354013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Workshop on Sustainability Mobility </a:t>
            </a:r>
          </a:p>
          <a:p>
            <a:pPr marL="796925" lvl="1" indent="-354013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Training digital learning skills + testing digital equipment </a:t>
            </a:r>
          </a:p>
          <a:p>
            <a:pPr marL="796925" lvl="1" indent="-354013"/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Unique SP: workshop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 an engineering topic </a:t>
            </a:r>
          </a:p>
          <a:p>
            <a:pPr marL="796925" lvl="1" indent="-354013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Testimonial from student/professor/staff </a:t>
            </a:r>
          </a:p>
          <a:p>
            <a:pPr marL="796925" lvl="1" indent="-354013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Design workshop to develop a BIP </a:t>
            </a:r>
          </a:p>
          <a:p>
            <a:pPr marL="796925" lvl="1" indent="-354013"/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42912" lvl="1" indent="0">
              <a:buNone/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42912" lvl="1" indent="0">
              <a:buNone/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42912" lvl="1" indent="0">
              <a:buNone/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2438" lvl="2" indent="0">
              <a:buNone/>
            </a:pPr>
            <a:endParaRPr lang="en-US" sz="2400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900112" lvl="2" indent="0">
              <a:buNone/>
            </a:pPr>
            <a:endParaRPr lang="en-US" sz="2400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898525" lvl="2" indent="-446088">
              <a:buNone/>
            </a:pPr>
            <a:endParaRPr lang="en-US" sz="2400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185862" lvl="2" indent="-285750">
              <a:buFontTx/>
              <a:buChar char="-"/>
            </a:pPr>
            <a:endParaRPr lang="en-US" sz="2400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806450" lvl="2" indent="-354013"/>
            <a:endParaRPr lang="en-US" sz="2400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900112" lvl="2" indent="0">
              <a:buNone/>
            </a:pPr>
            <a:endParaRPr lang="en-US" sz="2400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54125" lvl="2" indent="-354013"/>
            <a:endParaRPr lang="nl-BE" sz="2400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en-US" sz="2400" b="1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nl-BE" sz="2400" b="1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en-US" sz="2400" b="1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nl-BE" sz="2400" b="1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en-US" sz="240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None/>
            </a:pPr>
            <a:b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400" dirty="0"/>
          </a:p>
        </p:txBody>
      </p:sp>
      <p:sp>
        <p:nvSpPr>
          <p:cNvPr id="4" name="Google Shape;138;g5cb4b3dfb4_0_177">
            <a:extLst>
              <a:ext uri="{FF2B5EF4-FFF2-40B4-BE49-F238E27FC236}">
                <a16:creationId xmlns:a16="http://schemas.microsoft.com/office/drawing/2014/main" id="{F07405A1-62DA-54D0-50BC-8AA8D27172A6}"/>
              </a:ext>
            </a:extLst>
          </p:cNvPr>
          <p:cNvSpPr txBox="1">
            <a:spLocks/>
          </p:cNvSpPr>
          <p:nvPr/>
        </p:nvSpPr>
        <p:spPr>
          <a:xfrm>
            <a:off x="725778" y="289272"/>
            <a:ext cx="8219400" cy="811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da"/>
              <a:buNone/>
              <a:defRPr sz="3200" b="1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BIP Programme – physical part</a:t>
            </a:r>
            <a:endParaRPr lang="en-BE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643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5cb4b3dfb4_0_177"/>
          <p:cNvSpPr txBox="1">
            <a:spLocks noGrp="1"/>
          </p:cNvSpPr>
          <p:nvPr>
            <p:ph type="body" idx="1"/>
          </p:nvPr>
        </p:nvSpPr>
        <p:spPr>
          <a:xfrm>
            <a:off x="363794" y="1426794"/>
            <a:ext cx="8780206" cy="5141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96925" lvl="1" indent="-354013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Communication to other WG’s?</a:t>
            </a:r>
          </a:p>
          <a:p>
            <a:pPr marL="0" lv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WG 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Communication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promote this BIP to </a:t>
            </a:r>
            <a:r>
              <a:rPr lang="en-US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maximise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participants?</a:t>
            </a:r>
            <a:endParaRPr lang="en-B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            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WG Africa: include Africa?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96925" lvl="1" indent="-354013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ECTS grading conversion</a:t>
            </a:r>
          </a:p>
          <a:p>
            <a:pPr marL="442912" lvl="1" indent="0">
              <a:buNone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lot of difference between institutions, schools, type of courses,…</a:t>
            </a:r>
          </a:p>
          <a:p>
            <a:pPr marL="442912" lvl="1" indent="0">
              <a:buNone/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96925" lvl="1" indent="-354013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Budget shortage E+ scholarships</a:t>
            </a:r>
          </a:p>
          <a:p>
            <a:pPr marL="442912" lvl="1" indent="0">
              <a:buNone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Less funding AY 2024-25?</a:t>
            </a:r>
          </a:p>
          <a:p>
            <a:pPr marL="442912" lvl="1" indent="0">
              <a:buNone/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96925" lvl="1" indent="-354013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Reactivate CSO</a:t>
            </a:r>
          </a:p>
          <a:p>
            <a:pPr marL="442912" lvl="1" indent="0">
              <a:buNone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452438" lvl="2" indent="0">
              <a:buNone/>
            </a:pPr>
            <a:endParaRPr lang="en-US" sz="2400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900112" lvl="2" indent="0">
              <a:buNone/>
            </a:pPr>
            <a:endParaRPr lang="en-US" sz="2400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898525" lvl="2" indent="-446088">
              <a:buNone/>
            </a:pPr>
            <a:endParaRPr lang="en-US" sz="2400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185862" lvl="2" indent="-285750">
              <a:buFontTx/>
              <a:buChar char="-"/>
            </a:pPr>
            <a:endParaRPr lang="en-US" sz="2400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806450" lvl="2" indent="-354013"/>
            <a:endParaRPr lang="en-US" sz="2400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900112" lvl="2" indent="0">
              <a:buNone/>
            </a:pPr>
            <a:endParaRPr lang="en-US" sz="2400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54125" lvl="2" indent="-354013"/>
            <a:endParaRPr lang="nl-BE" sz="2400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en-US" sz="2400" b="1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nl-BE" sz="2400" b="1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en-US" sz="2400" b="1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nl-BE" sz="2400" b="1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en-US" sz="240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None/>
            </a:pPr>
            <a:b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400" dirty="0"/>
          </a:p>
        </p:txBody>
      </p:sp>
      <p:sp>
        <p:nvSpPr>
          <p:cNvPr id="5" name="Google Shape;138;g5cb4b3dfb4_0_177">
            <a:extLst>
              <a:ext uri="{FF2B5EF4-FFF2-40B4-BE49-F238E27FC236}">
                <a16:creationId xmlns:a16="http://schemas.microsoft.com/office/drawing/2014/main" id="{D7B730A5-1984-4F15-8BE3-6F68C347D5E4}"/>
              </a:ext>
            </a:extLst>
          </p:cNvPr>
          <p:cNvSpPr txBox="1">
            <a:spLocks/>
          </p:cNvSpPr>
          <p:nvPr/>
        </p:nvSpPr>
        <p:spPr>
          <a:xfrm>
            <a:off x="725778" y="289272"/>
            <a:ext cx="8219400" cy="811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da"/>
              <a:buNone/>
              <a:defRPr sz="3200" b="1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796925" lvl="1" indent="-354013">
              <a:buClr>
                <a:srgbClr val="EC008C"/>
              </a:buClr>
            </a:pPr>
            <a:r>
              <a:rPr lang="nl-BE" sz="32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</a:t>
            </a:r>
            <a:r>
              <a:rPr lang="nl-BE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topics</a:t>
            </a:r>
          </a:p>
        </p:txBody>
      </p:sp>
    </p:spTree>
    <p:extLst>
      <p:ext uri="{BB962C8B-B14F-4D97-AF65-F5344CB8AC3E}">
        <p14:creationId xmlns:p14="http://schemas.microsoft.com/office/powerpoint/2010/main" val="176984378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LUSTER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EC008C"/>
      </a:accent1>
      <a:accent2>
        <a:srgbClr val="D84491"/>
      </a:accent2>
      <a:accent3>
        <a:srgbClr val="00A0E3"/>
      </a:accent3>
      <a:accent4>
        <a:srgbClr val="D3F0FF"/>
      </a:accent4>
      <a:accent5>
        <a:srgbClr val="A2C1FF"/>
      </a:accent5>
      <a:accent6>
        <a:srgbClr val="E2D3FF"/>
      </a:accent6>
      <a:hlink>
        <a:srgbClr val="D3F0FF"/>
      </a:hlink>
      <a:folHlink>
        <a:srgbClr val="D3F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289</Words>
  <Application>Microsoft Office PowerPoint</Application>
  <PresentationFormat>On-screen Show (4:3)</PresentationFormat>
  <Paragraphs>117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Monda</vt:lpstr>
      <vt:lpstr>1_Office Theme</vt:lpstr>
      <vt:lpstr>CLUSTER Task Force Mobility  Erasmus+ Coordinators   7th September 2023 15:00 CEST (UTC+2)  </vt:lpstr>
      <vt:lpstr> </vt:lpstr>
      <vt:lpstr> </vt:lpstr>
      <vt:lpstr>PowerPoint Presentation</vt:lpstr>
      <vt:lpstr>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CLUSTER Task Force Mobility  Erasmus+ Coordinators   July 2021 1 hour</dc:title>
  <dc:creator>FIRMIN Line (firminli)</dc:creator>
  <cp:lastModifiedBy>Pascale Conard</cp:lastModifiedBy>
  <cp:revision>73</cp:revision>
  <dcterms:created xsi:type="dcterms:W3CDTF">2021-06-07T14:37:12Z</dcterms:created>
  <dcterms:modified xsi:type="dcterms:W3CDTF">2023-09-08T06:10:03Z</dcterms:modified>
</cp:coreProperties>
</file>