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74" r:id="rId2"/>
  </p:sldMasterIdLst>
  <p:notesMasterIdLst>
    <p:notesMasterId r:id="rId8"/>
  </p:notesMasterIdLst>
  <p:sldIdLst>
    <p:sldId id="315" r:id="rId3"/>
    <p:sldId id="317" r:id="rId4"/>
    <p:sldId id="318" r:id="rId5"/>
    <p:sldId id="321" r:id="rId6"/>
    <p:sldId id="313" r:id="rId7"/>
  </p:sldIdLst>
  <p:sldSz cx="9144000" cy="6858000" type="screen4x3"/>
  <p:notesSz cx="6805613" cy="9944100"/>
  <p:embeddedFontLst>
    <p:embeddedFont>
      <p:font typeface="Monda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000000"/>
          </p15:clr>
        </p15:guide>
        <p15:guide id="2" pos="2144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jeX0mUNCJF5lcSkCi6IpwVQ3/3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6"/>
  </p:normalViewPr>
  <p:slideViewPr>
    <p:cSldViewPr snapToGrid="0">
      <p:cViewPr varScale="1">
        <p:scale>
          <a:sx n="80" d="100"/>
          <a:sy n="80" d="100"/>
        </p:scale>
        <p:origin x="9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68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4939" y="0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0" descr="S:\stu_io\Marleen-Inge\Netwerken\CLUSTER\TUe Presidency\Presentation\CLUSTER-EU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9468" y="1919188"/>
            <a:ext cx="3368676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0"/>
          <p:cNvSpPr txBox="1"/>
          <p:nvPr/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0"/>
          <p:cNvSpPr txBox="1"/>
          <p:nvPr/>
        </p:nvSpPr>
        <p:spPr>
          <a:xfrm>
            <a:off x="5189018" y="2162252"/>
            <a:ext cx="115212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AALTO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EPFL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G-INP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KULEUVEN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POLITO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TCD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TU/e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UCL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 txBox="1"/>
          <p:nvPr/>
        </p:nvSpPr>
        <p:spPr>
          <a:xfrm>
            <a:off x="6269138" y="2162252"/>
            <a:ext cx="2911374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AALTO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FÉDÉRALE DE LAUSANNE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GRENOBLE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INSTITUTO SUPERIOR TÉCNICO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KARLSRUHE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KUNGLIGA TEKNISKA HÖGSKOLAN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KATHOLIEKE UNIVERSITEIT 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POLITECNICO DI TORINO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TRINITY COLLEGE DUBLIN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UNIVERSITÄT DARMSTADT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UNIVERSITEIT EINDHOVEN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UNIVERSITEIT CATHOLIQUE LOUVAIN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UNIVERSITAT POLITÈCNICA DE CATALUNYA</a:t>
            </a:r>
            <a:endParaRPr sz="1000" b="0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6" name="Google Shape;46;p30"/>
          <p:cNvSpPr txBox="1"/>
          <p:nvPr/>
        </p:nvSpPr>
        <p:spPr>
          <a:xfrm>
            <a:off x="5906859" y="4933617"/>
            <a:ext cx="327365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MONTREAL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CANADA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TOMSK POYTECHNIC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RUSSIAN FEDERATION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TSINGHUA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CHINA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GEORGIA INSTITUTE OF TECHNOLOGY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UNIVERSIDADE DE SÃO PAULO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BRAZIL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6444207" y="4531467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5 ASSOCIATE PARTNERS</a:t>
            </a:r>
            <a:endParaRPr sz="14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8" name="Google Shape;48;p30"/>
          <p:cNvSpPr/>
          <p:nvPr/>
        </p:nvSpPr>
        <p:spPr>
          <a:xfrm>
            <a:off x="6444207" y="1789119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12 FULL PARTNERS</a:t>
            </a:r>
            <a:endParaRPr sz="14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49" name="Google Shape;49;p30"/>
          <p:cNvSpPr/>
          <p:nvPr/>
        </p:nvSpPr>
        <p:spPr>
          <a:xfrm>
            <a:off x="6444207" y="6451480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WWW.CLUSTER.ORG</a:t>
            </a:r>
            <a:endParaRPr sz="14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50" name="Google Shape;50;p30"/>
          <p:cNvSpPr txBox="1"/>
          <p:nvPr/>
        </p:nvSpPr>
        <p:spPr>
          <a:xfrm>
            <a:off x="478177" y="6258578"/>
            <a:ext cx="33950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Consortium Linking Universities of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and Technology in Education and Research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22F0-FCF0-4069-A2B1-4072940F1889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4758-6BC9-416F-8206-1BD6D56D6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CFC5-D3FA-48E2-9EA6-627CC076F0DB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1E85-A2FC-4BC4-90AA-F0815C0AE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2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9485-D2E0-4D8B-841F-21623D7BA4D1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78F6-E68C-4882-A545-11B6C45E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4429-A714-4B12-B019-22762B7DD68D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58A2-8AD1-4CFB-AF27-A31F1AE63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2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23EF-ECB5-4CAC-91FF-CC6F6EA98280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575B-4A7F-4930-BF85-AB86AD240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89E9-A394-412F-A401-D79EECABAFD3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F4BBE-6E44-47B0-9AFD-8326C3910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17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6D47A-C5CB-4B0D-92FC-584AFFC62712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20BE-3652-4FF4-A3C1-728DB75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0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3CA60-A900-4468-9970-C162937CE730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AB4E-521F-483F-8959-0C1679E88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3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428E-04C7-45B3-AF02-1ED6BEC7ABDE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27FB-03F1-47BB-AE7C-B0B15AB0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7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1F38-BA1D-4C28-8426-2B504B2966F5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911ED-E1B3-4672-87A8-D9E454C51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7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457200" y="2348880"/>
            <a:ext cx="4038600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4648200" y="2348880"/>
            <a:ext cx="4038600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3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 txBox="1">
            <a:spLocks noGrp="1"/>
          </p:cNvSpPr>
          <p:nvPr>
            <p:ph type="body" idx="1"/>
          </p:nvPr>
        </p:nvSpPr>
        <p:spPr>
          <a:xfrm>
            <a:off x="478176" y="2348880"/>
            <a:ext cx="5904656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2"/>
          </p:nvPr>
        </p:nvSpPr>
        <p:spPr>
          <a:xfrm>
            <a:off x="6588224" y="1988840"/>
            <a:ext cx="2360241" cy="339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36"/>
          <p:cNvSpPr txBox="1"/>
          <p:nvPr/>
        </p:nvSpPr>
        <p:spPr>
          <a:xfrm>
            <a:off x="467544" y="1412776"/>
            <a:ext cx="59046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da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Click to edit Master title style</a:t>
            </a:r>
            <a:endParaRPr sz="3200" b="1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3"/>
          </p:nvPr>
        </p:nvSpPr>
        <p:spPr>
          <a:xfrm>
            <a:off x="6591676" y="5445224"/>
            <a:ext cx="2372812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4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7"/>
          <p:cNvSpPr txBox="1">
            <a:spLocks noGrp="1"/>
          </p:cNvSpPr>
          <p:nvPr>
            <p:ph type="title"/>
          </p:nvPr>
        </p:nvSpPr>
        <p:spPr>
          <a:xfrm>
            <a:off x="467544" y="4800600"/>
            <a:ext cx="568863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da"/>
              <a:buNone/>
              <a:defRPr sz="2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>
            <a:spLocks noGrp="1"/>
          </p:cNvSpPr>
          <p:nvPr>
            <p:ph type="pic" idx="2"/>
          </p:nvPr>
        </p:nvSpPr>
        <p:spPr>
          <a:xfrm>
            <a:off x="467544" y="612775"/>
            <a:ext cx="568863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>
            <a:off x="467544" y="5367338"/>
            <a:ext cx="5688632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3"/>
          </p:nvPr>
        </p:nvSpPr>
        <p:spPr>
          <a:xfrm>
            <a:off x="467544" y="6418397"/>
            <a:ext cx="2952328" cy="25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 b="1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/>
          <p:nvPr/>
        </p:nvSpPr>
        <p:spPr>
          <a:xfrm>
            <a:off x="6732240" y="6413227"/>
            <a:ext cx="23762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WWW.CLUSTER.ORG</a:t>
            </a:r>
            <a:endParaRPr sz="1600" b="0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4" name="Google Shape;84;p38"/>
          <p:cNvSpPr txBox="1"/>
          <p:nvPr/>
        </p:nvSpPr>
        <p:spPr>
          <a:xfrm>
            <a:off x="323528" y="2501967"/>
            <a:ext cx="1152128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AALTO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EPFL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G-INP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KULEUVEN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POLITO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TCD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TU/e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UCL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8"/>
          <p:cNvSpPr txBox="1"/>
          <p:nvPr/>
        </p:nvSpPr>
        <p:spPr>
          <a:xfrm>
            <a:off x="1403648" y="2501967"/>
            <a:ext cx="2911374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AALTO UNIVERSITY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FÉDÉRALE DE LAUSANNE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GRENOBLE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INSTITUTO SUPERIOR TÉCNICO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KARLSRUHE INSTITUTE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KUNGLIGA TEKNISKA HÖGSKOLAN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KATHOLIEKE UNIVERSITEIT LEUVEN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POLITECNICO DI TORINO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TRINITY COLLEGE DUBLIN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UNIVERSITÄT DARMSTADT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TECHNISCHE UNIVERSITEIT EINDHOVEN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UNIVERSITEIT CATHOLIQUE LOUVAIN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UNIVERSITAT POLITÈCNICA DE CATALUNYA</a:t>
            </a:r>
            <a:endParaRPr sz="1000" b="0" i="0" u="none" strike="noStrike" cap="none">
              <a:solidFill>
                <a:schemeClr val="dk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6" name="Google Shape;86;p38"/>
          <p:cNvSpPr txBox="1"/>
          <p:nvPr/>
        </p:nvSpPr>
        <p:spPr>
          <a:xfrm>
            <a:off x="988968" y="5215044"/>
            <a:ext cx="327365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ÉCOLE POLYTECHNIQUE MONTREAL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CANADA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TOMSK POYTECHNIC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RUSSIAN FEDERATION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TSINGHUA UNIVERSITY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CHINA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GEORGIA INSTITUTE OF TECHNOLOGY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USA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TECHNION HAIFA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ISRAEL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rPr>
              <a:t>UNIVERSIDADE DE SÃO PAULO </a:t>
            </a:r>
            <a:r>
              <a:rPr lang="en-US" sz="1000" b="0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BRAZIL</a:t>
            </a:r>
            <a:endParaRPr sz="1000" b="0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7" name="Google Shape;87;p38"/>
          <p:cNvSpPr/>
          <p:nvPr/>
        </p:nvSpPr>
        <p:spPr>
          <a:xfrm>
            <a:off x="755576" y="1556792"/>
            <a:ext cx="3507045" cy="445768"/>
          </a:xfrm>
          <a:prstGeom prst="flowChartTerminator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rPr>
              <a:t>THE CLUSTER NETWORK</a:t>
            </a:r>
            <a:endParaRPr sz="18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8" name="Google Shape;88;p38"/>
          <p:cNvSpPr/>
          <p:nvPr/>
        </p:nvSpPr>
        <p:spPr>
          <a:xfrm>
            <a:off x="755576" y="2126812"/>
            <a:ext cx="3507045" cy="387354"/>
          </a:xfrm>
          <a:prstGeom prst="flowChartTerminator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12 FULL PARTNERS</a:t>
            </a:r>
            <a:endParaRPr sz="1400" b="1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89" name="Google Shape;89;p38"/>
          <p:cNvSpPr/>
          <p:nvPr/>
        </p:nvSpPr>
        <p:spPr>
          <a:xfrm>
            <a:off x="755576" y="4810872"/>
            <a:ext cx="3507045" cy="387354"/>
          </a:xfrm>
          <a:prstGeom prst="flowChartTerminator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Monda"/>
                <a:ea typeface="Monda"/>
                <a:cs typeface="Monda"/>
                <a:sym typeface="Monda"/>
              </a:rPr>
              <a:t>6 ASSOCIATE PARTNERS</a:t>
            </a:r>
            <a:endParaRPr sz="1400" b="1" i="0" u="none" strike="noStrike" cap="none">
              <a:solidFill>
                <a:schemeClr val="accen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pic>
        <p:nvPicPr>
          <p:cNvPr id="90" name="Google Shape;90;p38" descr="S:\stu_io\Marleen-Inge\Netwerken\CLUSTER\TUe Presidency\Presentation\CLUSTER-EU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128" y="1631156"/>
            <a:ext cx="3368676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7/09/2023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25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81A1-74C6-48E4-B1BB-67D188AC3FD2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0CFD-F715-4506-8D2B-B8A2975F1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6444207" y="6428618"/>
            <a:ext cx="2699793" cy="288032"/>
          </a:xfrm>
          <a:custGeom>
            <a:avLst/>
            <a:gdLst/>
            <a:ahLst/>
            <a:cxnLst/>
            <a:rect l="l" t="t" r="r" b="b"/>
            <a:pathLst>
              <a:path w="18125" h="21600" extrusionOk="0">
                <a:moveTo>
                  <a:pt x="3475" y="0"/>
                </a:moveTo>
                <a:lnTo>
                  <a:pt x="18125" y="0"/>
                </a:lnTo>
                <a:cubicBezTo>
                  <a:pt x="18067" y="476"/>
                  <a:pt x="18111" y="5605"/>
                  <a:pt x="18111" y="11570"/>
                </a:cubicBezTo>
                <a:cubicBezTo>
                  <a:pt x="18111" y="17535"/>
                  <a:pt x="18067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Monda"/>
              <a:ea typeface="Monda"/>
              <a:cs typeface="Monda"/>
              <a:sym typeface="Monda"/>
            </a:endParaRPr>
          </a:p>
        </p:txBody>
      </p:sp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457200" y="1412776"/>
            <a:ext cx="821925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da"/>
              <a:buNone/>
              <a:defRPr sz="3200" b="1" i="0" u="none" strike="noStrike" cap="none">
                <a:solidFill>
                  <a:schemeClr val="dk1"/>
                </a:solidFill>
                <a:latin typeface="Monda"/>
                <a:ea typeface="Monda"/>
                <a:cs typeface="Monda"/>
                <a:sym typeface="Mond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457200" y="2276872"/>
            <a:ext cx="82296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6660232" y="6381328"/>
            <a:ext cx="165618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388424" y="6381328"/>
            <a:ext cx="5760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7" descr="R:\D_VIII\VIIIc\4_Netzwerke_und_Messen\4.1 Netzwerke\CLUSTER\8 Website PR\Logos\Cluster_logo_small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16216" y="66620"/>
            <a:ext cx="2555775" cy="11301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8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AEEBE-6FA3-40CF-9A5B-18E22AC6E864}" type="datetimeFigureOut">
              <a:rPr lang="en-US"/>
              <a:pPr>
                <a:defRPr/>
              </a:pPr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0A7E2-2A0E-4149-89E0-7630177B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varano@kth.s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765996"/>
            <a:ext cx="8334000" cy="512696"/>
          </a:xfrm>
        </p:spPr>
        <p:txBody>
          <a:bodyPr>
            <a:normAutofit fontScale="90000"/>
          </a:bodyPr>
          <a:lstStyle/>
          <a:p>
            <a:pPr algn="ctr"/>
            <a:r>
              <a:rPr lang="nl-BE" sz="2800" b="1" i="1" dirty="0" smtClean="0"/>
              <a:t>GAST – Grants and Applications Support Team</a:t>
            </a:r>
            <a:br>
              <a:rPr lang="nl-BE" sz="2800" b="1" i="1" dirty="0" smtClean="0"/>
            </a:br>
            <a:r>
              <a:rPr lang="nl-BE" sz="2800" i="1" dirty="0" smtClean="0"/>
              <a:t/>
            </a:r>
            <a:br>
              <a:rPr lang="nl-BE" sz="2800" i="1" dirty="0" smtClean="0"/>
            </a:br>
            <a:r>
              <a:rPr lang="nl-BE" sz="2800" i="1" dirty="0"/>
              <a:t/>
            </a:r>
            <a:br>
              <a:rPr lang="nl-BE" sz="2800" i="1" dirty="0"/>
            </a:br>
            <a:r>
              <a:rPr lang="nl-BE" sz="2800" i="1" dirty="0" smtClean="0"/>
              <a:t>SC II - </a:t>
            </a:r>
            <a:r>
              <a:rPr lang="nl-BE" sz="2800" i="1" dirty="0" smtClean="0"/>
              <a:t>2023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282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68032"/>
            <a:ext cx="8334000" cy="512696"/>
          </a:xfrm>
        </p:spPr>
        <p:txBody>
          <a:bodyPr>
            <a:normAutofit fontScale="90000"/>
          </a:bodyPr>
          <a:lstStyle/>
          <a:p>
            <a:r>
              <a:rPr lang="nl-BE" sz="2800" i="1" dirty="0" smtClean="0"/>
              <a:t>New actions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980728"/>
            <a:ext cx="8334000" cy="4680520"/>
          </a:xfrm>
        </p:spPr>
        <p:txBody>
          <a:bodyPr/>
          <a:lstStyle/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REDEEM 3 – submitted with new </a:t>
            </a:r>
            <a:r>
              <a:rPr lang="en-GB" sz="2000" dirty="0" smtClean="0"/>
              <a:t>focus (results Sep. 2023):</a:t>
            </a:r>
            <a:endParaRPr lang="en-GB" sz="2000" dirty="0" smtClean="0"/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Broader collaborative programmes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BSc and PhD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JPs with non-EU partners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MSc Programme level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All </a:t>
            </a:r>
            <a:r>
              <a:rPr lang="en-GB" sz="1600" dirty="0" smtClean="0"/>
              <a:t>disciplines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 smtClean="0"/>
              <a:t>ELA4Attract: attractiveness of studies and gender balance in STEM in LA – CB STRAND1 with LA: approved (coordination IST)</a:t>
            </a:r>
            <a:endParaRPr lang="en-GB" dirty="0"/>
          </a:p>
          <a:p>
            <a:pPr marL="360000" lvl="1" indent="-360000">
              <a:lnSpc>
                <a:spcPct val="150000"/>
              </a:lnSpc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INCOMM 2 – </a:t>
            </a:r>
            <a:r>
              <a:rPr lang="en-GB" sz="2000" dirty="0" smtClean="0"/>
              <a:t>Submission </a:t>
            </a:r>
            <a:r>
              <a:rPr lang="en-GB" sz="2000" dirty="0" smtClean="0"/>
              <a:t>in 2024 with new focus</a:t>
            </a:r>
          </a:p>
          <a:p>
            <a:pPr marL="360000" lvl="1" indent="-360000">
              <a:lnSpc>
                <a:spcPct val="150000"/>
              </a:lnSpc>
              <a:spcBef>
                <a:spcPts val="6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JEDL: </a:t>
            </a:r>
            <a:endParaRPr lang="en-GB" sz="2000" dirty="0" smtClean="0"/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Joint application: </a:t>
            </a:r>
            <a:r>
              <a:rPr lang="en-GB" sz="1600" b="1" dirty="0" smtClean="0"/>
              <a:t>Unite!, </a:t>
            </a:r>
            <a:r>
              <a:rPr lang="en-GB" sz="1600" b="1" dirty="0" err="1" smtClean="0"/>
              <a:t>Una</a:t>
            </a:r>
            <a:r>
              <a:rPr lang="en-GB" sz="1600" b="1" dirty="0" smtClean="0"/>
              <a:t> Europa</a:t>
            </a:r>
            <a:r>
              <a:rPr lang="en-GB" sz="1600" dirty="0" smtClean="0"/>
              <a:t>, 4EU</a:t>
            </a:r>
            <a:r>
              <a:rPr lang="en-GB" sz="1600" dirty="0"/>
              <a:t>+, EU Conexus, EC2U, Charm-EU</a:t>
            </a:r>
            <a:endParaRPr lang="en-GB" sz="1600" dirty="0" smtClean="0"/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Implementation </a:t>
            </a:r>
            <a:r>
              <a:rPr lang="en-GB" sz="1600" dirty="0"/>
              <a:t>A</a:t>
            </a:r>
            <a:r>
              <a:rPr lang="en-GB" sz="1600" dirty="0" smtClean="0"/>
              <a:t>pril 2023-March 2024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Survey completed, focus groups by October</a:t>
            </a:r>
          </a:p>
          <a:p>
            <a:pPr marL="630000" lvl="2" indent="-360000">
              <a:spcBef>
                <a:spcPts val="600"/>
              </a:spcBef>
              <a:buSzPct val="110000"/>
            </a:pPr>
            <a:r>
              <a:rPr lang="en-GB" sz="1600" dirty="0" smtClean="0"/>
              <a:t>Results presented at the 2024 GA</a:t>
            </a:r>
            <a:endParaRPr lang="en-GB" sz="1600" dirty="0" smtClean="0"/>
          </a:p>
          <a:p>
            <a:pPr marL="270000" lvl="2" indent="0">
              <a:spcBef>
                <a:spcPts val="600"/>
              </a:spcBef>
              <a:buSzPct val="110000"/>
              <a:buNone/>
            </a:pPr>
            <a:endParaRPr lang="en-GB" sz="1600" dirty="0" smtClean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380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8334000" cy="512696"/>
          </a:xfrm>
        </p:spPr>
        <p:txBody>
          <a:bodyPr>
            <a:normAutofit fontScale="90000"/>
          </a:bodyPr>
          <a:lstStyle/>
          <a:p>
            <a:r>
              <a:rPr lang="nl-BE" sz="2800" i="1" dirty="0" smtClean="0"/>
              <a:t>New actions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061376"/>
            <a:ext cx="8334000" cy="4680520"/>
          </a:xfrm>
        </p:spPr>
        <p:txBody>
          <a:bodyPr/>
          <a:lstStyle/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ATTRACT </a:t>
            </a:r>
            <a:r>
              <a:rPr lang="en-GB" sz="2000" dirty="0" smtClean="0"/>
              <a:t>2 (enhancing the attractiveness of programmes in STEM): </a:t>
            </a:r>
            <a:r>
              <a:rPr lang="en-GB" sz="2000" dirty="0" smtClean="0"/>
              <a:t>10 years later – </a:t>
            </a:r>
            <a:r>
              <a:rPr lang="en-GB" sz="2000" dirty="0" smtClean="0"/>
              <a:t>To </a:t>
            </a:r>
            <a:r>
              <a:rPr lang="en-GB" sz="2000" dirty="0" smtClean="0"/>
              <a:t>be submitted in early </a:t>
            </a:r>
            <a:r>
              <a:rPr lang="en-GB" sz="2000" dirty="0" smtClean="0"/>
              <a:t>2024 (coordination IST)</a:t>
            </a:r>
            <a:endParaRPr lang="en-GB" sz="2000" dirty="0" smtClean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E4T </a:t>
            </a:r>
            <a:r>
              <a:rPr lang="en-GB" sz="2000" dirty="0" smtClean="0"/>
              <a:t>2 (Entrepreneurship Education in Engineering): </a:t>
            </a:r>
            <a:r>
              <a:rPr lang="en-GB" sz="2000" dirty="0" smtClean="0"/>
              <a:t>to build on the </a:t>
            </a:r>
            <a:r>
              <a:rPr lang="en-GB" sz="2000" dirty="0" smtClean="0"/>
              <a:t>results, possibly to be submitted in 2024 (coordination?)</a:t>
            </a:r>
            <a:endParaRPr lang="en-GB" sz="2000" dirty="0" smtClean="0"/>
          </a:p>
          <a:p>
            <a:pPr marL="630000" lvl="2" indent="-360000">
              <a:spcBef>
                <a:spcPts val="0"/>
              </a:spcBef>
              <a:buSzPct val="110000"/>
            </a:pPr>
            <a:r>
              <a:rPr lang="en-GB" sz="1600" dirty="0"/>
              <a:t>Benchmarking ecosystems</a:t>
            </a:r>
          </a:p>
          <a:p>
            <a:pPr marL="630000" lvl="2" indent="-360000">
              <a:spcBef>
                <a:spcPts val="0"/>
              </a:spcBef>
              <a:buSzPct val="110000"/>
            </a:pPr>
            <a:r>
              <a:rPr lang="en-GB" sz="1600" dirty="0" smtClean="0"/>
              <a:t>Exchange programme with set of offers of different nature</a:t>
            </a:r>
          </a:p>
          <a:p>
            <a:pPr marL="630000" lvl="2" indent="-360000">
              <a:spcBef>
                <a:spcPts val="0"/>
              </a:spcBef>
              <a:buSzPct val="110000"/>
            </a:pPr>
            <a:r>
              <a:rPr lang="en-GB" sz="1600" dirty="0" smtClean="0"/>
              <a:t>Collective intensive programme with teamwork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CB for HE with Africa – challenge based education </a:t>
            </a:r>
            <a:r>
              <a:rPr lang="en-GB" sz="2000" dirty="0" smtClean="0"/>
              <a:t>(to be submitted in 2024</a:t>
            </a:r>
            <a:r>
              <a:rPr lang="en-GB" sz="2000" dirty="0" smtClean="0"/>
              <a:t>)</a:t>
            </a: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TF Sustainable development: </a:t>
            </a:r>
            <a:r>
              <a:rPr lang="en-US" dirty="0"/>
              <a:t>Sustainability Education Ecosystems in Engineering and Technology. Sustainability 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smtClean="0"/>
              <a:t>Technology – </a:t>
            </a:r>
            <a:r>
              <a:rPr lang="en-US" dirty="0" smtClean="0"/>
              <a:t>re-submitted</a:t>
            </a:r>
            <a:endParaRPr lang="en-GB" sz="2000" dirty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 smtClean="0"/>
              <a:t>CB STRAND 1: IST develops a project idea addressing newcomers from Africa</a:t>
            </a:r>
            <a:endParaRPr lang="en-GB" sz="2000" dirty="0" smtClean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Student </a:t>
            </a:r>
            <a:r>
              <a:rPr lang="en-GB" sz="2000" dirty="0" err="1" smtClean="0"/>
              <a:t>centered</a:t>
            </a:r>
            <a:r>
              <a:rPr lang="en-GB" sz="2000" dirty="0" smtClean="0"/>
              <a:t> </a:t>
            </a:r>
            <a:r>
              <a:rPr lang="en-GB" sz="2000" dirty="0" smtClean="0"/>
              <a:t>project: CSO to be consulted in the next weeks for a challenge-based project idea to be co-created with the students</a:t>
            </a:r>
            <a:endParaRPr lang="en-GB" sz="2000" dirty="0"/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/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 smtClean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559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680"/>
            <a:ext cx="8334000" cy="512696"/>
          </a:xfrm>
        </p:spPr>
        <p:txBody>
          <a:bodyPr>
            <a:normAutofit fontScale="90000"/>
          </a:bodyPr>
          <a:lstStyle/>
          <a:p>
            <a:r>
              <a:rPr lang="nl-BE" sz="2800" i="1" dirty="0" smtClean="0"/>
              <a:t>What’s next?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15047"/>
            <a:ext cx="8334000" cy="4680520"/>
          </a:xfrm>
        </p:spPr>
        <p:txBody>
          <a:bodyPr/>
          <a:lstStyle/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 smtClean="0"/>
              <a:t>Abstracts and invitations to participate for the applications in the pipeline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 smtClean="0"/>
              <a:t>Project-proposal meetings in October/November</a:t>
            </a:r>
            <a:endParaRPr lang="en-GB" dirty="0" smtClean="0"/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Info sheet on tim</a:t>
            </a:r>
            <a:r>
              <a:rPr lang="en-GB" dirty="0" smtClean="0"/>
              <a:t>eline and available funding for the TFs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Participation to TF meetings, when needed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 smtClean="0"/>
              <a:t>Consultation with CSO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sz="2000" dirty="0" smtClean="0"/>
              <a:t>Report on the state of affairs at the 2024 GA</a:t>
            </a:r>
          </a:p>
          <a:p>
            <a:pPr marL="360000" lvl="1" indent="-360000">
              <a:spcBef>
                <a:spcPts val="1800"/>
              </a:spcBef>
              <a:buSzPct val="110000"/>
              <a:buFont typeface="Arial" pitchFamily="34" charset="0"/>
              <a:buChar char="•"/>
            </a:pPr>
            <a:r>
              <a:rPr lang="en-GB" dirty="0" smtClean="0"/>
              <a:t>Presentation of the JEDL results at the 2024 GA</a:t>
            </a:r>
            <a:endParaRPr lang="en-GB" sz="2000" dirty="0" smtClean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r>
              <a:rPr lang="en-GB" sz="2000" dirty="0" smtClean="0"/>
              <a:t> </a:t>
            </a:r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/>
          </a:p>
          <a:p>
            <a:pPr marL="630000" lvl="2" indent="-360000">
              <a:spcBef>
                <a:spcPts val="0"/>
              </a:spcBef>
              <a:buSzPct val="110000"/>
            </a:pPr>
            <a:endParaRPr lang="en-GB" sz="1600" dirty="0" smtClean="0"/>
          </a:p>
          <a:p>
            <a:pPr marL="0" lvl="1" indent="0">
              <a:spcBef>
                <a:spcPts val="1800"/>
              </a:spcBef>
              <a:buSzPct val="11000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13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Imag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13" b="30214"/>
          <a:stretch>
            <a:fillRect/>
          </a:stretch>
        </p:blipFill>
        <p:spPr>
          <a:xfrm>
            <a:off x="-1" y="5638800"/>
            <a:ext cx="9144001" cy="1219200"/>
          </a:xfrm>
          <a:prstGeom prst="rect">
            <a:avLst/>
          </a:prstGeom>
        </p:spPr>
      </p:pic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460886" y="198120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Thank you!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47699" y="3226615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questions: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+mn-ea"/>
                <a:cs typeface="Arial" charset="0"/>
                <a:hlinkClick r:id="rId3"/>
              </a:rPr>
              <a:t>varano@kth.se</a:t>
            </a:r>
            <a:endParaRPr lang="en-US" sz="2400" b="1" kern="1200" dirty="0" smtClean="0">
              <a:solidFill>
                <a:schemeClr val="accent3">
                  <a:lumMod val="50000"/>
                </a:schemeClr>
              </a:solidFill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kern="1200" dirty="0" smtClean="0">
              <a:solidFill>
                <a:schemeClr val="accent3">
                  <a:lumMod val="50000"/>
                </a:schemeClr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USTE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EC008C"/>
      </a:accent1>
      <a:accent2>
        <a:srgbClr val="D84491"/>
      </a:accent2>
      <a:accent3>
        <a:srgbClr val="00A0E3"/>
      </a:accent3>
      <a:accent4>
        <a:srgbClr val="D3F0FF"/>
      </a:accent4>
      <a:accent5>
        <a:srgbClr val="A2C1FF"/>
      </a:accent5>
      <a:accent6>
        <a:srgbClr val="E2D3FF"/>
      </a:accent6>
      <a:hlink>
        <a:srgbClr val="D3F0FF"/>
      </a:hlink>
      <a:folHlink>
        <a:srgbClr val="D3F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312</Words>
  <Application>Microsoft Office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Monda</vt:lpstr>
      <vt:lpstr>Calibri</vt:lpstr>
      <vt:lpstr>Office Theme</vt:lpstr>
      <vt:lpstr>2_Office Theme</vt:lpstr>
      <vt:lpstr>GAST – Grants and Applications Support Team   SC II - 2023</vt:lpstr>
      <vt:lpstr>New actions</vt:lpstr>
      <vt:lpstr>New actions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Projects</dc:title>
  <dc:creator>lgoadmin</dc:creator>
  <cp:lastModifiedBy>Mirko Varano</cp:lastModifiedBy>
  <cp:revision>62</cp:revision>
  <dcterms:created xsi:type="dcterms:W3CDTF">2014-02-03T09:08:01Z</dcterms:created>
  <dcterms:modified xsi:type="dcterms:W3CDTF">2023-09-07T12:59:16Z</dcterms:modified>
</cp:coreProperties>
</file>