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94" r:id="rId5"/>
  </p:sldMasterIdLst>
  <p:notesMasterIdLst>
    <p:notesMasterId r:id="rId16"/>
  </p:notesMasterIdLst>
  <p:handoutMasterIdLst>
    <p:handoutMasterId r:id="rId17"/>
  </p:handoutMasterIdLst>
  <p:sldIdLst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6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A 2024@KU Leuven" id="{5CFDA3D7-9FA6-426C-B980-D642C5836583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7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7F0"/>
    <a:srgbClr val="2F4D5D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66131-9798-4090-AF7A-02BDDCEF72CB}" v="2" dt="2023-09-11T09:47:56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 autoAdjust="0"/>
    <p:restoredTop sz="66510" autoAdjust="0"/>
  </p:normalViewPr>
  <p:slideViewPr>
    <p:cSldViewPr snapToGrid="0" snapToObjects="1">
      <p:cViewPr varScale="1">
        <p:scale>
          <a:sx n="76" d="100"/>
          <a:sy n="76" d="100"/>
        </p:scale>
        <p:origin x="20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74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Meetings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held in </a:t>
            </a:r>
            <a:r>
              <a:rPr lang="nl-BE" dirty="0" err="1"/>
              <a:t>the</a:t>
            </a:r>
            <a:r>
              <a:rPr lang="nl-BE" dirty="0"/>
              <a:t> Quadrivium </a:t>
            </a:r>
            <a:r>
              <a:rPr lang="nl-BE" dirty="0" err="1"/>
              <a:t>which</a:t>
            </a:r>
            <a:r>
              <a:rPr lang="nl-BE" dirty="0"/>
              <a:t> was </a:t>
            </a:r>
            <a:r>
              <a:rPr lang="nl-BE" dirty="0" err="1"/>
              <a:t>constructed</a:t>
            </a:r>
            <a:r>
              <a:rPr lang="nl-BE" dirty="0"/>
              <a:t> in 2020. It is </a:t>
            </a:r>
            <a:r>
              <a:rPr lang="nl-BE" dirty="0" err="1"/>
              <a:t>equiped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auditorium large </a:t>
            </a:r>
            <a:r>
              <a:rPr lang="nl-BE" dirty="0" err="1"/>
              <a:t>enough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600 </a:t>
            </a:r>
            <a:r>
              <a:rPr lang="nl-BE" dirty="0" err="1"/>
              <a:t>people</a:t>
            </a:r>
            <a:r>
              <a:rPr lang="nl-BE" dirty="0"/>
              <a:t>, </a:t>
            </a:r>
            <a:r>
              <a:rPr lang="nl-BE" dirty="0" err="1"/>
              <a:t>mulitfunctional</a:t>
            </a:r>
            <a:r>
              <a:rPr lang="nl-BE" dirty="0"/>
              <a:t> seminar rooms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collaborative</a:t>
            </a:r>
            <a:r>
              <a:rPr lang="nl-BE" dirty="0"/>
              <a:t> </a:t>
            </a:r>
            <a:r>
              <a:rPr lang="nl-BE" dirty="0" err="1"/>
              <a:t>learning</a:t>
            </a:r>
            <a:r>
              <a:rPr lang="nl-BE" dirty="0"/>
              <a:t> </a:t>
            </a:r>
            <a:r>
              <a:rPr lang="nl-BE" dirty="0" err="1"/>
              <a:t>areas</a:t>
            </a:r>
            <a:r>
              <a:rPr lang="nl-BE" dirty="0"/>
              <a:t>.</a:t>
            </a:r>
          </a:p>
          <a:p>
            <a:endParaRPr lang="nl-BE" dirty="0"/>
          </a:p>
          <a:p>
            <a:r>
              <a:rPr lang="nl-BE" dirty="0"/>
              <a:t>The </a:t>
            </a:r>
            <a:r>
              <a:rPr lang="nl-BE" dirty="0" err="1"/>
              <a:t>reception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take </a:t>
            </a:r>
            <a:r>
              <a:rPr lang="nl-BE" dirty="0" err="1"/>
              <a:t>place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Machineroom </a:t>
            </a:r>
            <a:r>
              <a:rPr lang="nl-BE" dirty="0" err="1"/>
              <a:t>near</a:t>
            </a:r>
            <a:r>
              <a:rPr lang="nl-BE" dirty="0"/>
              <a:t> Arenberg </a:t>
            </a:r>
            <a:r>
              <a:rPr lang="nl-BE" dirty="0" err="1"/>
              <a:t>Castle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265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>
              <a:sym typeface="Wingdings" panose="05000000000000000000" pitchFamily="2" charset="2"/>
            </a:endParaRPr>
          </a:p>
          <a:p>
            <a:r>
              <a:rPr lang="en-US" noProof="0" dirty="0">
                <a:sym typeface="Wingdings" panose="05000000000000000000" pitchFamily="2" charset="2"/>
              </a:rPr>
              <a:t>Come and experience first-hand the future of medicine and healthcare with your team.</a:t>
            </a:r>
          </a:p>
          <a:p>
            <a:endParaRPr lang="en-US" noProof="0" dirty="0">
              <a:sym typeface="Wingdings" panose="05000000000000000000" pitchFamily="2" charset="2"/>
            </a:endParaRPr>
          </a:p>
          <a:p>
            <a:r>
              <a:rPr lang="en-US" noProof="0" dirty="0">
                <a:sym typeface="Wingdings" panose="05000000000000000000" pitchFamily="2" charset="2"/>
              </a:rPr>
              <a:t>Always wanted a chance to play the surgeon and perform an operation on a digital human body? Or to examine the brain of an epilepsy patient via virtual reality? Or would you rather find out how 3D-printed implants are going to enormously improve our quality of life? You can discover this and much more in a unique and interactive way at Health House.</a:t>
            </a:r>
          </a:p>
          <a:p>
            <a:endParaRPr lang="en-US" noProof="0" dirty="0">
              <a:sym typeface="Wingdings" panose="05000000000000000000" pitchFamily="2" charset="2"/>
            </a:endParaRPr>
          </a:p>
          <a:p>
            <a:r>
              <a:rPr lang="en-US" noProof="0" dirty="0">
                <a:sym typeface="Wingdings" panose="05000000000000000000" pitchFamily="2" charset="2"/>
              </a:rPr>
              <a:t>Looking for a place to organize a launch event, workshop, co-creation session or teambuilding? In addition to their experience </a:t>
            </a:r>
            <a:r>
              <a:rPr lang="en-US" noProof="0" dirty="0" err="1">
                <a:sym typeface="Wingdings" panose="05000000000000000000" pitchFamily="2" charset="2"/>
              </a:rPr>
              <a:t>centre</a:t>
            </a:r>
            <a:r>
              <a:rPr lang="en-US" noProof="0" dirty="0">
                <a:sym typeface="Wingdings" panose="05000000000000000000" pitchFamily="2" charset="2"/>
              </a:rPr>
              <a:t>, there are 3 state-of-the-art meeting- and conference rooms available to cover every type of event.</a:t>
            </a:r>
            <a:endParaRPr lang="en-GB" noProof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25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 Hoorn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old</a:t>
            </a:r>
            <a:r>
              <a:rPr lang="nl-BE" dirty="0"/>
              <a:t> Stella </a:t>
            </a:r>
            <a:r>
              <a:rPr lang="nl-BE" dirty="0" err="1"/>
              <a:t>brewery</a:t>
            </a:r>
            <a:r>
              <a:rPr lang="nl-BE" dirty="0"/>
              <a:t> dating back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early</a:t>
            </a:r>
            <a:r>
              <a:rPr lang="nl-BE" dirty="0"/>
              <a:t> 18th </a:t>
            </a:r>
            <a:r>
              <a:rPr lang="nl-BE" dirty="0" err="1"/>
              <a:t>century</a:t>
            </a:r>
            <a:r>
              <a:rPr lang="nl-BE" dirty="0"/>
              <a:t>. In recent </a:t>
            </a:r>
            <a:r>
              <a:rPr lang="nl-BE" dirty="0" err="1"/>
              <a:t>years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building was </a:t>
            </a:r>
            <a:r>
              <a:rPr lang="nl-BE" dirty="0" err="1"/>
              <a:t>repurposed</a:t>
            </a:r>
            <a:r>
              <a:rPr lang="nl-BE" dirty="0"/>
              <a:t> and </a:t>
            </a:r>
            <a:r>
              <a:rPr lang="nl-BE" dirty="0" err="1"/>
              <a:t>transformed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it’s</a:t>
            </a:r>
            <a:r>
              <a:rPr lang="nl-BE" dirty="0"/>
              <a:t> </a:t>
            </a:r>
            <a:r>
              <a:rPr lang="nl-BE" dirty="0" err="1"/>
              <a:t>current</a:t>
            </a:r>
            <a:r>
              <a:rPr lang="nl-BE" dirty="0"/>
              <a:t> state.</a:t>
            </a:r>
          </a:p>
          <a:p>
            <a:r>
              <a:rPr lang="nl-BE" dirty="0"/>
              <a:t>It has a restaurant, living </a:t>
            </a:r>
            <a:r>
              <a:rPr lang="nl-BE" dirty="0" err="1"/>
              <a:t>quarters</a:t>
            </a:r>
            <a:r>
              <a:rPr lang="nl-BE" dirty="0"/>
              <a:t> (</a:t>
            </a:r>
            <a:r>
              <a:rPr lang="nl-BE" dirty="0" err="1"/>
              <a:t>mostly</a:t>
            </a:r>
            <a:r>
              <a:rPr lang="nl-BE" dirty="0"/>
              <a:t> </a:t>
            </a:r>
            <a:r>
              <a:rPr lang="nl-BE" dirty="0" err="1"/>
              <a:t>occupied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expats), meeting rooms and </a:t>
            </a:r>
            <a:r>
              <a:rPr lang="nl-BE" dirty="0" err="1"/>
              <a:t>workspaces</a:t>
            </a:r>
            <a:r>
              <a:rPr lang="nl-BE" dirty="0"/>
              <a:t>.</a:t>
            </a:r>
          </a:p>
          <a:p>
            <a:endParaRPr lang="nl-BE" dirty="0"/>
          </a:p>
          <a:p>
            <a:r>
              <a:rPr lang="nl-BE" dirty="0"/>
              <a:t>(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still</a:t>
            </a:r>
            <a:r>
              <a:rPr lang="nl-BE" dirty="0"/>
              <a:t> has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old</a:t>
            </a:r>
            <a:r>
              <a:rPr lang="nl-BE" dirty="0"/>
              <a:t> </a:t>
            </a:r>
            <a:r>
              <a:rPr lang="nl-BE" dirty="0" err="1"/>
              <a:t>copper</a:t>
            </a:r>
            <a:r>
              <a:rPr lang="nl-BE" dirty="0"/>
              <a:t> </a:t>
            </a:r>
            <a:r>
              <a:rPr lang="nl-BE" dirty="0" err="1"/>
              <a:t>kettles</a:t>
            </a:r>
            <a:r>
              <a:rPr lang="nl-BE" dirty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5044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>
              <a:sym typeface="Wingdings" panose="05000000000000000000" pitchFamily="2" charset="2"/>
            </a:endParaRPr>
          </a:p>
          <a:p>
            <a:endParaRPr lang="en-GB" noProof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379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https://www.martinshotels.com/en/page/martins-klooster/martins-klooster-4-hotel-louvain-official-website.11057.html?gclid=EAIaIQobChMIy6_S28rAgAMV3JSDBx3vuAcxEAAYASAAEgJIu_D_BwE#backlink:actu-271</a:t>
            </a:r>
          </a:p>
          <a:p>
            <a:endParaRPr lang="en-GB" dirty="0"/>
          </a:p>
          <a:p>
            <a:r>
              <a:rPr lang="en-GB" dirty="0"/>
              <a:t>https://www.pentahotels.com/hotels/belgium/leuven?gclid=EAIaIQobChMI_9_d-MrAgAMVTOR3Ch0iYwMVEAAYASAAEgKkJ_D_BwE&amp;gclsrc=aw.ds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25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3 </a:t>
            </a:r>
            <a:r>
              <a:rPr lang="nl-BE" dirty="0" err="1"/>
              <a:t>days</a:t>
            </a:r>
            <a:endParaRPr lang="nl-BE" dirty="0"/>
          </a:p>
          <a:p>
            <a:r>
              <a:rPr lang="nl-BE" dirty="0"/>
              <a:t>Starts on </a:t>
            </a:r>
            <a:r>
              <a:rPr lang="nl-BE" dirty="0" err="1"/>
              <a:t>Wednesday</a:t>
            </a:r>
            <a:r>
              <a:rPr lang="nl-BE" dirty="0"/>
              <a:t> 10/04/2024 @09:00</a:t>
            </a:r>
          </a:p>
          <a:p>
            <a:r>
              <a:rPr lang="nl-BE" dirty="0" err="1"/>
              <a:t>Ends</a:t>
            </a:r>
            <a:r>
              <a:rPr lang="nl-BE" dirty="0"/>
              <a:t> on Friday 12/04/2024 @14:30 OR </a:t>
            </a:r>
            <a:r>
              <a:rPr lang="nl-BE"/>
              <a:t>@17:00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16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B475-BE58-4F37-BB26-B894041DA2E8}" type="datetime1">
              <a:rPr lang="nl-BE" smtClean="0"/>
              <a:t>11/09/2023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9EDC-FB93-4D56-B11F-CCF1480F0CF9}" type="datetime1">
              <a:rPr lang="nl-BE" smtClean="0"/>
              <a:t>11/09/2023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3C0A-A013-49A8-A120-26BE370426B4}" type="datetime1">
              <a:rPr lang="nl-BE" smtClean="0"/>
              <a:t>11/09/2023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22DF-51AB-45D8-A7C8-6D1317ABF1AC}" type="datetime1">
              <a:rPr lang="nl-BE" smtClean="0"/>
              <a:t>11/09/2023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EAED-2F15-486F-9B7C-CCF5F9C54513}" type="datetime1">
              <a:rPr lang="nl-BE" smtClean="0"/>
              <a:t>11/09/2023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8E92-F703-429E-9C0B-7648E423A771}" type="datetime1">
              <a:rPr lang="nl-BE" smtClean="0"/>
              <a:t>11/09/2023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CBAD-E7CC-4754-8BF9-34578471CCDB}" type="datetime1">
              <a:rPr lang="nl-BE" smtClean="0"/>
              <a:t>11/09/2023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D7F1-19A9-4377-A93C-5E81858B543E}" type="datetime1">
              <a:rPr lang="nl-BE" smtClean="0"/>
              <a:t>11/09/2023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EE9B-2230-4423-B50E-03F618E1631F}" type="datetime1">
              <a:rPr lang="nl-BE" smtClean="0"/>
              <a:t>11/09/2023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8630-D161-4AE9-B7C6-CB10B511289D}" type="datetime1">
              <a:rPr lang="nl-BE" smtClean="0"/>
              <a:t>11/09/2023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Ingenieurswetenschappen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9A0B87E3-F190-41ED-801D-3ACC5B2B80DE}" type="datetime1">
              <a:rPr lang="nl-BE" smtClean="0"/>
              <a:t>11/09/2023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Faculteit Ingenieurswetenschappen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865214DF-826F-47B9-BB0F-BF504F329A5E}" type="datetime1">
              <a:rPr lang="nl-BE" smtClean="0"/>
              <a:t>11/09/2023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Faculteit Ingenieurswetenschappen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tinshotels.com/en/page/martins-klooster/martins-klooster-4-hotel-louvain-official-website.11057.html?gclid=EAIaIQobChMIy6_S28rAgAMV3JSDBx3vuAcxEAAYASAAEgJIu_D_BwE#backlink:actu-271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ntahotels.com/hotels/belgium/leuven?gclid=EAIaIQobChMI_9_d-MrAgAMVTOR3Ch0iYwMVEAAYASAAEgKkJ_D_BwE&amp;gclsrc=aw.ds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CLUSTER </a:t>
            </a:r>
            <a:br>
              <a:rPr lang="nl-BE" dirty="0"/>
            </a:br>
            <a:r>
              <a:rPr lang="nl-BE" dirty="0"/>
              <a:t>General Assembly 2024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999" y="5392800"/>
            <a:ext cx="6096524" cy="1465199"/>
          </a:xfrm>
        </p:spPr>
        <p:txBody>
          <a:bodyPr>
            <a:normAutofit/>
          </a:bodyPr>
          <a:lstStyle/>
          <a:p>
            <a:r>
              <a:rPr lang="nl-BE" dirty="0" err="1"/>
              <a:t>Hosted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KU Leuven</a:t>
            </a:r>
          </a:p>
          <a:p>
            <a:endParaRPr lang="nl-BE" dirty="0"/>
          </a:p>
          <a:p>
            <a:r>
              <a:rPr lang="nl-BE" dirty="0"/>
              <a:t>10/04/2024 – 12/04/2024</a:t>
            </a:r>
          </a:p>
        </p:txBody>
      </p:sp>
      <p:pic>
        <p:nvPicPr>
          <p:cNvPr id="10" name="Picture Placeholder 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FEE4D3E4-3347-A2BA-D988-65803F4A07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965" b="5965"/>
          <a:stretch>
            <a:fillRect/>
          </a:stretch>
        </p:blipFill>
        <p:spPr>
          <a:xfrm>
            <a:off x="7827024" y="1859705"/>
            <a:ext cx="2410142" cy="2465388"/>
          </a:xfrm>
        </p:spPr>
      </p:pic>
    </p:spTree>
    <p:extLst>
      <p:ext uri="{BB962C8B-B14F-4D97-AF65-F5344CB8AC3E}">
        <p14:creationId xmlns:p14="http://schemas.microsoft.com/office/powerpoint/2010/main" val="654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DA71F1-6898-671B-5930-3418C3674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23598"/>
          <a:stretch/>
        </p:blipFill>
        <p:spPr>
          <a:xfrm>
            <a:off x="0" y="1"/>
            <a:ext cx="12192000" cy="62100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644E025-F3F7-02CD-A1A4-F91C075C7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825923"/>
              </p:ext>
            </p:extLst>
          </p:nvPr>
        </p:nvGraphicFramePr>
        <p:xfrm>
          <a:off x="5283199" y="243230"/>
          <a:ext cx="6209422" cy="56249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62019">
                  <a:extLst>
                    <a:ext uri="{9D8B030D-6E8A-4147-A177-3AD203B41FA5}">
                      <a16:colId xmlns:a16="http://schemas.microsoft.com/office/drawing/2014/main" val="1892536391"/>
                    </a:ext>
                  </a:extLst>
                </a:gridCol>
                <a:gridCol w="1363274">
                  <a:extLst>
                    <a:ext uri="{9D8B030D-6E8A-4147-A177-3AD203B41FA5}">
                      <a16:colId xmlns:a16="http://schemas.microsoft.com/office/drawing/2014/main" val="885639499"/>
                    </a:ext>
                  </a:extLst>
                </a:gridCol>
                <a:gridCol w="2884129">
                  <a:extLst>
                    <a:ext uri="{9D8B030D-6E8A-4147-A177-3AD203B41FA5}">
                      <a16:colId xmlns:a16="http://schemas.microsoft.com/office/drawing/2014/main" val="413500473"/>
                    </a:ext>
                  </a:extLst>
                </a:gridCol>
              </a:tblGrid>
              <a:tr h="32593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DAY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TIME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ACTIVITY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42600"/>
                  </a:ext>
                </a:extLst>
              </a:tr>
              <a:tr h="284872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Wednesday </a:t>
                      </a:r>
                      <a:b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10/04/2024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825" marR="82825" marT="41413" marB="4141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09:00-10:30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WG 1 &amp; 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2995840834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10:30-12:00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WG 3 &amp; 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2520078440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Campus Tour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1844997300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12:00-13:00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Lunch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1038323699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13:00-14:30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WG 5 &amp; 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1368504823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14:30-15:30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Arenberg</a:t>
                      </a:r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castle Tour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208487815"/>
                  </a:ext>
                </a:extLst>
              </a:tr>
              <a:tr h="56111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16:00-18:00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CLUSTER - CESAER Meeting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1266785157"/>
                  </a:ext>
                </a:extLst>
              </a:tr>
              <a:tr h="4734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18:00-20:30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Networking Reception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1048561116"/>
                  </a:ext>
                </a:extLst>
              </a:tr>
              <a:tr h="28487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Thursday</a:t>
                      </a:r>
                      <a:b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11/04/2024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825" marR="82825" marT="41413" marB="4141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09:00-10:30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WG 7 &amp; 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11958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10:45-12:15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Health House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067269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12:30-13:30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Lunch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440973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13:30-17:00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Preparatory SC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0346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18:30-22:00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Gala dinner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996420"/>
                  </a:ext>
                </a:extLst>
              </a:tr>
              <a:tr h="28487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Friday</a:t>
                      </a:r>
                      <a:b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 12/04/2024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825" marR="82825" marT="41413" marB="4141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09:00-13:00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General Assembly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2630506570"/>
                  </a:ext>
                </a:extLst>
              </a:tr>
              <a:tr h="284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13:00-14:30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Lunch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3675418623"/>
                  </a:ext>
                </a:extLst>
              </a:tr>
              <a:tr h="56111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15:00-17:00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Brewery visit -  Stella (optional)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8" marR="8628" marT="8628" marB="0" anchor="b"/>
                </a:tc>
                <a:extLst>
                  <a:ext uri="{0D108BD9-81ED-4DB2-BD59-A6C34878D82A}">
                    <a16:rowId xmlns:a16="http://schemas.microsoft.com/office/drawing/2014/main" val="335295762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DB05F-BEBF-A864-4616-410E0D84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52EBBF-E1D4-80B2-67D9-8B01AEAC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6" y="243230"/>
            <a:ext cx="2821668" cy="11520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tx1"/>
                </a:solidFill>
              </a:rPr>
              <a:t>OVERVIEW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D4370-57CD-335E-D54F-3B438FEB58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9379" y="2683427"/>
            <a:ext cx="2238375" cy="223837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503F7C02-F7E4-5818-B99E-99E27D0B0CC6}"/>
              </a:ext>
            </a:extLst>
          </p:cNvPr>
          <p:cNvSpPr txBox="1">
            <a:spLocks/>
          </p:cNvSpPr>
          <p:nvPr/>
        </p:nvSpPr>
        <p:spPr>
          <a:xfrm>
            <a:off x="767570" y="1888923"/>
            <a:ext cx="2101992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sz="2400" i="1" u="sng" dirty="0">
                <a:solidFill>
                  <a:schemeClr val="tx1"/>
                </a:solidFill>
              </a:rPr>
              <a:t>Save The Date</a:t>
            </a:r>
            <a:endParaRPr lang="en-GB" sz="2400" i="1" u="sng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A67618-E68C-C76C-6DB8-B0BBB46044C1}"/>
              </a:ext>
            </a:extLst>
          </p:cNvPr>
          <p:cNvSpPr/>
          <p:nvPr/>
        </p:nvSpPr>
        <p:spPr>
          <a:xfrm>
            <a:off x="699379" y="2133601"/>
            <a:ext cx="2238376" cy="2788201"/>
          </a:xfrm>
          <a:prstGeom prst="rect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00B6F817-9022-538B-54C1-B0FEE27FB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461" y="6298162"/>
            <a:ext cx="401680" cy="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6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CF7FA64A-58A9-7D8C-B753-307DB5644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789" b="11789"/>
          <a:stretch/>
        </p:blipFill>
        <p:spPr>
          <a:xfrm>
            <a:off x="0" y="-1"/>
            <a:ext cx="12192000" cy="6210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94C0A-F5A9-890C-69A3-F4153901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486C0C-0E5C-2FF7-FEA2-2930C46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7" y="2853000"/>
            <a:ext cx="4313500" cy="1152000"/>
          </a:xfrm>
        </p:spPr>
        <p:txBody>
          <a:bodyPr>
            <a:noAutofit/>
          </a:bodyPr>
          <a:lstStyle/>
          <a:p>
            <a:r>
              <a:rPr lang="nl-BE" b="1" dirty="0" err="1">
                <a:solidFill>
                  <a:schemeClr val="tx1"/>
                </a:solidFill>
              </a:rPr>
              <a:t>Wednesday</a:t>
            </a:r>
            <a:r>
              <a:rPr lang="nl-BE" b="1" dirty="0">
                <a:solidFill>
                  <a:schemeClr val="tx1"/>
                </a:solidFill>
              </a:rPr>
              <a:t> 10/04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3D2775-BB78-E82D-91E2-3814CA24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413" y="2059591"/>
            <a:ext cx="4313500" cy="3242817"/>
          </a:xfrm>
          <a:prstGeom prst="rect">
            <a:avLst/>
          </a:prstGeom>
        </p:spPr>
      </p:pic>
      <p:pic>
        <p:nvPicPr>
          <p:cNvPr id="2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4E87362B-0451-E339-BECE-8C610E3B9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28461" y="6298162"/>
            <a:ext cx="401680" cy="466531"/>
          </a:xfrm>
        </p:spPr>
      </p:pic>
    </p:spTree>
    <p:extLst>
      <p:ext uri="{BB962C8B-B14F-4D97-AF65-F5344CB8AC3E}">
        <p14:creationId xmlns:p14="http://schemas.microsoft.com/office/powerpoint/2010/main" val="77339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E57F6-E480-982C-68C5-14827739D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02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6FA01-A3F9-E640-158A-C0BB7291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3</a:t>
            </a:fld>
            <a:endParaRPr lang="en-US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3848CA-DFE2-6F8C-C23E-32827E7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444681"/>
            <a:ext cx="3992700" cy="38771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Meetings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400" dirty="0">
                <a:solidFill>
                  <a:schemeClr val="tx1"/>
                </a:solidFill>
                <a:latin typeface="+mj-lt"/>
              </a:rPr>
            </a:br>
            <a:br>
              <a:rPr lang="en-US" sz="4400" dirty="0">
                <a:solidFill>
                  <a:schemeClr val="tx1"/>
                </a:solidFill>
                <a:latin typeface="+mj-lt"/>
              </a:rPr>
            </a:br>
            <a:br>
              <a:rPr lang="en-US" sz="4400" dirty="0">
                <a:solidFill>
                  <a:schemeClr val="tx1"/>
                </a:solidFill>
                <a:latin typeface="+mj-lt"/>
              </a:rPr>
            </a:br>
            <a:br>
              <a:rPr lang="en-US" sz="4400" dirty="0">
                <a:solidFill>
                  <a:schemeClr val="tx1"/>
                </a:solidFill>
                <a:latin typeface="+mj-lt"/>
              </a:rPr>
            </a:br>
            <a:r>
              <a:rPr lang="en-US" sz="4400" dirty="0">
                <a:solidFill>
                  <a:schemeClr val="tx1"/>
                </a:solidFill>
                <a:latin typeface="+mj-lt"/>
              </a:rPr>
              <a:t>Reception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9C8B-E266-57E6-0E9D-D94D806B0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05" r="2" b="9093"/>
          <a:stretch/>
        </p:blipFill>
        <p:spPr>
          <a:xfrm>
            <a:off x="4267201" y="3302904"/>
            <a:ext cx="7939547" cy="35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8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B1742C-5081-C43F-B56A-2196F45BD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9537"/>
          <a:stretch/>
        </p:blipFill>
        <p:spPr>
          <a:xfrm>
            <a:off x="0" y="-1"/>
            <a:ext cx="12192000" cy="6210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D1B9F-EF64-2FFB-D3A8-E7703DBE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B4A4DD-B7F9-B4AF-0C0E-09AA7E0F5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650" y="976499"/>
            <a:ext cx="3754700" cy="1152000"/>
          </a:xfrm>
        </p:spPr>
        <p:txBody>
          <a:bodyPr/>
          <a:lstStyle/>
          <a:p>
            <a:r>
              <a:rPr lang="nl-BE" b="1" dirty="0" err="1">
                <a:solidFill>
                  <a:schemeClr val="tx1"/>
                </a:solidFill>
              </a:rPr>
              <a:t>Thursday</a:t>
            </a:r>
            <a:r>
              <a:rPr lang="nl-BE" b="1" dirty="0">
                <a:solidFill>
                  <a:schemeClr val="tx1"/>
                </a:solidFill>
              </a:rPr>
              <a:t> 11/04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678391-D2DB-B50B-22BB-41A1BB9CD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86"/>
          <a:stretch/>
        </p:blipFill>
        <p:spPr>
          <a:xfrm>
            <a:off x="3649086" y="3104999"/>
            <a:ext cx="4893828" cy="2007145"/>
          </a:xfrm>
          <a:prstGeom prst="rect">
            <a:avLst/>
          </a:prstGeom>
        </p:spPr>
      </p:pic>
      <p:pic>
        <p:nvPicPr>
          <p:cNvPr id="2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4D690641-8B87-328F-C84C-40258B7F0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28461" y="6298162"/>
            <a:ext cx="401680" cy="466531"/>
          </a:xfrm>
        </p:spPr>
      </p:pic>
    </p:spTree>
    <p:extLst>
      <p:ext uri="{BB962C8B-B14F-4D97-AF65-F5344CB8AC3E}">
        <p14:creationId xmlns:p14="http://schemas.microsoft.com/office/powerpoint/2010/main" val="395766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House</a:t>
            </a:r>
            <a:endParaRPr lang="en-GB" i="1" dirty="0"/>
          </a:p>
        </p:txBody>
      </p:sp>
      <p:pic>
        <p:nvPicPr>
          <p:cNvPr id="20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6589E26E-465A-C589-2ED0-8BCA404DB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28461" y="6298162"/>
            <a:ext cx="401680" cy="466531"/>
          </a:xfr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4E59B0FC-8BC3-7643-73E5-FED79C183D86}"/>
              </a:ext>
            </a:extLst>
          </p:cNvPr>
          <p:cNvSpPr txBox="1">
            <a:spLocks/>
          </p:cNvSpPr>
          <p:nvPr/>
        </p:nvSpPr>
        <p:spPr>
          <a:xfrm>
            <a:off x="574675" y="1658988"/>
            <a:ext cx="11044238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C6BD3-65FA-BFFF-F1CC-4D0067929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52" y="1755019"/>
            <a:ext cx="6549313" cy="4367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44CDF-0586-84FE-C60A-CA4C00249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640" y="923976"/>
            <a:ext cx="3466008" cy="51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59F168-B556-E949-5F03-46EABA58A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21449" y="1757626"/>
            <a:ext cx="5952066" cy="44640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2E122-A8AA-D40A-90E7-F849E2C8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4E3D0E-FAAD-6998-3CB4-C33EF9F5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Hoorn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D3EC0-71B2-BFDD-54EC-FBE59937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17" y="2291415"/>
            <a:ext cx="6961383" cy="3918585"/>
          </a:xfrm>
          <a:prstGeom prst="rect">
            <a:avLst/>
          </a:prstGeom>
        </p:spPr>
      </p:pic>
      <p:pic>
        <p:nvPicPr>
          <p:cNvPr id="2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A99B9909-2CB9-5E1C-DE43-A30E3A64D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461" y="6298162"/>
            <a:ext cx="401680" cy="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84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3BE192-18B9-40A1-44DC-140E261DE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798" b="10705"/>
          <a:stretch/>
        </p:blipFill>
        <p:spPr>
          <a:xfrm>
            <a:off x="3971" y="0"/>
            <a:ext cx="12188029" cy="621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59B69-491B-FD08-563C-91A1F0A1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AB123A-7918-8C30-E46E-67E1016E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914" y="976500"/>
            <a:ext cx="3943350" cy="1152000"/>
          </a:xfrm>
        </p:spPr>
        <p:txBody>
          <a:bodyPr/>
          <a:lstStyle/>
          <a:p>
            <a:r>
              <a:rPr lang="nl-BE" b="1" dirty="0">
                <a:solidFill>
                  <a:schemeClr val="tx1"/>
                </a:solidFill>
              </a:rPr>
              <a:t>Friday 12/04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1F2EE8-3687-1633-3C20-A2F387CFA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82" b="7754"/>
          <a:stretch/>
        </p:blipFill>
        <p:spPr>
          <a:xfrm>
            <a:off x="3096979" y="3105000"/>
            <a:ext cx="5433221" cy="1880525"/>
          </a:xfrm>
          <a:prstGeom prst="rect">
            <a:avLst/>
          </a:prstGeom>
        </p:spPr>
      </p:pic>
      <p:pic>
        <p:nvPicPr>
          <p:cNvPr id="2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E3672B83-7377-F757-ABC9-A24FCA447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28461" y="6298162"/>
            <a:ext cx="401680" cy="466531"/>
          </a:xfrm>
        </p:spPr>
      </p:pic>
    </p:spTree>
    <p:extLst>
      <p:ext uri="{BB962C8B-B14F-4D97-AF65-F5344CB8AC3E}">
        <p14:creationId xmlns:p14="http://schemas.microsoft.com/office/powerpoint/2010/main" val="161734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Stella (optional)</a:t>
            </a:r>
            <a:endParaRPr lang="en-GB" i="1" dirty="0"/>
          </a:p>
        </p:txBody>
      </p:sp>
      <p:pic>
        <p:nvPicPr>
          <p:cNvPr id="20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6589E26E-465A-C589-2ED0-8BCA404DB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28461" y="6298162"/>
            <a:ext cx="401680" cy="466531"/>
          </a:xfr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4E59B0FC-8BC3-7643-73E5-FED79C183D86}"/>
              </a:ext>
            </a:extLst>
          </p:cNvPr>
          <p:cNvSpPr txBox="1">
            <a:spLocks/>
          </p:cNvSpPr>
          <p:nvPr/>
        </p:nvSpPr>
        <p:spPr>
          <a:xfrm>
            <a:off x="574675" y="1658988"/>
            <a:ext cx="11044238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2508D-3452-809E-A3D2-307530196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390" y="1359036"/>
            <a:ext cx="6480610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95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4CDA9F-86FA-8F1F-B28A-F319DA036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600" y="1477075"/>
            <a:ext cx="3296400" cy="457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 err="1">
                <a:hlinkClick r:id="rId3"/>
              </a:rPr>
              <a:t>Martin’s</a:t>
            </a:r>
            <a:r>
              <a:rPr lang="nl-BE" dirty="0">
                <a:hlinkClick r:id="rId3"/>
              </a:rPr>
              <a:t> Klooster Hotel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3C909-3BE6-C25A-2558-71F3B2F1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216A3F-380D-B037-A735-C6E4649B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Hotel </a:t>
            </a:r>
            <a:r>
              <a:rPr lang="nl-BE" dirty="0" err="1"/>
              <a:t>Suggestions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4E8B25-C82E-A03E-A7C6-94706AC5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4250"/>
            <a:ext cx="5461000" cy="409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5DE5D-4313-8C94-B91F-1551C7ED5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592" y="2024250"/>
            <a:ext cx="5750408" cy="409575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15F94AF-471A-8518-B544-FE1F823CB641}"/>
              </a:ext>
            </a:extLst>
          </p:cNvPr>
          <p:cNvSpPr txBox="1">
            <a:spLocks/>
          </p:cNvSpPr>
          <p:nvPr/>
        </p:nvSpPr>
        <p:spPr>
          <a:xfrm>
            <a:off x="6441592" y="1479748"/>
            <a:ext cx="1670800" cy="4571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BE" dirty="0" err="1">
                <a:hlinkClick r:id="rId6"/>
              </a:rPr>
              <a:t>Pentahotel</a:t>
            </a:r>
            <a:endParaRPr lang="en-GB" dirty="0"/>
          </a:p>
        </p:txBody>
      </p:sp>
      <p:pic>
        <p:nvPicPr>
          <p:cNvPr id="9" name="Content Placeholder 19" descr="A blue and pink flag&#10;&#10;Description automatically generated with low confidence">
            <a:extLst>
              <a:ext uri="{FF2B5EF4-FFF2-40B4-BE49-F238E27FC236}">
                <a16:creationId xmlns:a16="http://schemas.microsoft.com/office/drawing/2014/main" id="{B6D3D7F0-44BB-5198-18D6-04A39ED30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8461" y="6298162"/>
            <a:ext cx="401680" cy="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34888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465D79A30DFB45AC8CC2511C4B1847" ma:contentTypeVersion="20" ma:contentTypeDescription="Een nieuw document maken." ma:contentTypeScope="" ma:versionID="e089fe9adb4ac4dab5a3d97686162b37">
  <xsd:schema xmlns:xsd="http://www.w3.org/2001/XMLSchema" xmlns:xs="http://www.w3.org/2001/XMLSchema" xmlns:p="http://schemas.microsoft.com/office/2006/metadata/properties" xmlns:ns2="60c8d8bd-d408-4045-953a-867b1f07f8b3" xmlns:ns3="7175d65e-0428-40e7-befa-fe455af99e9f" targetNamespace="http://schemas.microsoft.com/office/2006/metadata/properties" ma:root="true" ma:fieldsID="6bbca91661d3e1047b28906af22f5c94" ns2:_="" ns3:_="">
    <xsd:import namespace="60c8d8bd-d408-4045-953a-867b1f07f8b3"/>
    <xsd:import namespace="7175d65e-0428-40e7-befa-fe455af99e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Statu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c8d8bd-d408-4045-953a-867b1f07f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Status" ma:index="21" nillable="true" ma:displayName="Status" ma:format="Dropdown" ma:internalName="Statu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og niet gestart"/>
                    <xsd:enumeration value="In behandeling"/>
                    <xsd:enumeration value="Afgewerkt"/>
                    <xsd:enumeration value="Dringend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5d65e-0428-40e7-befa-fe455af99e9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c744dc7-399a-4794-95fb-2093bfe8f3fe}" ma:internalName="TaxCatchAll" ma:showField="CatchAllData" ma:web="7175d65e-0428-40e7-befa-fe455af99e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60c8d8bd-d408-4045-953a-867b1f07f8b3" xsi:nil="true"/>
    <_Flow_SignoffStatus xmlns="60c8d8bd-d408-4045-953a-867b1f07f8b3" xsi:nil="true"/>
    <TaxCatchAll xmlns="7175d65e-0428-40e7-befa-fe455af99e9f" xsi:nil="true"/>
    <lcf76f155ced4ddcb4097134ff3c332f xmlns="60c8d8bd-d408-4045-953a-867b1f07f8b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C0BA7E-AD32-4E11-B3E0-85A93D76E0C1}"/>
</file>

<file path=customXml/itemProps2.xml><?xml version="1.0" encoding="utf-8"?>
<ds:datastoreItem xmlns:ds="http://schemas.openxmlformats.org/officeDocument/2006/customXml" ds:itemID="{20185993-54BA-46AD-B64F-A8012A665D98}">
  <ds:schemaRefs>
    <ds:schemaRef ds:uri="http://www.w3.org/XML/1998/namespace"/>
    <ds:schemaRef ds:uri="60c8d8bd-d408-4045-953a-867b1f07f8b3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7175d65e-0428-40e7-befa-fe455af99e9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B21D93-AE90-4E30-AA6A-D75393624B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437</Words>
  <Application>Microsoft Office PowerPoint</Application>
  <PresentationFormat>Widescreen</PresentationFormat>
  <Paragraphs>88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KU Leuven</vt:lpstr>
      <vt:lpstr>KU Leuven Sedes</vt:lpstr>
      <vt:lpstr>CLUSTER  General Assembly 2024</vt:lpstr>
      <vt:lpstr>Wednesday 10/04</vt:lpstr>
      <vt:lpstr>Meetings      Reception</vt:lpstr>
      <vt:lpstr>Thursday 11/04</vt:lpstr>
      <vt:lpstr>Health House</vt:lpstr>
      <vt:lpstr>De Hoorn</vt:lpstr>
      <vt:lpstr>Friday 12/04</vt:lpstr>
      <vt:lpstr>Stella (optional)</vt:lpstr>
      <vt:lpstr>Hotel Suggestions</vt:lpstr>
      <vt:lpstr>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2023-09-11T09:48:07Z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0x010100DE465D79A30DFB45AC8CC2511C4B1847</vt:lpwstr>
  </property>
  <property fmtid="{D5CDD505-2E9C-101B-9397-08002B2CF9AE}" pid="3" name="MediaServiceImageTags">
    <vt:lpwstr/>
  </property>
</Properties>
</file>