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3"/>
  </p:sldMasterIdLst>
  <p:notesMasterIdLst>
    <p:notesMasterId r:id="rId15"/>
  </p:notesMasterIdLst>
  <p:sldIdLst>
    <p:sldId id="270" r:id="rId4"/>
    <p:sldId id="273" r:id="rId5"/>
    <p:sldId id="266" r:id="rId6"/>
    <p:sldId id="301" r:id="rId7"/>
    <p:sldId id="290" r:id="rId8"/>
    <p:sldId id="303" r:id="rId9"/>
    <p:sldId id="304" r:id="rId10"/>
    <p:sldId id="302" r:id="rId11"/>
    <p:sldId id="305" r:id="rId12"/>
    <p:sldId id="306" r:id="rId13"/>
    <p:sldId id="307" r:id="rId14"/>
  </p:sldIdLst>
  <p:sldSz cx="9144000" cy="6858000" type="screen4x3"/>
  <p:notesSz cx="6805613" cy="9944100"/>
  <p:embeddedFontLst>
    <p:embeddedFont>
      <p:font typeface="Arial Unicode MS" panose="020B0604020202020204" pitchFamily="34" charset="-128"/>
      <p:regular r:id="rId16"/>
    </p:embeddedFont>
    <p:embeddedFont>
      <p:font typeface="Avenir Book" panose="02000503020000020003" pitchFamily="2" charset="0"/>
      <p:regular r:id="rId17"/>
      <p:italic r:id="rId18"/>
    </p:embeddedFont>
    <p:embeddedFont>
      <p:font typeface="Calibri" panose="020F0502020204030204" pitchFamily="34" charset="0"/>
      <p:regular r:id="rId19"/>
      <p:bold r:id="rId20"/>
      <p:italic r:id="rId21"/>
      <p:boldItalic r:id="rId22"/>
    </p:embeddedFont>
    <p:embeddedFont>
      <p:font typeface="Monda" panose="02000503000000000000" pitchFamily="2" charset="0"/>
      <p:regular r:id="rId23"/>
      <p:bold r:id="rId24"/>
    </p:embeddedFont>
    <p:embeddedFont>
      <p:font typeface="Source Sans Pro" panose="020B0503030403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3132">
          <p15:clr>
            <a:srgbClr val="000000"/>
          </p15:clr>
        </p15:guide>
        <p15:guide id="2" pos="2144">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4" roundtripDataSignature="AMtx7mjeX0mUNCJF5lcSkCi6IpwVQ3/3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79085" autoAdjust="0"/>
  </p:normalViewPr>
  <p:slideViewPr>
    <p:cSldViewPr snapToGrid="0">
      <p:cViewPr varScale="1">
        <p:scale>
          <a:sx n="92" d="100"/>
          <a:sy n="92" d="100"/>
        </p:scale>
        <p:origin x="1744" y="16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1.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099" cy="49720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4939" y="0"/>
            <a:ext cx="2949099" cy="49720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562" y="4723448"/>
            <a:ext cx="5444490" cy="44748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5169"/>
            <a:ext cx="2949099" cy="49720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4939" y="9445169"/>
            <a:ext cx="2949099" cy="49720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extLst>
      <p:ext uri="{BB962C8B-B14F-4D97-AF65-F5344CB8AC3E}">
        <p14:creationId xmlns:p14="http://schemas.microsoft.com/office/powerpoint/2010/main" val="425422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78649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54625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411318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Source Sans Pro" panose="020B0503030403020204" pitchFamily="34" charset="0"/>
                <a:ea typeface="Source Sans Pro" panose="020B0503030403020204" pitchFamily="34" charset="0"/>
              </a:rPr>
              <a:t>“CLUSTER wishes to remain small enough to make co-operation effective. </a:t>
            </a:r>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24550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GB" noProof="0" dirty="0"/>
              <a:t>Discussion</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Share results regarding the excel file on universities in Japan &amp; Singapore</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Ask members who didn’t respond to give an update</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Discuss the experience members have with the nominated universities</a:t>
            </a:r>
          </a:p>
          <a:p>
            <a:pPr marL="171450" lvl="0" indent="-171450" algn="l" rtl="0">
              <a:lnSpc>
                <a:spcPct val="100000"/>
              </a:lnSpc>
              <a:spcBef>
                <a:spcPts val="0"/>
              </a:spcBef>
              <a:spcAft>
                <a:spcPts val="0"/>
              </a:spcAft>
              <a:buSzPts val="1400"/>
              <a:buFont typeface="Arial" panose="020B0604020202020204" pitchFamily="34" charset="0"/>
              <a:buChar char="•"/>
            </a:pPr>
            <a:r>
              <a:rPr lang="en-GB" dirty="0"/>
              <a:t>Guidelines</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We need guidelines to give to our potential new members. What do we expect from them, what do they need to present, how can they apply,… (and what can they expect from us)</a:t>
            </a:r>
          </a:p>
          <a:p>
            <a:pPr marL="171450" lvl="0" indent="-171450" algn="l" rtl="0">
              <a:lnSpc>
                <a:spcPct val="100000"/>
              </a:lnSpc>
              <a:spcBef>
                <a:spcPts val="0"/>
              </a:spcBef>
              <a:spcAft>
                <a:spcPts val="0"/>
              </a:spcAft>
              <a:buSzPts val="1400"/>
              <a:buFont typeface="Arial" panose="020B0604020202020204" pitchFamily="34" charset="0"/>
              <a:buChar char="•"/>
            </a:pPr>
            <a:r>
              <a:rPr lang="en-GB" dirty="0"/>
              <a:t>Next steps</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Discuss what we should do next. (Return to phase 1?)</a:t>
            </a:r>
          </a:p>
          <a:p>
            <a:pPr marL="171450" lvl="0" indent="-171450" algn="l" rtl="0">
              <a:lnSpc>
                <a:spcPct val="100000"/>
              </a:lnSpc>
              <a:spcBef>
                <a:spcPts val="0"/>
              </a:spcBef>
              <a:spcAft>
                <a:spcPts val="0"/>
              </a:spcAft>
              <a:buSzPts val="1400"/>
              <a:buFont typeface="Arial" panose="020B0604020202020204" pitchFamily="34" charset="0"/>
              <a:buChar char="•"/>
            </a:pPr>
            <a:r>
              <a:rPr lang="en-GB" dirty="0"/>
              <a:t>New activities / initiatives</a:t>
            </a:r>
          </a:p>
          <a:p>
            <a:pPr marL="628650" lvl="1" indent="-171450" algn="l" rtl="0">
              <a:lnSpc>
                <a:spcPct val="100000"/>
              </a:lnSpc>
              <a:spcBef>
                <a:spcPts val="0"/>
              </a:spcBef>
              <a:spcAft>
                <a:spcPts val="0"/>
              </a:spcAft>
              <a:buSzPts val="1400"/>
              <a:buFont typeface="Arial" panose="020B0604020202020204" pitchFamily="34" charset="0"/>
              <a:buChar char="•"/>
            </a:pPr>
            <a:r>
              <a:rPr lang="en-GB" dirty="0"/>
              <a:t>This includes a stronger link with the WG Communication in order to update everyone</a:t>
            </a:r>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971918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21092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211475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149773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77580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cb4b3dfb4_0_17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5cb4b3dfb4_0_177:notes"/>
          <p:cNvSpPr txBox="1">
            <a:spLocks noGrp="1"/>
          </p:cNvSpPr>
          <p:nvPr>
            <p:ph type="body" idx="1"/>
          </p:nvPr>
        </p:nvSpPr>
        <p:spPr>
          <a:xfrm>
            <a:off x="680562" y="4723448"/>
            <a:ext cx="5444400" cy="447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g5cb4b3dfb4_0_177:notes"/>
          <p:cNvSpPr txBox="1">
            <a:spLocks noGrp="1"/>
          </p:cNvSpPr>
          <p:nvPr>
            <p:ph type="sldNum" idx="12"/>
          </p:nvPr>
        </p:nvSpPr>
        <p:spPr>
          <a:xfrm>
            <a:off x="3854939" y="9445169"/>
            <a:ext cx="29490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65288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457200" y="1412776"/>
            <a:ext cx="8219256" cy="7200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body" idx="1"/>
          </p:nvPr>
        </p:nvSpPr>
        <p:spPr>
          <a:xfrm>
            <a:off x="457200" y="2276872"/>
            <a:ext cx="8229600" cy="403244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31"/>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1"/>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 Slide 2">
  <p:cSld name="End Slide 2">
    <p:spTree>
      <p:nvGrpSpPr>
        <p:cNvPr id="1" name="Shape 41"/>
        <p:cNvGrpSpPr/>
        <p:nvPr/>
      </p:nvGrpSpPr>
      <p:grpSpPr>
        <a:xfrm>
          <a:off x="0" y="0"/>
          <a:ext cx="0" cy="0"/>
          <a:chOff x="0" y="0"/>
          <a:chExt cx="0" cy="0"/>
        </a:xfrm>
      </p:grpSpPr>
      <p:pic>
        <p:nvPicPr>
          <p:cNvPr id="42" name="Google Shape;42;p30" descr="S:\stu_io\Marleen-Inge\Netwerken\CLUSTER\TUe Presidency\Presentation\CLUSTER-EU2.jpg"/>
          <p:cNvPicPr preferRelativeResize="0"/>
          <p:nvPr/>
        </p:nvPicPr>
        <p:blipFill rotWithShape="1">
          <a:blip r:embed="rId2">
            <a:alphaModFix/>
          </a:blip>
          <a:srcRect/>
          <a:stretch/>
        </p:blipFill>
        <p:spPr>
          <a:xfrm>
            <a:off x="2499468" y="1919188"/>
            <a:ext cx="3368676" cy="4102100"/>
          </a:xfrm>
          <a:prstGeom prst="rect">
            <a:avLst/>
          </a:prstGeom>
          <a:noFill/>
          <a:ln>
            <a:noFill/>
          </a:ln>
        </p:spPr>
      </p:pic>
      <p:sp>
        <p:nvSpPr>
          <p:cNvPr id="43" name="Google Shape;43;p30"/>
          <p:cNvSpPr txBox="1"/>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
        <p:nvSpPr>
          <p:cNvPr id="44" name="Google Shape;44;p30"/>
          <p:cNvSpPr txBox="1"/>
          <p:nvPr/>
        </p:nvSpPr>
        <p:spPr>
          <a:xfrm>
            <a:off x="5189018" y="2162252"/>
            <a:ext cx="1152128" cy="20928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AALTO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EPFL</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G-INP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IST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KIT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KTH</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KULEUVEN</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POLITO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TCD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TUD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TU/e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UCL</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UPC</a:t>
            </a:r>
            <a:endParaRPr sz="1400" b="0" i="0" u="none" strike="noStrike" cap="none">
              <a:solidFill>
                <a:srgbClr val="000000"/>
              </a:solidFill>
              <a:latin typeface="Arial"/>
              <a:ea typeface="Arial"/>
              <a:cs typeface="Arial"/>
              <a:sym typeface="Arial"/>
            </a:endParaRPr>
          </a:p>
        </p:txBody>
      </p:sp>
      <p:sp>
        <p:nvSpPr>
          <p:cNvPr id="45" name="Google Shape;45;p30"/>
          <p:cNvSpPr txBox="1"/>
          <p:nvPr/>
        </p:nvSpPr>
        <p:spPr>
          <a:xfrm>
            <a:off x="6269138" y="2162252"/>
            <a:ext cx="2911374"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AALTO UNIVERSITY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ÉCOLE POLYTECHNIQUE FÉDÉRALE DE LAUSANNE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GRENOBLE INSTITUTE OF TECHNOLOGY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INSTITUTO SUPERIOR TÉCNICO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KARLSRUHE INSTITUTE OF TECHNOLOGY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KUNGLIGA TEKNISKA HÖGSKOLAN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KATHOLIEKE UNIVERSITEIT LEUVEN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POLITECNICO DI TORINO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TRINITY COLLEGE DUBLIN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TECHNISCHE UNIVERSITÄT DARMSTADT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TECHNISCHE UNIVERSITEIT EINDHOVEN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UNIVERSITEIT CATHOLIQUE LOUVAIN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UNIVERSITAT POLITÈCNICA DE CATALUNYA</a:t>
            </a:r>
            <a:endParaRPr sz="1000" b="0" i="0" u="none" strike="noStrike" cap="none">
              <a:solidFill>
                <a:schemeClr val="dk1"/>
              </a:solidFill>
              <a:latin typeface="Monda"/>
              <a:ea typeface="Monda"/>
              <a:cs typeface="Monda"/>
              <a:sym typeface="Monda"/>
            </a:endParaRPr>
          </a:p>
        </p:txBody>
      </p:sp>
      <p:sp>
        <p:nvSpPr>
          <p:cNvPr id="46" name="Google Shape;46;p30"/>
          <p:cNvSpPr txBox="1"/>
          <p:nvPr/>
        </p:nvSpPr>
        <p:spPr>
          <a:xfrm>
            <a:off x="5906859" y="4933617"/>
            <a:ext cx="3273653"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ÉCOLE POLYTECHNIQUE MONTREAL </a:t>
            </a:r>
            <a:r>
              <a:rPr lang="en-US" sz="1000" b="0" i="0" u="none" strike="noStrike" cap="none">
                <a:solidFill>
                  <a:schemeClr val="accent1"/>
                </a:solidFill>
                <a:latin typeface="Monda"/>
                <a:ea typeface="Monda"/>
                <a:cs typeface="Monda"/>
                <a:sym typeface="Monda"/>
              </a:rPr>
              <a:t>CANADA</a:t>
            </a:r>
            <a:endParaRPr sz="1000" b="0" i="0" u="none" strike="noStrike" cap="none">
              <a:solidFill>
                <a:schemeClr val="accent1"/>
              </a:solidFill>
              <a:latin typeface="Monda"/>
              <a:ea typeface="Monda"/>
              <a:cs typeface="Monda"/>
              <a:sym typeface="Monda"/>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TOMSK POYTECHNIC UNIVERSITY </a:t>
            </a:r>
            <a:r>
              <a:rPr lang="en-US" sz="1000" b="0" i="0" u="none" strike="noStrike" cap="none">
                <a:solidFill>
                  <a:schemeClr val="accent1"/>
                </a:solidFill>
                <a:latin typeface="Monda"/>
                <a:ea typeface="Monda"/>
                <a:cs typeface="Monda"/>
                <a:sym typeface="Monda"/>
              </a:rPr>
              <a:t>RUSSIAN FEDERATION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TSINGHUA UNIVERSITY </a:t>
            </a:r>
            <a:r>
              <a:rPr lang="en-US" sz="1000" b="0" i="0" u="none" strike="noStrike" cap="none">
                <a:solidFill>
                  <a:schemeClr val="accent1"/>
                </a:solidFill>
                <a:latin typeface="Monda"/>
                <a:ea typeface="Monda"/>
                <a:cs typeface="Monda"/>
                <a:sym typeface="Monda"/>
              </a:rPr>
              <a:t>CHINA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GEORGIA INSTITUTE OF TECHNOLOGY </a:t>
            </a:r>
            <a:r>
              <a:rPr lang="en-US" sz="1000" b="0" i="0" u="none" strike="noStrike" cap="none">
                <a:solidFill>
                  <a:schemeClr val="accent1"/>
                </a:solidFill>
                <a:latin typeface="Monda"/>
                <a:ea typeface="Monda"/>
                <a:cs typeface="Monda"/>
                <a:sym typeface="Monda"/>
              </a:rPr>
              <a:t>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UNIVERSIDADE DE SÃO PAULO </a:t>
            </a:r>
            <a:r>
              <a:rPr lang="en-US" sz="1000" b="0" i="0" u="none" strike="noStrike" cap="none">
                <a:solidFill>
                  <a:schemeClr val="accent1"/>
                </a:solidFill>
                <a:latin typeface="Monda"/>
                <a:ea typeface="Monda"/>
                <a:cs typeface="Monda"/>
                <a:sym typeface="Monda"/>
              </a:rPr>
              <a:t>BRAZIL</a:t>
            </a:r>
            <a:endParaRPr sz="1000" b="0" i="0" u="none" strike="noStrike" cap="none">
              <a:solidFill>
                <a:schemeClr val="accent1"/>
              </a:solidFill>
              <a:latin typeface="Monda"/>
              <a:ea typeface="Monda"/>
              <a:cs typeface="Monda"/>
              <a:sym typeface="Monda"/>
            </a:endParaRPr>
          </a:p>
        </p:txBody>
      </p:sp>
      <p:sp>
        <p:nvSpPr>
          <p:cNvPr id="47" name="Google Shape;47;p30"/>
          <p:cNvSpPr/>
          <p:nvPr/>
        </p:nvSpPr>
        <p:spPr>
          <a:xfrm>
            <a:off x="6444207" y="4531467"/>
            <a:ext cx="2699793" cy="288032"/>
          </a:xfrm>
          <a:custGeom>
            <a:avLst/>
            <a:gdLst/>
            <a:ahLst/>
            <a:cxnLst/>
            <a:rect l="l" t="t" r="r" b="b"/>
            <a:pathLst>
              <a:path w="18125" h="21600" extrusionOk="0">
                <a:moveTo>
                  <a:pt x="3475" y="0"/>
                </a:moveTo>
                <a:lnTo>
                  <a:pt x="18125" y="0"/>
                </a:lnTo>
                <a:cubicBezTo>
                  <a:pt x="18067" y="476"/>
                  <a:pt x="18111" y="5605"/>
                  <a:pt x="18111" y="11570"/>
                </a:cubicBezTo>
                <a:cubicBezTo>
                  <a:pt x="18111" y="17535"/>
                  <a:pt x="18067" y="21600"/>
                  <a:pt x="18125" y="21600"/>
                </a:cubicBezTo>
                <a:lnTo>
                  <a:pt x="3475" y="21600"/>
                </a:lnTo>
                <a:cubicBezTo>
                  <a:pt x="1556" y="21600"/>
                  <a:pt x="0" y="16765"/>
                  <a:pt x="0" y="10800"/>
                </a:cubicBezTo>
                <a:cubicBezTo>
                  <a:pt x="0" y="4835"/>
                  <a:pt x="1556" y="0"/>
                  <a:pt x="3475" y="0"/>
                </a:cubicBez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da"/>
                <a:ea typeface="Monda"/>
                <a:cs typeface="Monda"/>
                <a:sym typeface="Monda"/>
              </a:rPr>
              <a:t>5 ASSOCIATE PARTNERS</a:t>
            </a:r>
            <a:endParaRPr sz="1400" b="1" i="0" u="none" strike="noStrike" cap="none">
              <a:solidFill>
                <a:schemeClr val="lt1"/>
              </a:solidFill>
              <a:latin typeface="Monda"/>
              <a:ea typeface="Monda"/>
              <a:cs typeface="Monda"/>
              <a:sym typeface="Monda"/>
            </a:endParaRPr>
          </a:p>
        </p:txBody>
      </p:sp>
      <p:sp>
        <p:nvSpPr>
          <p:cNvPr id="48" name="Google Shape;48;p30"/>
          <p:cNvSpPr/>
          <p:nvPr/>
        </p:nvSpPr>
        <p:spPr>
          <a:xfrm>
            <a:off x="6444207" y="1789119"/>
            <a:ext cx="2699793" cy="288032"/>
          </a:xfrm>
          <a:custGeom>
            <a:avLst/>
            <a:gdLst/>
            <a:ahLst/>
            <a:cxnLst/>
            <a:rect l="l" t="t" r="r" b="b"/>
            <a:pathLst>
              <a:path w="18125" h="21600" extrusionOk="0">
                <a:moveTo>
                  <a:pt x="3475" y="0"/>
                </a:moveTo>
                <a:lnTo>
                  <a:pt x="18125" y="0"/>
                </a:lnTo>
                <a:cubicBezTo>
                  <a:pt x="18067" y="476"/>
                  <a:pt x="18111" y="5605"/>
                  <a:pt x="18111" y="11570"/>
                </a:cubicBezTo>
                <a:cubicBezTo>
                  <a:pt x="18111" y="17535"/>
                  <a:pt x="18067" y="21600"/>
                  <a:pt x="18125" y="21600"/>
                </a:cubicBezTo>
                <a:lnTo>
                  <a:pt x="3475" y="21600"/>
                </a:lnTo>
                <a:cubicBezTo>
                  <a:pt x="1556" y="21600"/>
                  <a:pt x="0" y="16765"/>
                  <a:pt x="0" y="10800"/>
                </a:cubicBezTo>
                <a:cubicBezTo>
                  <a:pt x="0" y="4835"/>
                  <a:pt x="1556" y="0"/>
                  <a:pt x="3475" y="0"/>
                </a:cubicBez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da"/>
                <a:ea typeface="Monda"/>
                <a:cs typeface="Monda"/>
                <a:sym typeface="Monda"/>
              </a:rPr>
              <a:t>12 FULL PARTNERS</a:t>
            </a:r>
            <a:endParaRPr sz="1400" b="1" i="0" u="none" strike="noStrike" cap="none">
              <a:solidFill>
                <a:schemeClr val="lt1"/>
              </a:solidFill>
              <a:latin typeface="Monda"/>
              <a:ea typeface="Monda"/>
              <a:cs typeface="Monda"/>
              <a:sym typeface="Monda"/>
            </a:endParaRPr>
          </a:p>
        </p:txBody>
      </p:sp>
      <p:sp>
        <p:nvSpPr>
          <p:cNvPr id="49" name="Google Shape;49;p30"/>
          <p:cNvSpPr/>
          <p:nvPr/>
        </p:nvSpPr>
        <p:spPr>
          <a:xfrm>
            <a:off x="6444207" y="6451480"/>
            <a:ext cx="2699793" cy="288032"/>
          </a:xfrm>
          <a:custGeom>
            <a:avLst/>
            <a:gdLst/>
            <a:ahLst/>
            <a:cxnLst/>
            <a:rect l="l" t="t" r="r" b="b"/>
            <a:pathLst>
              <a:path w="18125" h="21600" extrusionOk="0">
                <a:moveTo>
                  <a:pt x="3475" y="0"/>
                </a:moveTo>
                <a:lnTo>
                  <a:pt x="18125" y="0"/>
                </a:lnTo>
                <a:cubicBezTo>
                  <a:pt x="18067" y="476"/>
                  <a:pt x="18111" y="5605"/>
                  <a:pt x="18111" y="11570"/>
                </a:cubicBezTo>
                <a:cubicBezTo>
                  <a:pt x="18111" y="17535"/>
                  <a:pt x="18067" y="21600"/>
                  <a:pt x="18125" y="21600"/>
                </a:cubicBezTo>
                <a:lnTo>
                  <a:pt x="3475" y="21600"/>
                </a:lnTo>
                <a:cubicBezTo>
                  <a:pt x="1556" y="21600"/>
                  <a:pt x="0" y="16765"/>
                  <a:pt x="0" y="10800"/>
                </a:cubicBezTo>
                <a:cubicBezTo>
                  <a:pt x="0" y="4835"/>
                  <a:pt x="1556" y="0"/>
                  <a:pt x="3475" y="0"/>
                </a:cubicBez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Monda"/>
                <a:ea typeface="Monda"/>
                <a:cs typeface="Monda"/>
                <a:sym typeface="Monda"/>
              </a:rPr>
              <a:t>WWW.CLUSTER.ORG</a:t>
            </a:r>
            <a:endParaRPr sz="1400" b="1" i="0" u="none" strike="noStrike" cap="none">
              <a:solidFill>
                <a:schemeClr val="lt1"/>
              </a:solidFill>
              <a:latin typeface="Monda"/>
              <a:ea typeface="Monda"/>
              <a:cs typeface="Monda"/>
              <a:sym typeface="Monda"/>
            </a:endParaRPr>
          </a:p>
        </p:txBody>
      </p:sp>
      <p:sp>
        <p:nvSpPr>
          <p:cNvPr id="50" name="Google Shape;50;p30"/>
          <p:cNvSpPr txBox="1"/>
          <p:nvPr/>
        </p:nvSpPr>
        <p:spPr>
          <a:xfrm>
            <a:off x="478177" y="6258578"/>
            <a:ext cx="339509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Consortium Linking Universities of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3"/>
              </a:buClr>
              <a:buSzPts val="1400"/>
              <a:buFont typeface="Calibri"/>
              <a:buNone/>
            </a:pPr>
            <a:r>
              <a:rPr lang="en-US" sz="1400" b="1" i="0" u="none" strike="noStrike" cap="none">
                <a:solidFill>
                  <a:schemeClr val="accent3"/>
                </a:solidFill>
                <a:latin typeface="Calibri"/>
                <a:ea typeface="Calibri"/>
                <a:cs typeface="Calibri"/>
                <a:sym typeface="Calibri"/>
              </a:rPr>
              <a:t>and Technology in Education and Research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1"/>
        <p:cNvGrpSpPr/>
        <p:nvPr/>
      </p:nvGrpSpPr>
      <p:grpSpPr>
        <a:xfrm>
          <a:off x="0" y="0"/>
          <a:ext cx="0" cy="0"/>
          <a:chOff x="0" y="0"/>
          <a:chExt cx="0" cy="0"/>
        </a:xfrm>
      </p:grpSpPr>
      <p:sp>
        <p:nvSpPr>
          <p:cNvPr id="52" name="Google Shape;52;p33"/>
          <p:cNvSpPr txBox="1">
            <a:spLocks noGrp="1"/>
          </p:cNvSpPr>
          <p:nvPr>
            <p:ph type="title"/>
          </p:nvPr>
        </p:nvSpPr>
        <p:spPr>
          <a:xfrm>
            <a:off x="457200" y="1412776"/>
            <a:ext cx="8219256" cy="7200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body" idx="1"/>
          </p:nvPr>
        </p:nvSpPr>
        <p:spPr>
          <a:xfrm>
            <a:off x="457200" y="2348880"/>
            <a:ext cx="4038600" cy="396044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accent1"/>
              </a:buClr>
              <a:buSzPts val="2400"/>
              <a:buFont typeface="Calibri"/>
              <a:buChar char="»"/>
              <a:defRPr sz="2400"/>
            </a:lvl1pPr>
            <a:lvl2pPr marL="914400" lvl="1" indent="-355600" algn="l">
              <a:lnSpc>
                <a:spcPct val="100000"/>
              </a:lnSpc>
              <a:spcBef>
                <a:spcPts val="400"/>
              </a:spcBef>
              <a:spcAft>
                <a:spcPts val="0"/>
              </a:spcAft>
              <a:buClr>
                <a:schemeClr val="accent1"/>
              </a:buClr>
              <a:buSzPts val="2000"/>
              <a:buFont typeface="Calibri"/>
              <a:buChar char="»"/>
              <a:defRPr sz="2000"/>
            </a:lvl2pPr>
            <a:lvl3pPr marL="1371600" lvl="2" indent="-342900" algn="l">
              <a:lnSpc>
                <a:spcPct val="100000"/>
              </a:lnSpc>
              <a:spcBef>
                <a:spcPts val="360"/>
              </a:spcBef>
              <a:spcAft>
                <a:spcPts val="0"/>
              </a:spcAft>
              <a:buClr>
                <a:schemeClr val="accent1"/>
              </a:buClr>
              <a:buSzPts val="1800"/>
              <a:buFont typeface="Calibri"/>
              <a:buChar char="»"/>
              <a:defRPr sz="1800"/>
            </a:lvl3pPr>
            <a:lvl4pPr marL="1828800" lvl="3" indent="-330200" algn="l">
              <a:lnSpc>
                <a:spcPct val="100000"/>
              </a:lnSpc>
              <a:spcBef>
                <a:spcPts val="320"/>
              </a:spcBef>
              <a:spcAft>
                <a:spcPts val="0"/>
              </a:spcAft>
              <a:buClr>
                <a:schemeClr val="accent1"/>
              </a:buClr>
              <a:buSzPts val="1600"/>
              <a:buFont typeface="Calibri"/>
              <a:buChar char="»"/>
              <a:defRPr sz="1600"/>
            </a:lvl4pPr>
            <a:lvl5pPr marL="2286000" lvl="4" indent="-330200" algn="l">
              <a:lnSpc>
                <a:spcPct val="100000"/>
              </a:lnSpc>
              <a:spcBef>
                <a:spcPts val="320"/>
              </a:spcBef>
              <a:spcAft>
                <a:spcPts val="0"/>
              </a:spcAft>
              <a:buClr>
                <a:schemeClr val="accent1"/>
              </a:buClr>
              <a:buSzPts val="1600"/>
              <a:buFont typeface="Calibri"/>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4" name="Google Shape;54;p33"/>
          <p:cNvSpPr txBox="1">
            <a:spLocks noGrp="1"/>
          </p:cNvSpPr>
          <p:nvPr>
            <p:ph type="body" idx="2"/>
          </p:nvPr>
        </p:nvSpPr>
        <p:spPr>
          <a:xfrm>
            <a:off x="4648200" y="2348880"/>
            <a:ext cx="4038600" cy="396044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accent1"/>
              </a:buClr>
              <a:buSzPts val="2400"/>
              <a:buFont typeface="Calibri"/>
              <a:buChar char="»"/>
              <a:defRPr sz="2400"/>
            </a:lvl1pPr>
            <a:lvl2pPr marL="914400" lvl="1" indent="-355600" algn="l">
              <a:lnSpc>
                <a:spcPct val="100000"/>
              </a:lnSpc>
              <a:spcBef>
                <a:spcPts val="400"/>
              </a:spcBef>
              <a:spcAft>
                <a:spcPts val="0"/>
              </a:spcAft>
              <a:buClr>
                <a:schemeClr val="accent1"/>
              </a:buClr>
              <a:buSzPts val="2000"/>
              <a:buFont typeface="Calibri"/>
              <a:buChar char="»"/>
              <a:defRPr sz="2000"/>
            </a:lvl2pPr>
            <a:lvl3pPr marL="1371600" lvl="2" indent="-342900" algn="l">
              <a:lnSpc>
                <a:spcPct val="100000"/>
              </a:lnSpc>
              <a:spcBef>
                <a:spcPts val="360"/>
              </a:spcBef>
              <a:spcAft>
                <a:spcPts val="0"/>
              </a:spcAft>
              <a:buClr>
                <a:schemeClr val="accent1"/>
              </a:buClr>
              <a:buSzPts val="1800"/>
              <a:buFont typeface="Calibri"/>
              <a:buChar char="»"/>
              <a:defRPr sz="1800"/>
            </a:lvl3pPr>
            <a:lvl4pPr marL="1828800" lvl="3" indent="-330200" algn="l">
              <a:lnSpc>
                <a:spcPct val="100000"/>
              </a:lnSpc>
              <a:spcBef>
                <a:spcPts val="320"/>
              </a:spcBef>
              <a:spcAft>
                <a:spcPts val="0"/>
              </a:spcAft>
              <a:buClr>
                <a:schemeClr val="accent1"/>
              </a:buClr>
              <a:buSzPts val="1600"/>
              <a:buFont typeface="Calibri"/>
              <a:buChar char="»"/>
              <a:defRPr sz="1600"/>
            </a:lvl4pPr>
            <a:lvl5pPr marL="2286000" lvl="4" indent="-330200" algn="l">
              <a:lnSpc>
                <a:spcPct val="100000"/>
              </a:lnSpc>
              <a:spcBef>
                <a:spcPts val="320"/>
              </a:spcBef>
              <a:spcAft>
                <a:spcPts val="0"/>
              </a:spcAft>
              <a:buClr>
                <a:schemeClr val="accent1"/>
              </a:buClr>
              <a:buSzPts val="1600"/>
              <a:buFont typeface="Calibri"/>
              <a:buChar char="»"/>
              <a:defRPr sz="16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p33"/>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3"/>
          <p:cNvSpPr txBox="1">
            <a:spLocks noGrp="1"/>
          </p:cNvSpPr>
          <p:nvPr>
            <p:ph type="body" idx="3"/>
          </p:nvPr>
        </p:nvSpPr>
        <p:spPr>
          <a:xfrm>
            <a:off x="467544" y="6418397"/>
            <a:ext cx="2952328" cy="250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1">
                <a:solidFill>
                  <a:schemeClr val="accent3"/>
                </a:solidFill>
              </a:defRPr>
            </a:lvl1pPr>
            <a:lvl2pPr marL="914400" lvl="1" indent="-228600" algn="l">
              <a:lnSpc>
                <a:spcPct val="100000"/>
              </a:lnSpc>
              <a:spcBef>
                <a:spcPts val="400"/>
              </a:spcBef>
              <a:spcAft>
                <a:spcPts val="0"/>
              </a:spcAft>
              <a:buSzPts val="2000"/>
              <a:buNone/>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457200" y="1412776"/>
            <a:ext cx="8219256" cy="7200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34"/>
          <p:cNvSpPr txBox="1">
            <a:spLocks noGrp="1"/>
          </p:cNvSpPr>
          <p:nvPr>
            <p:ph type="body" idx="1"/>
          </p:nvPr>
        </p:nvSpPr>
        <p:spPr>
          <a:xfrm>
            <a:off x="467544" y="6418397"/>
            <a:ext cx="2952328" cy="250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1">
                <a:solidFill>
                  <a:schemeClr val="accent3"/>
                </a:solidFill>
              </a:defRPr>
            </a:lvl1pPr>
            <a:lvl2pPr marL="914400" lvl="1" indent="-228600" algn="l">
              <a:lnSpc>
                <a:spcPct val="100000"/>
              </a:lnSpc>
              <a:spcBef>
                <a:spcPts val="400"/>
              </a:spcBef>
              <a:spcAft>
                <a:spcPts val="0"/>
              </a:spcAft>
              <a:buSzPts val="2000"/>
              <a:buNone/>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3"/>
        <p:cNvGrpSpPr/>
        <p:nvPr/>
      </p:nvGrpSpPr>
      <p:grpSpPr>
        <a:xfrm>
          <a:off x="0" y="0"/>
          <a:ext cx="0" cy="0"/>
          <a:chOff x="0" y="0"/>
          <a:chExt cx="0" cy="0"/>
        </a:xfrm>
      </p:grpSpPr>
      <p:sp>
        <p:nvSpPr>
          <p:cNvPr id="64" name="Google Shape;64;p35"/>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5"/>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35"/>
          <p:cNvSpPr txBox="1">
            <a:spLocks noGrp="1"/>
          </p:cNvSpPr>
          <p:nvPr>
            <p:ph type="body" idx="1"/>
          </p:nvPr>
        </p:nvSpPr>
        <p:spPr>
          <a:xfrm>
            <a:off x="467544" y="6418397"/>
            <a:ext cx="2952328" cy="250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1">
                <a:solidFill>
                  <a:schemeClr val="accent3"/>
                </a:solidFill>
              </a:defRPr>
            </a:lvl1pPr>
            <a:lvl2pPr marL="914400" lvl="1" indent="-228600" algn="l">
              <a:lnSpc>
                <a:spcPct val="100000"/>
              </a:lnSpc>
              <a:spcBef>
                <a:spcPts val="400"/>
              </a:spcBef>
              <a:spcAft>
                <a:spcPts val="0"/>
              </a:spcAft>
              <a:buSzPts val="2000"/>
              <a:buNone/>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7"/>
        <p:cNvGrpSpPr/>
        <p:nvPr/>
      </p:nvGrpSpPr>
      <p:grpSpPr>
        <a:xfrm>
          <a:off x="0" y="0"/>
          <a:ext cx="0" cy="0"/>
          <a:chOff x="0" y="0"/>
          <a:chExt cx="0" cy="0"/>
        </a:xfrm>
      </p:grpSpPr>
      <p:sp>
        <p:nvSpPr>
          <p:cNvPr id="68" name="Google Shape;68;p36"/>
          <p:cNvSpPr txBox="1">
            <a:spLocks noGrp="1"/>
          </p:cNvSpPr>
          <p:nvPr>
            <p:ph type="body" idx="1"/>
          </p:nvPr>
        </p:nvSpPr>
        <p:spPr>
          <a:xfrm>
            <a:off x="478176" y="2348880"/>
            <a:ext cx="5904656" cy="396044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accent1"/>
              </a:buClr>
              <a:buSzPts val="2400"/>
              <a:buFont typeface="Calibri"/>
              <a:buChar char="»"/>
              <a:defRPr sz="2400"/>
            </a:lvl1pPr>
            <a:lvl2pPr marL="914400" lvl="1" indent="-355600" algn="l">
              <a:lnSpc>
                <a:spcPct val="100000"/>
              </a:lnSpc>
              <a:spcBef>
                <a:spcPts val="400"/>
              </a:spcBef>
              <a:spcAft>
                <a:spcPts val="0"/>
              </a:spcAft>
              <a:buClr>
                <a:schemeClr val="accent1"/>
              </a:buClr>
              <a:buSzPts val="2000"/>
              <a:buFont typeface="Calibri"/>
              <a:buChar char="»"/>
              <a:defRPr sz="2000"/>
            </a:lvl2pPr>
            <a:lvl3pPr marL="1371600" lvl="2" indent="-342900" algn="l">
              <a:lnSpc>
                <a:spcPct val="100000"/>
              </a:lnSpc>
              <a:spcBef>
                <a:spcPts val="360"/>
              </a:spcBef>
              <a:spcAft>
                <a:spcPts val="0"/>
              </a:spcAft>
              <a:buClr>
                <a:schemeClr val="accent1"/>
              </a:buClr>
              <a:buSzPts val="1800"/>
              <a:buFont typeface="Calibri"/>
              <a:buChar char="»"/>
              <a:defRPr sz="1800"/>
            </a:lvl3pPr>
            <a:lvl4pPr marL="1828800" lvl="3" indent="-330200" algn="l">
              <a:lnSpc>
                <a:spcPct val="100000"/>
              </a:lnSpc>
              <a:spcBef>
                <a:spcPts val="320"/>
              </a:spcBef>
              <a:spcAft>
                <a:spcPts val="0"/>
              </a:spcAft>
              <a:buClr>
                <a:schemeClr val="accent1"/>
              </a:buClr>
              <a:buSzPts val="1600"/>
              <a:buFont typeface="Calibri"/>
              <a:buChar char="»"/>
              <a:defRPr sz="1600"/>
            </a:lvl4pPr>
            <a:lvl5pPr marL="2286000" lvl="4" indent="-330200" algn="l">
              <a:lnSpc>
                <a:spcPct val="100000"/>
              </a:lnSpc>
              <a:spcBef>
                <a:spcPts val="320"/>
              </a:spcBef>
              <a:spcAft>
                <a:spcPts val="0"/>
              </a:spcAft>
              <a:buClr>
                <a:schemeClr val="accent1"/>
              </a:buClr>
              <a:buSzPts val="1600"/>
              <a:buFont typeface="Calibri"/>
              <a:buChar char="»"/>
              <a:defRPr sz="16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9" name="Google Shape;69;p36"/>
          <p:cNvSpPr txBox="1">
            <a:spLocks noGrp="1"/>
          </p:cNvSpPr>
          <p:nvPr>
            <p:ph type="body" idx="2"/>
          </p:nvPr>
        </p:nvSpPr>
        <p:spPr>
          <a:xfrm>
            <a:off x="6588224" y="1988840"/>
            <a:ext cx="2360241" cy="339370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0" name="Google Shape;70;p36"/>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36"/>
          <p:cNvSpPr txBox="1"/>
          <p:nvPr/>
        </p:nvSpPr>
        <p:spPr>
          <a:xfrm>
            <a:off x="467544" y="1412776"/>
            <a:ext cx="5904656" cy="720080"/>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100000"/>
              </a:lnSpc>
              <a:spcBef>
                <a:spcPts val="0"/>
              </a:spcBef>
              <a:spcAft>
                <a:spcPts val="0"/>
              </a:spcAft>
              <a:buClr>
                <a:schemeClr val="dk1"/>
              </a:buClr>
              <a:buSzPts val="3200"/>
              <a:buFont typeface="Monda"/>
              <a:buNone/>
            </a:pPr>
            <a:r>
              <a:rPr lang="en-US" sz="3200" b="1" i="0" u="none" strike="noStrike" cap="none">
                <a:solidFill>
                  <a:schemeClr val="dk1"/>
                </a:solidFill>
                <a:latin typeface="Monda"/>
                <a:ea typeface="Monda"/>
                <a:cs typeface="Monda"/>
                <a:sym typeface="Monda"/>
              </a:rPr>
              <a:t>Click to edit Master title style</a:t>
            </a:r>
            <a:endParaRPr sz="3200" b="1" i="0" u="none" strike="noStrike" cap="none">
              <a:solidFill>
                <a:schemeClr val="dk1"/>
              </a:solidFill>
              <a:latin typeface="Monda"/>
              <a:ea typeface="Monda"/>
              <a:cs typeface="Monda"/>
              <a:sym typeface="Monda"/>
            </a:endParaRPr>
          </a:p>
        </p:txBody>
      </p:sp>
      <p:sp>
        <p:nvSpPr>
          <p:cNvPr id="73" name="Google Shape;73;p36"/>
          <p:cNvSpPr txBox="1">
            <a:spLocks noGrp="1"/>
          </p:cNvSpPr>
          <p:nvPr>
            <p:ph type="body" idx="3"/>
          </p:nvPr>
        </p:nvSpPr>
        <p:spPr>
          <a:xfrm>
            <a:off x="6591676" y="5445224"/>
            <a:ext cx="2372812"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6"/>
          <p:cNvSpPr txBox="1">
            <a:spLocks noGrp="1"/>
          </p:cNvSpPr>
          <p:nvPr>
            <p:ph type="body" idx="4"/>
          </p:nvPr>
        </p:nvSpPr>
        <p:spPr>
          <a:xfrm>
            <a:off x="467544" y="6418397"/>
            <a:ext cx="2952328" cy="250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1">
                <a:solidFill>
                  <a:schemeClr val="accent3"/>
                </a:solidFill>
              </a:defRPr>
            </a:lvl1pPr>
            <a:lvl2pPr marL="914400" lvl="1" indent="-228600" algn="l">
              <a:lnSpc>
                <a:spcPct val="100000"/>
              </a:lnSpc>
              <a:spcBef>
                <a:spcPts val="400"/>
              </a:spcBef>
              <a:spcAft>
                <a:spcPts val="0"/>
              </a:spcAft>
              <a:buSzPts val="2000"/>
              <a:buNone/>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5"/>
        <p:cNvGrpSpPr/>
        <p:nvPr/>
      </p:nvGrpSpPr>
      <p:grpSpPr>
        <a:xfrm>
          <a:off x="0" y="0"/>
          <a:ext cx="0" cy="0"/>
          <a:chOff x="0" y="0"/>
          <a:chExt cx="0" cy="0"/>
        </a:xfrm>
      </p:grpSpPr>
      <p:sp>
        <p:nvSpPr>
          <p:cNvPr id="76" name="Google Shape;76;p37"/>
          <p:cNvSpPr txBox="1">
            <a:spLocks noGrp="1"/>
          </p:cNvSpPr>
          <p:nvPr>
            <p:ph type="title"/>
          </p:nvPr>
        </p:nvSpPr>
        <p:spPr>
          <a:xfrm>
            <a:off x="467544" y="4800600"/>
            <a:ext cx="5688632"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400"/>
              <a:buFont typeface="Monda"/>
              <a:buNone/>
              <a:defRPr sz="2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a:spLocks noGrp="1"/>
          </p:cNvSpPr>
          <p:nvPr>
            <p:ph type="pic" idx="2"/>
          </p:nvPr>
        </p:nvSpPr>
        <p:spPr>
          <a:xfrm>
            <a:off x="467544" y="612775"/>
            <a:ext cx="5688632"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accent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accent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accent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 name="Google Shape;78;p37"/>
          <p:cNvSpPr txBox="1">
            <a:spLocks noGrp="1"/>
          </p:cNvSpPr>
          <p:nvPr>
            <p:ph type="body" idx="1"/>
          </p:nvPr>
        </p:nvSpPr>
        <p:spPr>
          <a:xfrm>
            <a:off x="467544" y="5367338"/>
            <a:ext cx="5688632"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9" name="Google Shape;79;p37"/>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37"/>
          <p:cNvSpPr txBox="1">
            <a:spLocks noGrp="1"/>
          </p:cNvSpPr>
          <p:nvPr>
            <p:ph type="body" idx="3"/>
          </p:nvPr>
        </p:nvSpPr>
        <p:spPr>
          <a:xfrm>
            <a:off x="467544" y="6418397"/>
            <a:ext cx="2952328" cy="250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SzPts val="1400"/>
              <a:buNone/>
              <a:defRPr sz="1400" b="1">
                <a:solidFill>
                  <a:schemeClr val="accent3"/>
                </a:solidFill>
              </a:defRPr>
            </a:lvl1pPr>
            <a:lvl2pPr marL="914400" lvl="1" indent="-228600" algn="l">
              <a:lnSpc>
                <a:spcPct val="100000"/>
              </a:lnSpc>
              <a:spcBef>
                <a:spcPts val="400"/>
              </a:spcBef>
              <a:spcAft>
                <a:spcPts val="0"/>
              </a:spcAft>
              <a:buSzPts val="2000"/>
              <a:buNone/>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Slide 1">
  <p:cSld name="End Slide 1">
    <p:spTree>
      <p:nvGrpSpPr>
        <p:cNvPr id="1" name="Shape 82"/>
        <p:cNvGrpSpPr/>
        <p:nvPr/>
      </p:nvGrpSpPr>
      <p:grpSpPr>
        <a:xfrm>
          <a:off x="0" y="0"/>
          <a:ext cx="0" cy="0"/>
          <a:chOff x="0" y="0"/>
          <a:chExt cx="0" cy="0"/>
        </a:xfrm>
      </p:grpSpPr>
      <p:sp>
        <p:nvSpPr>
          <p:cNvPr id="83" name="Google Shape;83;p38"/>
          <p:cNvSpPr txBox="1"/>
          <p:nvPr/>
        </p:nvSpPr>
        <p:spPr>
          <a:xfrm>
            <a:off x="6732240" y="6413227"/>
            <a:ext cx="237626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Monda"/>
                <a:ea typeface="Monda"/>
                <a:cs typeface="Monda"/>
                <a:sym typeface="Monda"/>
              </a:rPr>
              <a:t>WWW.CLUSTER.ORG</a:t>
            </a:r>
            <a:endParaRPr sz="1600" b="0" i="0" u="none" strike="noStrike" cap="none">
              <a:solidFill>
                <a:schemeClr val="lt1"/>
              </a:solidFill>
              <a:latin typeface="Monda"/>
              <a:ea typeface="Monda"/>
              <a:cs typeface="Monda"/>
              <a:sym typeface="Monda"/>
            </a:endParaRPr>
          </a:p>
        </p:txBody>
      </p:sp>
      <p:sp>
        <p:nvSpPr>
          <p:cNvPr id="84" name="Google Shape;84;p38"/>
          <p:cNvSpPr txBox="1"/>
          <p:nvPr/>
        </p:nvSpPr>
        <p:spPr>
          <a:xfrm>
            <a:off x="323528" y="2501967"/>
            <a:ext cx="1152128" cy="20928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AALTO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EPFL</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G-INP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IST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KIT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KTH</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KULEUVEN</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POLITO</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TCD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TUD</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TU/e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UCL</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chemeClr val="accent1"/>
                </a:solidFill>
                <a:latin typeface="Monda"/>
                <a:ea typeface="Monda"/>
                <a:cs typeface="Monda"/>
                <a:sym typeface="Monda"/>
              </a:rPr>
              <a:t>UPC</a:t>
            </a:r>
            <a:endParaRPr sz="1400" b="0" i="0" u="none" strike="noStrike" cap="none">
              <a:solidFill>
                <a:srgbClr val="000000"/>
              </a:solidFill>
              <a:latin typeface="Arial"/>
              <a:ea typeface="Arial"/>
              <a:cs typeface="Arial"/>
              <a:sym typeface="Arial"/>
            </a:endParaRPr>
          </a:p>
        </p:txBody>
      </p:sp>
      <p:sp>
        <p:nvSpPr>
          <p:cNvPr id="85" name="Google Shape;85;p38"/>
          <p:cNvSpPr txBox="1"/>
          <p:nvPr/>
        </p:nvSpPr>
        <p:spPr>
          <a:xfrm>
            <a:off x="1403648" y="2501967"/>
            <a:ext cx="2911374"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AALTO UNIVERSITY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ÉCOLE POLYTECHNIQUE FÉDÉRALE DE LAUSANNE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GRENOBLE INSTITUTE OF TECHNOLOGY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INSTITUTO SUPERIOR TÉCNICO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KARLSRUHE INSTITUTE OF TECHNOLOGY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KUNGLIGA TEKNISKA HÖGSKOLAN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KATHOLIEKE UNIVERSITEIT LEUVEN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POLITECNICO DI TORINO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TRINITY COLLEGE DUBLIN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TECHNISCHE UNIVERSITÄT DARMSTADT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TECHNISCHE UNIVERSITEIT EINDHOVEN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UNIVERSITEIT CATHOLIQUE LOUVAIN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UNIVERSITAT POLITÈCNICA DE CATALUNYA</a:t>
            </a:r>
            <a:endParaRPr sz="1000" b="0" i="0" u="none" strike="noStrike" cap="none">
              <a:solidFill>
                <a:schemeClr val="dk1"/>
              </a:solidFill>
              <a:latin typeface="Monda"/>
              <a:ea typeface="Monda"/>
              <a:cs typeface="Monda"/>
              <a:sym typeface="Monda"/>
            </a:endParaRPr>
          </a:p>
        </p:txBody>
      </p:sp>
      <p:sp>
        <p:nvSpPr>
          <p:cNvPr id="86" name="Google Shape;86;p38"/>
          <p:cNvSpPr txBox="1"/>
          <p:nvPr/>
        </p:nvSpPr>
        <p:spPr>
          <a:xfrm>
            <a:off x="988968" y="5215044"/>
            <a:ext cx="327365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ÉCOLE POLYTECHNIQUE MONTREAL </a:t>
            </a:r>
            <a:r>
              <a:rPr lang="en-US" sz="1000" b="0" i="0" u="none" strike="noStrike" cap="none">
                <a:solidFill>
                  <a:schemeClr val="accent1"/>
                </a:solidFill>
                <a:latin typeface="Monda"/>
                <a:ea typeface="Monda"/>
                <a:cs typeface="Monda"/>
                <a:sym typeface="Monda"/>
              </a:rPr>
              <a:t>CANADA</a:t>
            </a:r>
            <a:endParaRPr sz="1000" b="0" i="0" u="none" strike="noStrike" cap="none">
              <a:solidFill>
                <a:schemeClr val="accent1"/>
              </a:solidFill>
              <a:latin typeface="Monda"/>
              <a:ea typeface="Monda"/>
              <a:cs typeface="Monda"/>
              <a:sym typeface="Monda"/>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TOMSK POYTECHNIC UNIVERSITY </a:t>
            </a:r>
            <a:r>
              <a:rPr lang="en-US" sz="1000" b="0" i="0" u="none" strike="noStrike" cap="none">
                <a:solidFill>
                  <a:schemeClr val="accent1"/>
                </a:solidFill>
                <a:latin typeface="Monda"/>
                <a:ea typeface="Monda"/>
                <a:cs typeface="Monda"/>
                <a:sym typeface="Monda"/>
              </a:rPr>
              <a:t>RUSSIAN FEDERATION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TSINGHUA UNIVERSITY </a:t>
            </a:r>
            <a:r>
              <a:rPr lang="en-US" sz="1000" b="0" i="0" u="none" strike="noStrike" cap="none">
                <a:solidFill>
                  <a:schemeClr val="accent1"/>
                </a:solidFill>
                <a:latin typeface="Monda"/>
                <a:ea typeface="Monda"/>
                <a:cs typeface="Monda"/>
                <a:sym typeface="Monda"/>
              </a:rPr>
              <a:t>CHINA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GEORGIA INSTITUTE OF TECHNOLOGY </a:t>
            </a:r>
            <a:r>
              <a:rPr lang="en-US" sz="1000" b="0" i="0" u="none" strike="noStrike" cap="none">
                <a:solidFill>
                  <a:schemeClr val="accent1"/>
                </a:solidFill>
                <a:latin typeface="Monda"/>
                <a:ea typeface="Monda"/>
                <a:cs typeface="Monda"/>
                <a:sym typeface="Monda"/>
              </a:rPr>
              <a:t>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TECHNION HAIFA </a:t>
            </a:r>
            <a:r>
              <a:rPr lang="en-US" sz="1000" b="0" i="0" u="none" strike="noStrike" cap="none">
                <a:solidFill>
                  <a:schemeClr val="accent1"/>
                </a:solidFill>
                <a:latin typeface="Monda"/>
                <a:ea typeface="Monda"/>
                <a:cs typeface="Monda"/>
                <a:sym typeface="Monda"/>
              </a:rPr>
              <a:t>ISRAEL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Monda"/>
                <a:ea typeface="Monda"/>
                <a:cs typeface="Monda"/>
                <a:sym typeface="Monda"/>
              </a:rPr>
              <a:t>UNIVERSIDADE DE SÃO PAULO </a:t>
            </a:r>
            <a:r>
              <a:rPr lang="en-US" sz="1000" b="0" i="0" u="none" strike="noStrike" cap="none">
                <a:solidFill>
                  <a:schemeClr val="accent1"/>
                </a:solidFill>
                <a:latin typeface="Monda"/>
                <a:ea typeface="Monda"/>
                <a:cs typeface="Monda"/>
                <a:sym typeface="Monda"/>
              </a:rPr>
              <a:t>BRAZIL</a:t>
            </a:r>
            <a:endParaRPr sz="1000" b="0" i="0" u="none" strike="noStrike" cap="none">
              <a:solidFill>
                <a:schemeClr val="accent1"/>
              </a:solidFill>
              <a:latin typeface="Monda"/>
              <a:ea typeface="Monda"/>
              <a:cs typeface="Monda"/>
              <a:sym typeface="Monda"/>
            </a:endParaRPr>
          </a:p>
        </p:txBody>
      </p:sp>
      <p:sp>
        <p:nvSpPr>
          <p:cNvPr id="87" name="Google Shape;87;p38"/>
          <p:cNvSpPr/>
          <p:nvPr/>
        </p:nvSpPr>
        <p:spPr>
          <a:xfrm>
            <a:off x="755576" y="1556792"/>
            <a:ext cx="3507045" cy="445768"/>
          </a:xfrm>
          <a:prstGeom prst="flowChartTerminator">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Monda"/>
                <a:ea typeface="Monda"/>
                <a:cs typeface="Monda"/>
                <a:sym typeface="Monda"/>
              </a:rPr>
              <a:t>THE CLUSTER NETWORK</a:t>
            </a:r>
            <a:endParaRPr sz="1800" b="1" i="0" u="none" strike="noStrike" cap="none">
              <a:solidFill>
                <a:schemeClr val="lt1"/>
              </a:solidFill>
              <a:latin typeface="Monda"/>
              <a:ea typeface="Monda"/>
              <a:cs typeface="Monda"/>
              <a:sym typeface="Monda"/>
            </a:endParaRPr>
          </a:p>
        </p:txBody>
      </p:sp>
      <p:sp>
        <p:nvSpPr>
          <p:cNvPr id="88" name="Google Shape;88;p38"/>
          <p:cNvSpPr/>
          <p:nvPr/>
        </p:nvSpPr>
        <p:spPr>
          <a:xfrm>
            <a:off x="755576" y="2126812"/>
            <a:ext cx="3507045" cy="387354"/>
          </a:xfrm>
          <a:prstGeom prst="flowChartTerminator">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da"/>
                <a:ea typeface="Monda"/>
                <a:cs typeface="Monda"/>
                <a:sym typeface="Monda"/>
              </a:rPr>
              <a:t>12 FULL PARTNERS</a:t>
            </a:r>
            <a:endParaRPr sz="1400" b="1" i="0" u="none" strike="noStrike" cap="none">
              <a:solidFill>
                <a:schemeClr val="accent1"/>
              </a:solidFill>
              <a:latin typeface="Monda"/>
              <a:ea typeface="Monda"/>
              <a:cs typeface="Monda"/>
              <a:sym typeface="Monda"/>
            </a:endParaRPr>
          </a:p>
        </p:txBody>
      </p:sp>
      <p:sp>
        <p:nvSpPr>
          <p:cNvPr id="89" name="Google Shape;89;p38"/>
          <p:cNvSpPr/>
          <p:nvPr/>
        </p:nvSpPr>
        <p:spPr>
          <a:xfrm>
            <a:off x="755576" y="4810872"/>
            <a:ext cx="3507045" cy="387354"/>
          </a:xfrm>
          <a:prstGeom prst="flowChartTerminator">
            <a:avLst/>
          </a:pr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da"/>
                <a:ea typeface="Monda"/>
                <a:cs typeface="Monda"/>
                <a:sym typeface="Monda"/>
              </a:rPr>
              <a:t>6 ASSOCIATE PARTNERS</a:t>
            </a:r>
            <a:endParaRPr sz="1400" b="1" i="0" u="none" strike="noStrike" cap="none">
              <a:solidFill>
                <a:schemeClr val="accent1"/>
              </a:solidFill>
              <a:latin typeface="Monda"/>
              <a:ea typeface="Monda"/>
              <a:cs typeface="Monda"/>
              <a:sym typeface="Monda"/>
            </a:endParaRPr>
          </a:p>
        </p:txBody>
      </p:sp>
      <p:pic>
        <p:nvPicPr>
          <p:cNvPr id="90" name="Google Shape;90;p38" descr="S:\stu_io\Marleen-Inge\Netwerken\CLUSTER\TUe Presidency\Presentation\CLUSTER-EU2.jpg"/>
          <p:cNvPicPr preferRelativeResize="0"/>
          <p:nvPr/>
        </p:nvPicPr>
        <p:blipFill rotWithShape="1">
          <a:blip r:embed="rId2">
            <a:alphaModFix/>
          </a:blip>
          <a:srcRect/>
          <a:stretch/>
        </p:blipFill>
        <p:spPr>
          <a:xfrm>
            <a:off x="5724128" y="1631156"/>
            <a:ext cx="3368676" cy="41021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p:nvPr/>
        </p:nvSpPr>
        <p:spPr>
          <a:xfrm>
            <a:off x="6444207" y="6428618"/>
            <a:ext cx="2699793" cy="288032"/>
          </a:xfrm>
          <a:custGeom>
            <a:avLst/>
            <a:gdLst/>
            <a:ahLst/>
            <a:cxnLst/>
            <a:rect l="l" t="t" r="r" b="b"/>
            <a:pathLst>
              <a:path w="18125" h="21600" extrusionOk="0">
                <a:moveTo>
                  <a:pt x="3475" y="0"/>
                </a:moveTo>
                <a:lnTo>
                  <a:pt x="18125" y="0"/>
                </a:lnTo>
                <a:cubicBezTo>
                  <a:pt x="18067" y="476"/>
                  <a:pt x="18111" y="5605"/>
                  <a:pt x="18111" y="11570"/>
                </a:cubicBezTo>
                <a:cubicBezTo>
                  <a:pt x="18111" y="17535"/>
                  <a:pt x="18067" y="21600"/>
                  <a:pt x="18125" y="21600"/>
                </a:cubicBezTo>
                <a:lnTo>
                  <a:pt x="3475" y="21600"/>
                </a:lnTo>
                <a:cubicBezTo>
                  <a:pt x="1556" y="21600"/>
                  <a:pt x="0" y="16765"/>
                  <a:pt x="0" y="10800"/>
                </a:cubicBezTo>
                <a:cubicBezTo>
                  <a:pt x="0" y="4835"/>
                  <a:pt x="1556" y="0"/>
                  <a:pt x="3475" y="0"/>
                </a:cubicBez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Monda"/>
              <a:ea typeface="Monda"/>
              <a:cs typeface="Monda"/>
              <a:sym typeface="Monda"/>
            </a:endParaRPr>
          </a:p>
        </p:txBody>
      </p:sp>
      <p:sp>
        <p:nvSpPr>
          <p:cNvPr id="11" name="Google Shape;11;p27"/>
          <p:cNvSpPr txBox="1">
            <a:spLocks noGrp="1"/>
          </p:cNvSpPr>
          <p:nvPr>
            <p:ph type="title"/>
          </p:nvPr>
        </p:nvSpPr>
        <p:spPr>
          <a:xfrm>
            <a:off x="457200" y="1412776"/>
            <a:ext cx="8219256" cy="72008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Monda"/>
              <a:buNone/>
              <a:defRPr sz="3200" b="1" i="0" u="none" strike="noStrike" cap="none">
                <a:solidFill>
                  <a:schemeClr val="dk1"/>
                </a:solidFill>
                <a:latin typeface="Monda"/>
                <a:ea typeface="Monda"/>
                <a:cs typeface="Monda"/>
                <a:sym typeface="Mond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7"/>
          <p:cNvSpPr txBox="1">
            <a:spLocks noGrp="1"/>
          </p:cNvSpPr>
          <p:nvPr>
            <p:ph type="body" idx="1"/>
          </p:nvPr>
        </p:nvSpPr>
        <p:spPr>
          <a:xfrm>
            <a:off x="457200" y="2276872"/>
            <a:ext cx="8229600" cy="403244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accent1"/>
              </a:buClr>
              <a:buSzPts val="2400"/>
              <a:buFont typeface="Calibri"/>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accent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accent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accent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accent1"/>
              </a:buClr>
              <a:buSzPts val="1600"/>
              <a:buFont typeface="Calibri"/>
              <a:buChar char="»"/>
              <a:defRPr sz="16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388424" y="6381328"/>
            <a:ext cx="57606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27" descr="R:\D_VIII\VIIIc\4_Netzwerke_und_Messen\4.1 Netzwerke\CLUSTER\8 Website PR\Logos\Cluster_logo_small.png"/>
          <p:cNvPicPr preferRelativeResize="0"/>
          <p:nvPr/>
        </p:nvPicPr>
        <p:blipFill rotWithShape="1">
          <a:blip r:embed="rId10">
            <a:alphaModFix/>
          </a:blip>
          <a:srcRect/>
          <a:stretch/>
        </p:blipFill>
        <p:spPr>
          <a:xfrm>
            <a:off x="6516215" y="111547"/>
            <a:ext cx="2555775" cy="1130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mailto:jules.vanpee@kuleuven.be" TargetMode="External"/><Relationship Id="rId3" Type="http://schemas.openxmlformats.org/officeDocument/2006/relationships/hyperlink" Target="mailto:anapipio@tecnico.ulisboa.pt" TargetMode="External"/><Relationship Id="rId7" Type="http://schemas.openxmlformats.org/officeDocument/2006/relationships/hyperlink" Target="mailto:marina.rabagliati@polito.i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brigitte.Plateau@grenoble-inp.fr" TargetMode="External"/><Relationship Id="rId5" Type="http://schemas.openxmlformats.org/officeDocument/2006/relationships/hyperlink" Target="mailto:guylaine.larocque@polymtl.ca" TargetMode="External"/><Relationship Id="rId10" Type="http://schemas.openxmlformats.org/officeDocument/2006/relationships/hyperlink" Target="mailto:eirini.sarigiannidou@grenoble-inp.fr" TargetMode="External"/><Relationship Id="rId4" Type="http://schemas.openxmlformats.org/officeDocument/2006/relationships/hyperlink" Target="mailto:M.G.v.Heusden@tue.nl" TargetMode="External"/><Relationship Id="rId9" Type="http://schemas.openxmlformats.org/officeDocument/2006/relationships/hyperlink" Target="mailto:jos.vandersloten@kuleuven.b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2483175"/>
            <a:ext cx="8219256" cy="720080"/>
          </a:xfrm>
          <a:noFill/>
          <a:ln>
            <a:noFill/>
          </a:ln>
        </p:spPr>
        <p:txBody>
          <a:bodyPr spcFirstLastPara="1" wrap="square" lIns="91425" tIns="45700" rIns="91425" bIns="45700" anchor="ctr" anchorCtr="0">
            <a:normAutofit/>
          </a:bodyPr>
          <a:lstStyle/>
          <a:p>
            <a:r>
              <a:rPr lang="en-PT" dirty="0">
                <a:latin typeface="Avenir Book" panose="02000503020000020003" pitchFamily="2" charset="0"/>
                <a:cs typeface="Futura Medium" panose="020B0602020204020303" pitchFamily="34" charset="-79"/>
              </a:rPr>
              <a:t>Associated Members WG</a:t>
            </a:r>
          </a:p>
        </p:txBody>
      </p:sp>
      <p:sp>
        <p:nvSpPr>
          <p:cNvPr id="7" name="Rectangle 6">
            <a:extLst>
              <a:ext uri="{FF2B5EF4-FFF2-40B4-BE49-F238E27FC236}">
                <a16:creationId xmlns:a16="http://schemas.microsoft.com/office/drawing/2014/main" id="{57028580-3674-9C4D-94F1-A1EEC7E5524E}"/>
              </a:ext>
            </a:extLst>
          </p:cNvPr>
          <p:cNvSpPr/>
          <p:nvPr/>
        </p:nvSpPr>
        <p:spPr>
          <a:xfrm>
            <a:off x="883796" y="2551267"/>
            <a:ext cx="7366000" cy="1494016"/>
          </a:xfrm>
          <a:prstGeom prst="rect">
            <a:avLst/>
          </a:prstGeom>
          <a:noFill/>
          <a:ln>
            <a:noFill/>
          </a:ln>
        </p:spPr>
        <p:txBody>
          <a:bodyPr spcFirstLastPara="1" wrap="square" lIns="91425" tIns="45700" rIns="91425" bIns="45700" anchor="ctr" anchorCtr="0">
            <a:noAutofit/>
          </a:bodyPr>
          <a:lstStyle/>
          <a:p>
            <a:pPr>
              <a:lnSpc>
                <a:spcPct val="200000"/>
              </a:lnSpc>
              <a:buClr>
                <a:schemeClr val="dk1"/>
              </a:buClr>
              <a:buSzPts val="1800"/>
            </a:pPr>
            <a:r>
              <a:rPr lang="en-GB" sz="2000" b="1" dirty="0">
                <a:solidFill>
                  <a:schemeClr val="dk1"/>
                </a:solidFill>
                <a:latin typeface="Avenir Book" panose="02000503020000020003" pitchFamily="2" charset="0"/>
                <a:cs typeface="FUTURA MEDIUM" panose="020B0602020204020303" pitchFamily="34" charset="-79"/>
                <a:sym typeface="Monda"/>
              </a:rPr>
              <a:t>2023, 7</a:t>
            </a:r>
            <a:r>
              <a:rPr lang="en-GB" sz="2000" b="1" baseline="30000" dirty="0">
                <a:solidFill>
                  <a:schemeClr val="dk1"/>
                </a:solidFill>
                <a:latin typeface="Avenir Book" panose="02000503020000020003" pitchFamily="2" charset="0"/>
                <a:cs typeface="FUTURA MEDIUM" panose="020B0602020204020303" pitchFamily="34" charset="-79"/>
                <a:sym typeface="Monda"/>
              </a:rPr>
              <a:t>th</a:t>
            </a:r>
            <a:r>
              <a:rPr lang="en-GB" sz="2000" b="1" dirty="0">
                <a:solidFill>
                  <a:schemeClr val="dk1"/>
                </a:solidFill>
                <a:latin typeface="Avenir Book" panose="02000503020000020003" pitchFamily="2" charset="0"/>
                <a:cs typeface="FUTURA MEDIUM" panose="020B0602020204020303" pitchFamily="34" charset="-79"/>
                <a:sym typeface="Monda"/>
              </a:rPr>
              <a:t> September (SC II 2023)</a:t>
            </a:r>
          </a:p>
        </p:txBody>
      </p:sp>
    </p:spTree>
    <p:extLst>
      <p:ext uri="{BB962C8B-B14F-4D97-AF65-F5344CB8AC3E}">
        <p14:creationId xmlns:p14="http://schemas.microsoft.com/office/powerpoint/2010/main" val="402831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10</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2</a:t>
            </a:r>
            <a:r>
              <a:rPr lang="en-GB" baseline="30000" dirty="0">
                <a:latin typeface="Avenir Book" panose="02000503020000020003" pitchFamily="2" charset="0"/>
                <a:ea typeface="Source Sans Pro" panose="020B0503030403020204" pitchFamily="34" charset="0"/>
              </a:rPr>
              <a:t>nd</a:t>
            </a:r>
            <a:r>
              <a:rPr lang="en-GB" dirty="0">
                <a:latin typeface="Avenir Book" panose="02000503020000020003" pitchFamily="2" charset="0"/>
                <a:ea typeface="Source Sans Pro" panose="020B0503030403020204" pitchFamily="34" charset="0"/>
              </a:rPr>
              <a:t> Phase Criteria</a:t>
            </a:r>
          </a:p>
        </p:txBody>
      </p:sp>
      <p:pic>
        <p:nvPicPr>
          <p:cNvPr id="10" name="Picture 9">
            <a:extLst>
              <a:ext uri="{FF2B5EF4-FFF2-40B4-BE49-F238E27FC236}">
                <a16:creationId xmlns:a16="http://schemas.microsoft.com/office/drawing/2014/main" id="{BF92D510-580F-6548-C172-392BC425BB23}"/>
              </a:ext>
            </a:extLst>
          </p:cNvPr>
          <p:cNvPicPr>
            <a:picLocks noChangeAspect="1"/>
          </p:cNvPicPr>
          <p:nvPr/>
        </p:nvPicPr>
        <p:blipFill>
          <a:blip r:embed="rId3"/>
          <a:stretch>
            <a:fillRect/>
          </a:stretch>
        </p:blipFill>
        <p:spPr>
          <a:xfrm>
            <a:off x="457167" y="2432260"/>
            <a:ext cx="8333217" cy="2790903"/>
          </a:xfrm>
          <a:prstGeom prst="rect">
            <a:avLst/>
          </a:prstGeom>
        </p:spPr>
      </p:pic>
      <p:sp>
        <p:nvSpPr>
          <p:cNvPr id="11" name="Google Shape;98;p1">
            <a:extLst>
              <a:ext uri="{FF2B5EF4-FFF2-40B4-BE49-F238E27FC236}">
                <a16:creationId xmlns:a16="http://schemas.microsoft.com/office/drawing/2014/main" id="{46965905-6DDE-8411-5E1E-DB02DBC6BF58}"/>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4231342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11</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Guidelines</a:t>
            </a:r>
          </a:p>
        </p:txBody>
      </p:sp>
      <p:sp>
        <p:nvSpPr>
          <p:cNvPr id="11" name="Google Shape;98;p1">
            <a:extLst>
              <a:ext uri="{FF2B5EF4-FFF2-40B4-BE49-F238E27FC236}">
                <a16:creationId xmlns:a16="http://schemas.microsoft.com/office/drawing/2014/main" id="{46965905-6DDE-8411-5E1E-DB02DBC6BF58}"/>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
        <p:nvSpPr>
          <p:cNvPr id="3" name="TextBox 2">
            <a:extLst>
              <a:ext uri="{FF2B5EF4-FFF2-40B4-BE49-F238E27FC236}">
                <a16:creationId xmlns:a16="http://schemas.microsoft.com/office/drawing/2014/main" id="{619757F7-17A5-9113-2149-11678881C834}"/>
              </a:ext>
            </a:extLst>
          </p:cNvPr>
          <p:cNvSpPr txBox="1"/>
          <p:nvPr/>
        </p:nvSpPr>
        <p:spPr>
          <a:xfrm>
            <a:off x="692727" y="2544257"/>
            <a:ext cx="7983697" cy="2534027"/>
          </a:xfrm>
          <a:prstGeom prst="rect">
            <a:avLst/>
          </a:prstGeom>
        </p:spPr>
        <p:txBody>
          <a:bodyPr wrap="square">
            <a:spAutoFit/>
          </a:bodyPr>
          <a:lstStyle>
            <a:defPPr marR="0" lvl="0" algn="l" rtl="0">
              <a:lnSpc>
                <a:spcPct val="100000"/>
              </a:lnSpc>
              <a:spcBef>
                <a:spcPts val="0"/>
              </a:spcBef>
              <a:spcAft>
                <a:spcPts val="0"/>
              </a:spcAft>
            </a:defPPr>
            <a:lvl6pPr marL="285750" indent="-285750">
              <a:lnSpc>
                <a:spcPct val="120000"/>
              </a:lnSpc>
              <a:spcBef>
                <a:spcPts val="300"/>
              </a:spcBef>
              <a:spcAft>
                <a:spcPts val="300"/>
              </a:spcAft>
              <a:buFont typeface="Wingdings" pitchFamily="2" charset="2"/>
              <a:buChar char="§"/>
              <a:defRPr sz="1800" b="1">
                <a:latin typeface="Avenir Book" panose="02000503020000020003" pitchFamily="2" charset="0"/>
              </a:defRPr>
            </a:lvl6pPr>
          </a:lstStyle>
          <a:p>
            <a:pPr>
              <a:lnSpc>
                <a:spcPct val="150000"/>
              </a:lnSpc>
            </a:pPr>
            <a:r>
              <a:rPr lang="en-GB" sz="1800" dirty="0"/>
              <a:t>(…) </a:t>
            </a:r>
            <a:r>
              <a:rPr lang="en-GB" sz="1800" b="1" dirty="0"/>
              <a:t>formally present </a:t>
            </a:r>
            <a:r>
              <a:rPr lang="en-GB" sz="1800" dirty="0"/>
              <a:t>Trinity College to the other members. It will be very important to stress at what level the university will be involved and what is the motivation for you to be admitted to CLUSTER. The members are also interested in getting to know what are the </a:t>
            </a:r>
            <a:r>
              <a:rPr lang="en-GB" sz="1800" b="1" dirty="0"/>
              <a:t>current activities </a:t>
            </a:r>
            <a:r>
              <a:rPr lang="en-GB" sz="1800" dirty="0"/>
              <a:t>carried out by TCD </a:t>
            </a:r>
            <a:r>
              <a:rPr lang="en-GB" sz="1800" b="1" dirty="0"/>
              <a:t>in the field of international cooperation</a:t>
            </a:r>
            <a:r>
              <a:rPr lang="en-GB" sz="1800" dirty="0"/>
              <a:t>, </a:t>
            </a:r>
            <a:r>
              <a:rPr lang="en-GB" sz="1800" b="1" dirty="0"/>
              <a:t>education</a:t>
            </a:r>
            <a:r>
              <a:rPr lang="en-GB" sz="1800" dirty="0"/>
              <a:t>, </a:t>
            </a:r>
            <a:r>
              <a:rPr lang="en-GB" sz="1800" b="1" dirty="0"/>
              <a:t>research and innovation</a:t>
            </a:r>
            <a:r>
              <a:rPr lang="en-GB" sz="1800" dirty="0"/>
              <a:t> which would be relevant for the network. (…)</a:t>
            </a:r>
            <a:endParaRPr lang="en-PT" sz="1800" dirty="0"/>
          </a:p>
        </p:txBody>
      </p:sp>
    </p:spTree>
    <p:extLst>
      <p:ext uri="{BB962C8B-B14F-4D97-AF65-F5344CB8AC3E}">
        <p14:creationId xmlns:p14="http://schemas.microsoft.com/office/powerpoint/2010/main" val="170237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2</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62372" y="795304"/>
            <a:ext cx="8219256" cy="720080"/>
          </a:xfrm>
          <a:noFill/>
          <a:ln>
            <a:noFill/>
          </a:ln>
        </p:spPr>
        <p:txBody>
          <a:bodyPr spcFirstLastPara="1" wrap="square" lIns="91425" tIns="45700" rIns="91425" bIns="45700" anchor="ctr" anchorCtr="0">
            <a:normAutofit/>
          </a:bodyPr>
          <a:lstStyle/>
          <a:p>
            <a:r>
              <a:rPr lang="en-PT" dirty="0">
                <a:latin typeface="Avenir Book" panose="02000503020000020003" pitchFamily="2" charset="0"/>
              </a:rPr>
              <a:t>Associated Members WG</a:t>
            </a:r>
          </a:p>
        </p:txBody>
      </p:sp>
      <p:graphicFrame>
        <p:nvGraphicFramePr>
          <p:cNvPr id="3" name="Table 4">
            <a:extLst>
              <a:ext uri="{FF2B5EF4-FFF2-40B4-BE49-F238E27FC236}">
                <a16:creationId xmlns:a16="http://schemas.microsoft.com/office/drawing/2014/main" id="{8BED784E-A6E0-D54A-8406-38143E203527}"/>
              </a:ext>
            </a:extLst>
          </p:cNvPr>
          <p:cNvGraphicFramePr>
            <a:graphicFrameLocks noGrp="1"/>
          </p:cNvGraphicFramePr>
          <p:nvPr>
            <p:extLst>
              <p:ext uri="{D42A27DB-BD31-4B8C-83A1-F6EECF244321}">
                <p14:modId xmlns:p14="http://schemas.microsoft.com/office/powerpoint/2010/main" val="4159368797"/>
              </p:ext>
            </p:extLst>
          </p:nvPr>
        </p:nvGraphicFramePr>
        <p:xfrm>
          <a:off x="1707614" y="1537896"/>
          <a:ext cx="6059278" cy="4450080"/>
        </p:xfrm>
        <a:graphic>
          <a:graphicData uri="http://schemas.openxmlformats.org/drawingml/2006/table">
            <a:tbl>
              <a:tblPr bandRow="1">
                <a:tableStyleId>{7DF18680-E054-41AD-8BC1-D1AEF772440D}</a:tableStyleId>
              </a:tblPr>
              <a:tblGrid>
                <a:gridCol w="1220072">
                  <a:extLst>
                    <a:ext uri="{9D8B030D-6E8A-4147-A177-3AD203B41FA5}">
                      <a16:colId xmlns:a16="http://schemas.microsoft.com/office/drawing/2014/main" val="120396897"/>
                    </a:ext>
                  </a:extLst>
                </a:gridCol>
                <a:gridCol w="2129056">
                  <a:extLst>
                    <a:ext uri="{9D8B030D-6E8A-4147-A177-3AD203B41FA5}">
                      <a16:colId xmlns:a16="http://schemas.microsoft.com/office/drawing/2014/main" val="306868773"/>
                    </a:ext>
                  </a:extLst>
                </a:gridCol>
                <a:gridCol w="2710150">
                  <a:extLst>
                    <a:ext uri="{9D8B030D-6E8A-4147-A177-3AD203B41FA5}">
                      <a16:colId xmlns:a16="http://schemas.microsoft.com/office/drawing/2014/main" val="926456203"/>
                    </a:ext>
                  </a:extLst>
                </a:gridCol>
              </a:tblGrid>
              <a:tr h="370840">
                <a:tc>
                  <a:txBody>
                    <a:bodyPr/>
                    <a:lstStyle/>
                    <a:p>
                      <a:pPr algn="l" fontAlgn="b"/>
                      <a:r>
                        <a:rPr lang="en-GB" sz="1200" b="0" u="none" strike="noStrike" dirty="0">
                          <a:solidFill>
                            <a:srgbClr val="000000"/>
                          </a:solidFill>
                          <a:effectLst/>
                        </a:rPr>
                        <a:t>IST</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dirty="0">
                          <a:solidFill>
                            <a:srgbClr val="000000"/>
                          </a:solidFill>
                          <a:effectLst/>
                        </a:rPr>
                        <a:t>Ana Pipio</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3">
                            <a:extLst>
                              <a:ext uri="{A12FA001-AC4F-418D-AE19-62706E023703}">
                                <ahyp:hlinkClr xmlns:ahyp="http://schemas.microsoft.com/office/drawing/2018/hyperlinkcolor" val="tx"/>
                              </a:ext>
                            </a:extLst>
                          </a:hlinkClick>
                        </a:rPr>
                        <a:t>anapipio@tecnico.ulisboa.pt</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4010065000"/>
                  </a:ext>
                </a:extLst>
              </a:tr>
              <a:tr h="370840">
                <a:tc>
                  <a:txBody>
                    <a:bodyPr/>
                    <a:lstStyle/>
                    <a:p>
                      <a:pPr algn="l" fontAlgn="b"/>
                      <a:r>
                        <a:rPr lang="en-GB" sz="1200" b="0" u="none" strike="noStrike" dirty="0">
                          <a:solidFill>
                            <a:srgbClr val="000000"/>
                          </a:solidFill>
                          <a:effectLst/>
                        </a:rPr>
                        <a:t>UPC</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dirty="0">
                          <a:solidFill>
                            <a:srgbClr val="000000"/>
                          </a:solidFill>
                          <a:effectLst/>
                        </a:rPr>
                        <a:t>Helena Martinez</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rPr>
                        <a:t>helena.martinez@upc.edu</a:t>
                      </a:r>
                    </a:p>
                  </a:txBody>
                  <a:tcPr marL="9525" marR="9525" marT="9525" marB="0" anchor="ctr"/>
                </a:tc>
                <a:extLst>
                  <a:ext uri="{0D108BD9-81ED-4DB2-BD59-A6C34878D82A}">
                    <a16:rowId xmlns:a16="http://schemas.microsoft.com/office/drawing/2014/main" val="1468337622"/>
                  </a:ext>
                </a:extLst>
              </a:tr>
              <a:tr h="370840">
                <a:tc>
                  <a:txBody>
                    <a:bodyPr/>
                    <a:lstStyle/>
                    <a:p>
                      <a:pPr algn="l" fontAlgn="b"/>
                      <a:r>
                        <a:rPr lang="en-GB" sz="1200" b="0" u="none" strike="noStrike" dirty="0">
                          <a:solidFill>
                            <a:srgbClr val="000000"/>
                          </a:solidFill>
                          <a:effectLst/>
                        </a:rPr>
                        <a:t>TU/e</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dirty="0">
                          <a:solidFill>
                            <a:srgbClr val="000000"/>
                          </a:solidFill>
                          <a:effectLst/>
                        </a:rPr>
                        <a:t>Marleen van Heusden</a:t>
                      </a: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4">
                            <a:extLst>
                              <a:ext uri="{A12FA001-AC4F-418D-AE19-62706E023703}">
                                <ahyp:hlinkClr xmlns:ahyp="http://schemas.microsoft.com/office/drawing/2018/hyperlinkcolor" val="tx"/>
                              </a:ext>
                            </a:extLst>
                          </a:hlinkClick>
                        </a:rPr>
                        <a:t>M.G.v.Heusden@tue.nl</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2521108217"/>
                  </a:ext>
                </a:extLst>
              </a:tr>
              <a:tr h="370840">
                <a:tc>
                  <a:txBody>
                    <a:bodyPr/>
                    <a:lstStyle/>
                    <a:p>
                      <a:pPr algn="l" fontAlgn="b"/>
                      <a:r>
                        <a:rPr lang="en-GB" sz="1200" b="0" u="none" strike="noStrike" dirty="0" err="1">
                          <a:solidFill>
                            <a:srgbClr val="000000"/>
                          </a:solidFill>
                          <a:effectLst/>
                        </a:rPr>
                        <a:t>PolyMontréal</a:t>
                      </a:r>
                      <a:r>
                        <a:rPr lang="en-GB" sz="1200" b="0" u="none" strike="noStrike">
                          <a:solidFill>
                            <a:srgbClr val="000000"/>
                          </a:solidFill>
                          <a:effectLst/>
                        </a:rPr>
                        <a:t> </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Guylaine Larocque</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5">
                            <a:extLst>
                              <a:ext uri="{A12FA001-AC4F-418D-AE19-62706E023703}">
                                <ahyp:hlinkClr xmlns:ahyp="http://schemas.microsoft.com/office/drawing/2018/hyperlinkcolor" val="tx"/>
                              </a:ext>
                            </a:extLst>
                          </a:hlinkClick>
                        </a:rPr>
                        <a:t>guylaine.larocque@polymtl.ca</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1377398314"/>
                  </a:ext>
                </a:extLst>
              </a:tr>
              <a:tr h="370840">
                <a:tc>
                  <a:txBody>
                    <a:bodyPr/>
                    <a:lstStyle/>
                    <a:p>
                      <a:pPr algn="l" fontAlgn="b"/>
                      <a:r>
                        <a:rPr lang="en-GB" sz="1200" b="0" u="none" strike="noStrike">
                          <a:solidFill>
                            <a:srgbClr val="000000"/>
                          </a:solidFill>
                          <a:effectLst/>
                        </a:rPr>
                        <a:t>GrenobIe -INP</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Brigitte Plateau</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6">
                            <a:extLst>
                              <a:ext uri="{A12FA001-AC4F-418D-AE19-62706E023703}">
                                <ahyp:hlinkClr xmlns:ahyp="http://schemas.microsoft.com/office/drawing/2018/hyperlinkcolor" val="tx"/>
                              </a:ext>
                            </a:extLst>
                          </a:hlinkClick>
                        </a:rPr>
                        <a:t>brigitte.Plateau@grenoble-inp.fr</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731878362"/>
                  </a:ext>
                </a:extLst>
              </a:tr>
              <a:tr h="370840">
                <a:tc>
                  <a:txBody>
                    <a:bodyPr/>
                    <a:lstStyle/>
                    <a:p>
                      <a:pPr algn="l" fontAlgn="b"/>
                      <a:r>
                        <a:rPr lang="en-GB" sz="1200" b="0" u="none" strike="noStrike">
                          <a:solidFill>
                            <a:srgbClr val="000000"/>
                          </a:solidFill>
                          <a:effectLst/>
                        </a:rPr>
                        <a:t>POLITO</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Marina Rabagliati</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7">
                            <a:extLst>
                              <a:ext uri="{A12FA001-AC4F-418D-AE19-62706E023703}">
                                <ahyp:hlinkClr xmlns:ahyp="http://schemas.microsoft.com/office/drawing/2018/hyperlinkcolor" val="tx"/>
                              </a:ext>
                            </a:extLst>
                          </a:hlinkClick>
                        </a:rPr>
                        <a:t>marina.rabagliati@polito.it</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692511203"/>
                  </a:ext>
                </a:extLst>
              </a:tr>
              <a:tr h="370840">
                <a:tc>
                  <a:txBody>
                    <a:bodyPr/>
                    <a:lstStyle/>
                    <a:p>
                      <a:pPr algn="l" fontAlgn="b"/>
                      <a:r>
                        <a:rPr lang="en-GB" sz="1200" b="0" u="none" strike="noStrike">
                          <a:solidFill>
                            <a:srgbClr val="000000"/>
                          </a:solidFill>
                          <a:effectLst/>
                        </a:rPr>
                        <a:t>KULeuven</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Jules Vanpée</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8">
                            <a:extLst>
                              <a:ext uri="{A12FA001-AC4F-418D-AE19-62706E023703}">
                                <ahyp:hlinkClr xmlns:ahyp="http://schemas.microsoft.com/office/drawing/2018/hyperlinkcolor" val="tx"/>
                              </a:ext>
                            </a:extLst>
                          </a:hlinkClick>
                        </a:rPr>
                        <a:t>jules.vanpee@kuleuven.be</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4140489237"/>
                  </a:ext>
                </a:extLst>
              </a:tr>
              <a:tr h="370840">
                <a:tc>
                  <a:txBody>
                    <a:bodyPr/>
                    <a:lstStyle/>
                    <a:p>
                      <a:pPr algn="l" fontAlgn="b"/>
                      <a:r>
                        <a:rPr lang="en-GB" sz="1200" b="0" u="none" strike="noStrike">
                          <a:solidFill>
                            <a:srgbClr val="000000"/>
                          </a:solidFill>
                          <a:effectLst/>
                        </a:rPr>
                        <a:t>KULeuven</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Jos Vander Sloten</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err="1">
                          <a:solidFill>
                            <a:srgbClr val="0563C1"/>
                          </a:solidFill>
                          <a:effectLst/>
                          <a:latin typeface="+mn-lt"/>
                          <a:ea typeface="+mn-ea"/>
                          <a:cs typeface="+mn-cs"/>
                          <a:sym typeface="Arial"/>
                          <a:hlinkClick r:id="rId9">
                            <a:extLst>
                              <a:ext uri="{A12FA001-AC4F-418D-AE19-62706E023703}">
                                <ahyp:hlinkClr xmlns:ahyp="http://schemas.microsoft.com/office/drawing/2018/hyperlinkcolor" val="tx"/>
                              </a:ext>
                            </a:extLst>
                          </a:hlinkClick>
                        </a:rPr>
                        <a:t>jos.vandersloten@kuleuven.be</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1068247545"/>
                  </a:ext>
                </a:extLst>
              </a:tr>
              <a:tr h="370840">
                <a:tc>
                  <a:txBody>
                    <a:bodyPr/>
                    <a:lstStyle/>
                    <a:p>
                      <a:pPr algn="l" fontAlgn="b"/>
                      <a:r>
                        <a:rPr lang="en-GB" sz="1200" b="0" u="none" strike="noStrike">
                          <a:solidFill>
                            <a:srgbClr val="000000"/>
                          </a:solidFill>
                          <a:effectLst/>
                        </a:rPr>
                        <a:t>POLITO</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Augusta Roux</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err="1">
                          <a:solidFill>
                            <a:srgbClr val="0563C1"/>
                          </a:solidFill>
                          <a:effectLst/>
                          <a:latin typeface="+mn-lt"/>
                          <a:ea typeface="+mn-ea"/>
                          <a:cs typeface="+mn-cs"/>
                          <a:sym typeface="Arial"/>
                        </a:rPr>
                        <a:t>augusta.roux@polito.it</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194614915"/>
                  </a:ext>
                </a:extLst>
              </a:tr>
              <a:tr h="370840">
                <a:tc>
                  <a:txBody>
                    <a:bodyPr/>
                    <a:lstStyle/>
                    <a:p>
                      <a:pPr algn="l" fontAlgn="b"/>
                      <a:r>
                        <a:rPr lang="en-GB" sz="1200" b="0" u="none" strike="noStrike">
                          <a:solidFill>
                            <a:srgbClr val="000000"/>
                          </a:solidFill>
                          <a:effectLst/>
                        </a:rPr>
                        <a:t>USP</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a:solidFill>
                            <a:srgbClr val="000000"/>
                          </a:solidFill>
                          <a:effectLst/>
                        </a:rPr>
                        <a:t>Marcio Lobo Netto</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sng" strike="noStrike" dirty="0" err="1">
                          <a:solidFill>
                            <a:srgbClr val="0563C1"/>
                          </a:solidFill>
                          <a:effectLst/>
                        </a:rPr>
                        <a:t>marcio.netto@usp.br</a:t>
                      </a:r>
                      <a:endParaRPr lang="en-GB" sz="1200" b="0" i="0" u="sng" strike="noStrike" dirty="0">
                        <a:solidFill>
                          <a:srgbClr val="0563C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82812197"/>
                  </a:ext>
                </a:extLst>
              </a:tr>
              <a:tr h="370840">
                <a:tc>
                  <a:txBody>
                    <a:bodyPr/>
                    <a:lstStyle/>
                    <a:p>
                      <a:pPr algn="l" fontAlgn="b"/>
                      <a:r>
                        <a:rPr lang="en-GB" sz="1200" b="0" u="none" strike="noStrike">
                          <a:solidFill>
                            <a:srgbClr val="000000"/>
                          </a:solidFill>
                          <a:effectLst/>
                        </a:rPr>
                        <a:t>GrenobIe -INP</a:t>
                      </a:r>
                      <a:endParaRPr lang="en-GB"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GB" sz="1200" b="0" u="none" strike="noStrike" dirty="0">
                          <a:solidFill>
                            <a:srgbClr val="000000"/>
                          </a:solidFill>
                          <a:effectLst/>
                        </a:rPr>
                        <a:t>Eirini </a:t>
                      </a:r>
                      <a:r>
                        <a:rPr lang="en-GB" sz="1200" b="0" u="none" strike="noStrike" dirty="0" err="1">
                          <a:solidFill>
                            <a:srgbClr val="000000"/>
                          </a:solidFill>
                          <a:effectLst/>
                        </a:rPr>
                        <a:t>Sarigiannidou</a:t>
                      </a:r>
                      <a:endParaRPr lang="en-GB" sz="12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a:solidFill>
                            <a:srgbClr val="0563C1"/>
                          </a:solidFill>
                          <a:effectLst/>
                          <a:latin typeface="+mn-lt"/>
                          <a:ea typeface="+mn-ea"/>
                          <a:cs typeface="+mn-cs"/>
                          <a:sym typeface="Arial"/>
                          <a:hlinkClick r:id="rId10">
                            <a:extLst>
                              <a:ext uri="{A12FA001-AC4F-418D-AE19-62706E023703}">
                                <ahyp:hlinkClr xmlns:ahyp="http://schemas.microsoft.com/office/drawing/2018/hyperlinkcolor" val="tx"/>
                              </a:ext>
                            </a:extLst>
                          </a:hlinkClick>
                        </a:rPr>
                        <a:t>eirini.sarigiannidou@grenoble-inp.fr</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1279196044"/>
                  </a:ext>
                </a:extLst>
              </a:tr>
              <a:tr h="370840">
                <a:tc>
                  <a:txBody>
                    <a:bodyPr/>
                    <a:lstStyle/>
                    <a:p>
                      <a:pPr algn="l" fontAlgn="b"/>
                      <a:r>
                        <a:rPr lang="en-GB" sz="1200" b="0" i="0" u="none" strike="noStrike" dirty="0">
                          <a:solidFill>
                            <a:srgbClr val="000000"/>
                          </a:solidFill>
                          <a:effectLst/>
                          <a:latin typeface="Calibri" panose="020F0502020204030204" pitchFamily="34" charset="0"/>
                        </a:rPr>
                        <a:t>Aalto</a:t>
                      </a: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
                          <a:srgbClr val="000000"/>
                        </a:buClr>
                        <a:buSzTx/>
                        <a:buFont typeface="Arial"/>
                        <a:buNone/>
                        <a:tabLst/>
                        <a:defRPr/>
                      </a:pPr>
                      <a:r>
                        <a:rPr lang="en-GB" sz="1200" b="0" i="0" u="none" strike="noStrike" dirty="0" err="1">
                          <a:solidFill>
                            <a:srgbClr val="000000"/>
                          </a:solidFill>
                          <a:effectLst/>
                          <a:latin typeface="Arial Unicode MS" panose="020B0604020202020204" pitchFamily="34" charset="-128"/>
                          <a:ea typeface="Arial Unicode MS" panose="020B0604020202020204" pitchFamily="34" charset="-128"/>
                        </a:rPr>
                        <a:t>Kirsi</a:t>
                      </a:r>
                      <a:r>
                        <a:rPr lang="en-GB" sz="1200" b="0" i="0" u="none" strike="noStrike" dirty="0">
                          <a:solidFill>
                            <a:srgbClr val="000000"/>
                          </a:solidFill>
                          <a:effectLst/>
                          <a:latin typeface="Arial Unicode MS" panose="020B0604020202020204" pitchFamily="34" charset="-128"/>
                          <a:ea typeface="Arial Unicode MS" panose="020B0604020202020204" pitchFamily="34" charset="-128"/>
                        </a:rPr>
                        <a:t> </a:t>
                      </a:r>
                      <a:r>
                        <a:rPr lang="en-GB" sz="1200" b="0" i="0" u="none" strike="noStrike" dirty="0" err="1">
                          <a:solidFill>
                            <a:srgbClr val="000000"/>
                          </a:solidFill>
                          <a:effectLst/>
                          <a:latin typeface="Arial Unicode MS" panose="020B0604020202020204" pitchFamily="34" charset="-128"/>
                          <a:ea typeface="Arial Unicode MS" panose="020B0604020202020204" pitchFamily="34" charset="-128"/>
                        </a:rPr>
                        <a:t>Kettula</a:t>
                      </a:r>
                      <a:endParaRPr lang="en-GB" sz="1200" b="0" i="0" u="none" strike="noStrike" dirty="0">
                        <a:solidFill>
                          <a:srgbClr val="000000"/>
                        </a:solidFill>
                        <a:effectLst/>
                        <a:latin typeface="Arial Unicode MS" panose="020B0604020202020204" pitchFamily="34" charset="-128"/>
                        <a:ea typeface="Arial Unicode MS" panose="020B0604020202020204" pitchFamily="34" charset="-128"/>
                      </a:endParaRPr>
                    </a:p>
                  </a:txBody>
                  <a:tcPr marL="9525" marR="9525" marT="9525" marB="0" anchor="ctr"/>
                </a:tc>
                <a:tc>
                  <a:txBody>
                    <a:bodyPr/>
                    <a:lstStyle/>
                    <a:p>
                      <a:pPr marR="0" algn="l" rtl="0" fontAlgn="b">
                        <a:lnSpc>
                          <a:spcPct val="100000"/>
                        </a:lnSpc>
                        <a:spcBef>
                          <a:spcPts val="0"/>
                        </a:spcBef>
                        <a:spcAft>
                          <a:spcPts val="0"/>
                        </a:spcAft>
                        <a:buClr>
                          <a:srgbClr val="000000"/>
                        </a:buClr>
                        <a:buFont typeface="Arial"/>
                      </a:pPr>
                      <a:r>
                        <a:rPr lang="en-GB" sz="1200" b="0" i="0" u="sng" strike="noStrike" cap="none" dirty="0" err="1">
                          <a:solidFill>
                            <a:srgbClr val="0563C1"/>
                          </a:solidFill>
                          <a:effectLst/>
                          <a:latin typeface="+mn-lt"/>
                          <a:ea typeface="+mn-ea"/>
                          <a:cs typeface="+mn-cs"/>
                          <a:sym typeface="Arial"/>
                        </a:rPr>
                        <a:t>kirsi.kettula@aalto.fi</a:t>
                      </a:r>
                      <a:endParaRPr lang="en-GB" sz="1200" b="0" i="0" u="sng" strike="noStrike" cap="none" dirty="0">
                        <a:solidFill>
                          <a:srgbClr val="0563C1"/>
                        </a:solidFill>
                        <a:effectLst/>
                        <a:latin typeface="+mn-lt"/>
                        <a:ea typeface="+mn-ea"/>
                        <a:cs typeface="+mn-cs"/>
                        <a:sym typeface="Arial"/>
                      </a:endParaRPr>
                    </a:p>
                  </a:txBody>
                  <a:tcPr marL="9525" marR="9525" marT="9525" marB="0" anchor="ctr"/>
                </a:tc>
                <a:extLst>
                  <a:ext uri="{0D108BD9-81ED-4DB2-BD59-A6C34878D82A}">
                    <a16:rowId xmlns:a16="http://schemas.microsoft.com/office/drawing/2014/main" val="3528791699"/>
                  </a:ext>
                </a:extLst>
              </a:tr>
            </a:tbl>
          </a:graphicData>
        </a:graphic>
      </p:graphicFrame>
      <p:sp>
        <p:nvSpPr>
          <p:cNvPr id="5" name="Google Shape;98;p1">
            <a:extLst>
              <a:ext uri="{FF2B5EF4-FFF2-40B4-BE49-F238E27FC236}">
                <a16:creationId xmlns:a16="http://schemas.microsoft.com/office/drawing/2014/main" id="{15899866-C5F4-49B2-C584-3B02DE001C03}"/>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402519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404213"/>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3</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304800" y="722955"/>
            <a:ext cx="8219256" cy="720080"/>
          </a:xfrm>
          <a:noFill/>
          <a:ln>
            <a:noFill/>
          </a:ln>
        </p:spPr>
        <p:txBody>
          <a:bodyPr spcFirstLastPara="1" wrap="square" lIns="91425" tIns="45700" rIns="91425" bIns="45700" anchor="ctr" anchorCtr="0">
            <a:normAutofit/>
          </a:bodyPr>
          <a:lstStyle/>
          <a:p>
            <a:r>
              <a:rPr lang="en-PT" dirty="0">
                <a:latin typeface="Avenir Book" panose="02000503020000020003" pitchFamily="2" charset="0"/>
              </a:rPr>
              <a:t>Associated Members WG</a:t>
            </a:r>
          </a:p>
        </p:txBody>
      </p:sp>
      <p:sp>
        <p:nvSpPr>
          <p:cNvPr id="7" name="Rectangle 6">
            <a:extLst>
              <a:ext uri="{FF2B5EF4-FFF2-40B4-BE49-F238E27FC236}">
                <a16:creationId xmlns:a16="http://schemas.microsoft.com/office/drawing/2014/main" id="{57028580-3674-9C4D-94F1-A1EEC7E5524E}"/>
              </a:ext>
            </a:extLst>
          </p:cNvPr>
          <p:cNvSpPr/>
          <p:nvPr/>
        </p:nvSpPr>
        <p:spPr>
          <a:xfrm>
            <a:off x="889000" y="1566549"/>
            <a:ext cx="7366000" cy="584775"/>
          </a:xfrm>
          <a:prstGeom prst="rect">
            <a:avLst/>
          </a:prstGeom>
          <a:noFill/>
          <a:ln>
            <a:noFill/>
          </a:ln>
        </p:spPr>
        <p:txBody>
          <a:bodyPr spcFirstLastPara="1" wrap="square" lIns="91425" tIns="45700" rIns="91425" bIns="45700" anchor="ctr" anchorCtr="0">
            <a:normAutofit/>
          </a:bodyPr>
          <a:lstStyle/>
          <a:p>
            <a:pPr>
              <a:buClr>
                <a:schemeClr val="dk1"/>
              </a:buClr>
              <a:buSzPts val="1800"/>
            </a:pPr>
            <a:r>
              <a:rPr lang="en-GB" sz="2400" b="1" dirty="0">
                <a:solidFill>
                  <a:schemeClr val="dk1"/>
                </a:solidFill>
                <a:latin typeface="Avenir Book" panose="02000503020000020003" pitchFamily="2" charset="0"/>
                <a:sym typeface="Monda"/>
              </a:rPr>
              <a:t>Mandate (</a:t>
            </a:r>
            <a:r>
              <a:rPr lang="en-US" sz="2000" b="1" dirty="0">
                <a:solidFill>
                  <a:schemeClr val="dk1"/>
                </a:solidFill>
                <a:latin typeface="Avenir Book" panose="02000503020000020003" pitchFamily="2" charset="0"/>
                <a:sym typeface="Monda"/>
              </a:rPr>
              <a:t>Approved at GA</a:t>
            </a:r>
            <a:r>
              <a:rPr lang="en-US" sz="2000" b="1" dirty="0">
                <a:latin typeface="Avenir Book" panose="02000503020000020003" pitchFamily="2" charset="0"/>
              </a:rPr>
              <a:t> 2023</a:t>
            </a:r>
            <a:r>
              <a:rPr lang="en-GB" sz="2400" b="1" dirty="0">
                <a:solidFill>
                  <a:schemeClr val="dk1"/>
                </a:solidFill>
                <a:latin typeface="Avenir Book" panose="02000503020000020003" pitchFamily="2" charset="0"/>
                <a:sym typeface="Monda"/>
              </a:rPr>
              <a:t>)</a:t>
            </a:r>
            <a:endParaRPr lang="en-US" sz="2000" b="1" dirty="0">
              <a:latin typeface="Avenir Book" panose="02000503020000020003" pitchFamily="2" charset="0"/>
            </a:endParaRPr>
          </a:p>
        </p:txBody>
      </p:sp>
      <p:sp>
        <p:nvSpPr>
          <p:cNvPr id="2" name="Google Shape;98;p1">
            <a:extLst>
              <a:ext uri="{FF2B5EF4-FFF2-40B4-BE49-F238E27FC236}">
                <a16:creationId xmlns:a16="http://schemas.microsoft.com/office/drawing/2014/main" id="{CF4A6ABB-A4E5-6397-AC1E-1ECDE4212EE2}"/>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
        <p:nvSpPr>
          <p:cNvPr id="5" name="Rectangle 4">
            <a:extLst>
              <a:ext uri="{FF2B5EF4-FFF2-40B4-BE49-F238E27FC236}">
                <a16:creationId xmlns:a16="http://schemas.microsoft.com/office/drawing/2014/main" id="{610B3BCB-3563-DC0B-A327-1AF05EADEFD5}"/>
              </a:ext>
            </a:extLst>
          </p:cNvPr>
          <p:cNvSpPr/>
          <p:nvPr/>
        </p:nvSpPr>
        <p:spPr>
          <a:xfrm>
            <a:off x="1022424" y="2302100"/>
            <a:ext cx="7366000" cy="3360920"/>
          </a:xfrm>
          <a:prstGeom prst="rect">
            <a:avLst/>
          </a:prstGeom>
        </p:spPr>
        <p:txBody>
          <a:bodyPr wrap="square">
            <a:spAutoFit/>
          </a:bodyPr>
          <a:lstStyle/>
          <a:p>
            <a:pPr marL="342900" indent="-342900">
              <a:buClr>
                <a:schemeClr val="dk1"/>
              </a:buClr>
              <a:buSzPts val="1800"/>
              <a:buFont typeface="Wingdings" pitchFamily="2" charset="2"/>
              <a:buChar char="§"/>
            </a:pPr>
            <a:r>
              <a:rPr lang="en-GB" sz="2000" dirty="0">
                <a:solidFill>
                  <a:schemeClr val="dk1"/>
                </a:solidFill>
                <a:latin typeface="Avenir Book" panose="02000503020000020003" pitchFamily="2" charset="0"/>
                <a:ea typeface="Source Sans Pro" panose="020B0503030403020204" pitchFamily="34" charset="0"/>
                <a:sym typeface="Monda"/>
              </a:rPr>
              <a:t>Support CLUSTER with Associate Members related issues </a:t>
            </a:r>
          </a:p>
          <a:p>
            <a:pPr>
              <a:buClr>
                <a:schemeClr val="dk1"/>
              </a:buClr>
              <a:buSzPts val="1800"/>
            </a:pPr>
            <a:endParaRPr lang="en-GB" sz="2000" dirty="0">
              <a:solidFill>
                <a:schemeClr val="dk1"/>
              </a:solidFill>
              <a:latin typeface="Avenir Book" panose="02000503020000020003" pitchFamily="2" charset="0"/>
              <a:ea typeface="Source Sans Pro" panose="020B0503030403020204" pitchFamily="34" charset="0"/>
            </a:endParaRPr>
          </a:p>
          <a:p>
            <a:pPr marL="600075" lvl="5" indent="-285750">
              <a:lnSpc>
                <a:spcPct val="120000"/>
              </a:lnSpc>
              <a:spcBef>
                <a:spcPts val="300"/>
              </a:spcBef>
              <a:spcAft>
                <a:spcPts val="300"/>
              </a:spcAft>
              <a:buSzPts val="1800"/>
              <a:buFont typeface="Wingdings" pitchFamily="2" charset="2"/>
              <a:buChar char="ü"/>
            </a:pPr>
            <a:r>
              <a:rPr lang="en-GB" sz="1600" dirty="0">
                <a:latin typeface="Avenir Book" panose="02000503020000020003" pitchFamily="2" charset="0"/>
                <a:ea typeface="Source Sans Pro" panose="020B0503030403020204" pitchFamily="34" charset="0"/>
                <a:sym typeface="Monda"/>
              </a:rPr>
              <a:t>Propose a procedure and criteria to identify potential Associate Members to integrate CLUSTER </a:t>
            </a:r>
          </a:p>
          <a:p>
            <a:pPr marL="600075" lvl="5" indent="-285750">
              <a:lnSpc>
                <a:spcPct val="120000"/>
              </a:lnSpc>
              <a:spcBef>
                <a:spcPts val="300"/>
              </a:spcBef>
              <a:spcAft>
                <a:spcPts val="300"/>
              </a:spcAft>
              <a:buSzPts val="1800"/>
              <a:buFont typeface="Wingdings" pitchFamily="2" charset="2"/>
              <a:buChar char="ü"/>
            </a:pPr>
            <a:r>
              <a:rPr lang="en-GB" sz="1600" dirty="0">
                <a:latin typeface="Avenir Book" panose="02000503020000020003" pitchFamily="2" charset="0"/>
                <a:ea typeface="Source Sans Pro" panose="020B0503030403020204" pitchFamily="34" charset="0"/>
                <a:sym typeface="Monda"/>
              </a:rPr>
              <a:t>Propose potential additional Associate Members to be approached by CLUSTER</a:t>
            </a:r>
          </a:p>
          <a:p>
            <a:pPr marL="600075" lvl="5" indent="-285750">
              <a:lnSpc>
                <a:spcPct val="120000"/>
              </a:lnSpc>
              <a:spcBef>
                <a:spcPts val="300"/>
              </a:spcBef>
              <a:spcAft>
                <a:spcPts val="300"/>
              </a:spcAft>
              <a:buSzPts val="1800"/>
              <a:buFont typeface="Wingdings" pitchFamily="2" charset="2"/>
              <a:buChar char="ü"/>
            </a:pPr>
            <a:r>
              <a:rPr lang="en-GB" sz="1600" dirty="0">
                <a:latin typeface="Avenir Book" panose="02000503020000020003" pitchFamily="2" charset="0"/>
                <a:ea typeface="Source Sans Pro" panose="020B0503030403020204" pitchFamily="34" charset="0"/>
                <a:sym typeface="Monda"/>
              </a:rPr>
              <a:t>Identify and discusses initiatives (new or ongoing) that can be promoted and accelerated by CLUSTER</a:t>
            </a:r>
          </a:p>
          <a:p>
            <a:pPr marL="600075" lvl="5" indent="-285750">
              <a:lnSpc>
                <a:spcPct val="120000"/>
              </a:lnSpc>
              <a:spcBef>
                <a:spcPts val="300"/>
              </a:spcBef>
              <a:spcAft>
                <a:spcPts val="300"/>
              </a:spcAft>
              <a:buSzPts val="1800"/>
              <a:buFont typeface="Wingdings" pitchFamily="2" charset="2"/>
              <a:buChar char="ü"/>
            </a:pPr>
            <a:r>
              <a:rPr lang="en-GB" sz="1600" dirty="0">
                <a:latin typeface="Avenir Book" panose="02000503020000020003" pitchFamily="2" charset="0"/>
                <a:ea typeface="Source Sans Pro" panose="020B0503030403020204" pitchFamily="34" charset="0"/>
                <a:sym typeface="Monda"/>
              </a:rPr>
              <a:t>Enhance link with Communication WG and other WG</a:t>
            </a:r>
          </a:p>
          <a:p>
            <a:pPr marL="285750" indent="-285750">
              <a:buFont typeface="Wingdings" pitchFamily="2" charset="2"/>
              <a:buChar char="§"/>
            </a:pPr>
            <a:endParaRPr lang="en-GB" sz="1800" dirty="0">
              <a:latin typeface="Avenir Book" panose="02000503020000020003" pitchFamily="2" charset="0"/>
              <a:ea typeface="Source Sans Pro" panose="020B0503030403020204" pitchFamily="34" charset="0"/>
            </a:endParaRPr>
          </a:p>
        </p:txBody>
      </p:sp>
    </p:spTree>
    <p:extLst>
      <p:ext uri="{BB962C8B-B14F-4D97-AF65-F5344CB8AC3E}">
        <p14:creationId xmlns:p14="http://schemas.microsoft.com/office/powerpoint/2010/main" val="59960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4</a:t>
            </a:fld>
            <a:endParaRPr>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62372" y="795304"/>
            <a:ext cx="8219256" cy="720080"/>
          </a:xfrm>
          <a:noFill/>
          <a:ln>
            <a:noFill/>
          </a:ln>
        </p:spPr>
        <p:txBody>
          <a:bodyPr spcFirstLastPara="1" wrap="square" lIns="91425" tIns="45700" rIns="91425" bIns="45700" anchor="ctr" anchorCtr="0">
            <a:normAutofit/>
          </a:bodyPr>
          <a:lstStyle/>
          <a:p>
            <a:r>
              <a:rPr lang="en-PT" dirty="0">
                <a:latin typeface="Avenir Book" panose="02000503020000020003" pitchFamily="2" charset="0"/>
              </a:rPr>
              <a:t>Topics</a:t>
            </a:r>
          </a:p>
        </p:txBody>
      </p:sp>
      <p:sp>
        <p:nvSpPr>
          <p:cNvPr id="5" name="Rectangle 4">
            <a:extLst>
              <a:ext uri="{FF2B5EF4-FFF2-40B4-BE49-F238E27FC236}">
                <a16:creationId xmlns:a16="http://schemas.microsoft.com/office/drawing/2014/main" id="{FFB3A257-A24C-2BD5-C240-1740125091BB}"/>
              </a:ext>
            </a:extLst>
          </p:cNvPr>
          <p:cNvSpPr/>
          <p:nvPr/>
        </p:nvSpPr>
        <p:spPr>
          <a:xfrm>
            <a:off x="1159831" y="2084801"/>
            <a:ext cx="7412940" cy="3226011"/>
          </a:xfrm>
          <a:prstGeom prst="rect">
            <a:avLst/>
          </a:prstGeom>
        </p:spPr>
        <p:txBody>
          <a:bodyPr wrap="square">
            <a:spAutoFit/>
          </a:bodyPr>
          <a:lstStyle/>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ea typeface="Source Sans Pro" panose="020B0503030403020204" pitchFamily="34" charset="0"/>
              </a:rPr>
              <a:t>Discussion: Results, update &amp; experience – Japan &amp; Singapore</a:t>
            </a:r>
          </a:p>
          <a:p>
            <a:pPr lvl="5">
              <a:lnSpc>
                <a:spcPct val="120000"/>
              </a:lnSpc>
              <a:spcBef>
                <a:spcPts val="300"/>
              </a:spcBef>
              <a:spcAft>
                <a:spcPts val="300"/>
              </a:spcAft>
            </a:pPr>
            <a:endParaRPr lang="en-GB" sz="1800" b="1" dirty="0">
              <a:latin typeface="Avenir Book" panose="02000503020000020003" pitchFamily="2" charset="0"/>
              <a:ea typeface="Source Sans Pro" panose="020B0503030403020204" pitchFamily="34" charset="0"/>
            </a:endParaRPr>
          </a:p>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ea typeface="Source Sans Pro" panose="020B0503030403020204" pitchFamily="34" charset="0"/>
              </a:rPr>
              <a:t>Guidelines for New Associated Members</a:t>
            </a:r>
          </a:p>
          <a:p>
            <a:pPr marL="285750" lvl="5" indent="-285750">
              <a:lnSpc>
                <a:spcPct val="120000"/>
              </a:lnSpc>
              <a:spcBef>
                <a:spcPts val="300"/>
              </a:spcBef>
              <a:spcAft>
                <a:spcPts val="300"/>
              </a:spcAft>
              <a:buFont typeface="Wingdings" pitchFamily="2" charset="2"/>
              <a:buChar char="§"/>
            </a:pPr>
            <a:endParaRPr lang="en-GB" sz="1800" b="1" dirty="0">
              <a:latin typeface="Avenir Book" panose="02000503020000020003" pitchFamily="2" charset="0"/>
              <a:ea typeface="Source Sans Pro" panose="020B0503030403020204" pitchFamily="34" charset="0"/>
            </a:endParaRPr>
          </a:p>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ea typeface="Source Sans Pro" panose="020B0503030403020204" pitchFamily="34" charset="0"/>
              </a:rPr>
              <a:t>Next steps</a:t>
            </a:r>
          </a:p>
          <a:p>
            <a:pPr marL="314325" lvl="5">
              <a:lnSpc>
                <a:spcPct val="120000"/>
              </a:lnSpc>
              <a:spcBef>
                <a:spcPts val="300"/>
              </a:spcBef>
              <a:spcAft>
                <a:spcPts val="300"/>
              </a:spcAft>
            </a:pPr>
            <a:endParaRPr lang="en-GB" sz="1800" b="1" dirty="0">
              <a:latin typeface="Avenir Book" panose="02000503020000020003" pitchFamily="2" charset="0"/>
              <a:ea typeface="Source Sans Pro" panose="020B0503030403020204" pitchFamily="34" charset="0"/>
              <a:sym typeface="Wingdings" pitchFamily="2" charset="2"/>
            </a:endParaRPr>
          </a:p>
          <a:p>
            <a:pPr marL="285750"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ea typeface="Source Sans Pro" panose="020B0503030403020204" pitchFamily="34" charset="0"/>
              </a:rPr>
              <a:t>New/Joint Activities</a:t>
            </a:r>
          </a:p>
          <a:p>
            <a:pPr marL="314325" lvl="5">
              <a:lnSpc>
                <a:spcPct val="120000"/>
              </a:lnSpc>
              <a:spcBef>
                <a:spcPts val="300"/>
              </a:spcBef>
              <a:spcAft>
                <a:spcPts val="300"/>
              </a:spcAft>
            </a:pPr>
            <a:endParaRPr lang="en-GB" sz="1600" dirty="0"/>
          </a:p>
        </p:txBody>
      </p:sp>
      <p:sp>
        <p:nvSpPr>
          <p:cNvPr id="2" name="Google Shape;98;p1">
            <a:extLst>
              <a:ext uri="{FF2B5EF4-FFF2-40B4-BE49-F238E27FC236}">
                <a16:creationId xmlns:a16="http://schemas.microsoft.com/office/drawing/2014/main" id="{B68C1B25-2FD4-69EE-55B6-7693523928E2}"/>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231469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5</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fontScale="90000"/>
          </a:bodyPr>
          <a:lstStyle/>
          <a:p>
            <a:r>
              <a:rPr lang="en-GB" dirty="0">
                <a:latin typeface="Avenir Book" panose="02000503020000020003" pitchFamily="2" charset="0"/>
                <a:ea typeface="Source Sans Pro" panose="020B0503030403020204" pitchFamily="34" charset="0"/>
              </a:rPr>
              <a:t>WG ‘Procedures’</a:t>
            </a:r>
            <a:br>
              <a:rPr lang="en-GB" dirty="0">
                <a:latin typeface="Avenir Book" panose="02000503020000020003" pitchFamily="2" charset="0"/>
                <a:ea typeface="Source Sans Pro" panose="020B0503030403020204" pitchFamily="34" charset="0"/>
              </a:rPr>
            </a:br>
            <a:r>
              <a:rPr lang="en-GB" dirty="0">
                <a:latin typeface="Avenir Book" panose="02000503020000020003" pitchFamily="2" charset="0"/>
                <a:ea typeface="Source Sans Pro" panose="020B0503030403020204" pitchFamily="34" charset="0"/>
              </a:rPr>
              <a:t>Proposal</a:t>
            </a:r>
          </a:p>
        </p:txBody>
      </p:sp>
      <p:sp>
        <p:nvSpPr>
          <p:cNvPr id="3" name="Rectangle 2">
            <a:extLst>
              <a:ext uri="{FF2B5EF4-FFF2-40B4-BE49-F238E27FC236}">
                <a16:creationId xmlns:a16="http://schemas.microsoft.com/office/drawing/2014/main" id="{DE1B107C-2E3D-BB4B-93B7-797D49996ED3}"/>
              </a:ext>
            </a:extLst>
          </p:cNvPr>
          <p:cNvSpPr/>
          <p:nvPr/>
        </p:nvSpPr>
        <p:spPr>
          <a:xfrm>
            <a:off x="1097280" y="2450202"/>
            <a:ext cx="7487704" cy="3572132"/>
          </a:xfrm>
          <a:prstGeom prst="rect">
            <a:avLst/>
          </a:prstGeom>
        </p:spPr>
        <p:txBody>
          <a:bodyPr wrap="square">
            <a:spAutoFit/>
          </a:bodyPr>
          <a:lstStyle/>
          <a:p>
            <a:pPr marL="285750" lvl="5" indent="-285750">
              <a:lnSpc>
                <a:spcPct val="120000"/>
              </a:lnSpc>
              <a:spcBef>
                <a:spcPts val="300"/>
              </a:spcBef>
              <a:spcAft>
                <a:spcPts val="300"/>
              </a:spcAft>
              <a:buFont typeface="Wingdings" pitchFamily="2" charset="2"/>
              <a:buChar char="§"/>
            </a:pPr>
            <a:r>
              <a:rPr lang="en-GB" sz="1600" b="1" dirty="0">
                <a:latin typeface="Avenir Book" panose="02000503020000020003" pitchFamily="2" charset="0"/>
                <a:ea typeface="Source Sans Pro" panose="020B0503030403020204" pitchFamily="34" charset="0"/>
              </a:rPr>
              <a:t>1</a:t>
            </a:r>
            <a:r>
              <a:rPr lang="en-GB" sz="1600" b="1" baseline="30000" dirty="0">
                <a:latin typeface="Avenir Book" panose="02000503020000020003" pitchFamily="2" charset="0"/>
                <a:ea typeface="Source Sans Pro" panose="020B0503030403020204" pitchFamily="34" charset="0"/>
              </a:rPr>
              <a:t>st</a:t>
            </a:r>
            <a:r>
              <a:rPr lang="en-GB" sz="1600" b="1" dirty="0">
                <a:latin typeface="Avenir Book" panose="02000503020000020003" pitchFamily="2" charset="0"/>
                <a:ea typeface="Source Sans Pro" panose="020B0503030403020204" pitchFamily="34" charset="0"/>
              </a:rPr>
              <a:t> Phase</a:t>
            </a:r>
            <a:endParaRPr lang="en-GB" sz="1600" b="1" i="1" dirty="0">
              <a:latin typeface="Avenir Book" panose="02000503020000020003" pitchFamily="2" charset="0"/>
              <a:ea typeface="Source Sans Pro" panose="020B0503030403020204" pitchFamily="34" charset="0"/>
            </a:endParaRP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ea typeface="Source Sans Pro" panose="020B0503030403020204" pitchFamily="34" charset="0"/>
              </a:rPr>
              <a:t>List of potential Countries’ identified (by the members) countries (3 per member)</a:t>
            </a:r>
          </a:p>
          <a:p>
            <a:pPr marL="285750" lvl="5" indent="-285750">
              <a:lnSpc>
                <a:spcPct val="120000"/>
              </a:lnSpc>
              <a:spcBef>
                <a:spcPts val="300"/>
              </a:spcBef>
              <a:spcAft>
                <a:spcPts val="300"/>
              </a:spcAft>
              <a:buFont typeface="Wingdings" pitchFamily="2" charset="2"/>
              <a:buChar char="§"/>
            </a:pPr>
            <a:r>
              <a:rPr lang="en-GB" sz="1600" b="1" dirty="0">
                <a:latin typeface="Avenir Book" panose="02000503020000020003" pitchFamily="2" charset="0"/>
                <a:ea typeface="Source Sans Pro" panose="020B0503030403020204" pitchFamily="34" charset="0"/>
              </a:rPr>
              <a:t> 2nd Phase </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ea typeface="Source Sans Pro" panose="020B0503030403020204" pitchFamily="34" charset="0"/>
              </a:rPr>
              <a:t>Present 1</a:t>
            </a:r>
            <a:r>
              <a:rPr lang="en-GB" sz="1600" baseline="30000" dirty="0">
                <a:latin typeface="Avenir Book" panose="02000503020000020003" pitchFamily="2" charset="0"/>
                <a:ea typeface="Source Sans Pro" panose="020B0503030403020204" pitchFamily="34" charset="0"/>
              </a:rPr>
              <a:t>st</a:t>
            </a:r>
            <a:r>
              <a:rPr lang="en-GB" sz="1600" dirty="0">
                <a:latin typeface="Avenir Book" panose="02000503020000020003" pitchFamily="2" charset="0"/>
                <a:ea typeface="Source Sans Pro" panose="020B0503030403020204" pitchFamily="34" charset="0"/>
              </a:rPr>
              <a:t> Phase results to GA to be voted</a:t>
            </a:r>
          </a:p>
          <a:p>
            <a:pPr marL="285750" lvl="5" indent="-285750">
              <a:lnSpc>
                <a:spcPct val="120000"/>
              </a:lnSpc>
              <a:spcBef>
                <a:spcPts val="300"/>
              </a:spcBef>
              <a:spcAft>
                <a:spcPts val="300"/>
              </a:spcAft>
              <a:buFont typeface="Wingdings" pitchFamily="2" charset="2"/>
              <a:buChar char="§"/>
            </a:pPr>
            <a:r>
              <a:rPr lang="en-GB" sz="1600" b="1" dirty="0">
                <a:latin typeface="Avenir Book" panose="02000503020000020003" pitchFamily="2" charset="0"/>
              </a:rPr>
              <a:t>3</a:t>
            </a:r>
            <a:r>
              <a:rPr lang="en-GB" sz="1600" b="1" baseline="30000" dirty="0">
                <a:latin typeface="Avenir Book" panose="02000503020000020003" pitchFamily="2" charset="0"/>
              </a:rPr>
              <a:t>rd</a:t>
            </a:r>
            <a:r>
              <a:rPr lang="en-GB" sz="1600" b="1" dirty="0">
                <a:latin typeface="Avenir Book" panose="02000503020000020003" pitchFamily="2" charset="0"/>
              </a:rPr>
              <a:t>  Phase </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ea typeface="Source Sans Pro" panose="020B0503030403020204" pitchFamily="34" charset="0"/>
              </a:rPr>
              <a:t>List of potential partners with added value in the country(</a:t>
            </a:r>
            <a:r>
              <a:rPr lang="en-GB" sz="1600" dirty="0" err="1">
                <a:latin typeface="Avenir Book" panose="02000503020000020003" pitchFamily="2" charset="0"/>
                <a:ea typeface="Source Sans Pro" panose="020B0503030403020204" pitchFamily="34" charset="0"/>
              </a:rPr>
              <a:t>ies</a:t>
            </a:r>
            <a:r>
              <a:rPr lang="en-GB" sz="1600" dirty="0">
                <a:latin typeface="Avenir Book" panose="02000503020000020003" pitchFamily="2" charset="0"/>
                <a:ea typeface="Source Sans Pro" panose="020B0503030403020204" pitchFamily="34" charset="0"/>
              </a:rPr>
              <a:t>) validated in 2</a:t>
            </a:r>
            <a:r>
              <a:rPr lang="en-GB" sz="1600" baseline="30000" dirty="0">
                <a:latin typeface="Avenir Book" panose="02000503020000020003" pitchFamily="2" charset="0"/>
                <a:ea typeface="Source Sans Pro" panose="020B0503030403020204" pitchFamily="34" charset="0"/>
              </a:rPr>
              <a:t>nd</a:t>
            </a:r>
            <a:r>
              <a:rPr lang="en-GB" sz="1600" dirty="0">
                <a:latin typeface="Avenir Book" panose="02000503020000020003" pitchFamily="2" charset="0"/>
                <a:ea typeface="Source Sans Pro" panose="020B0503030403020204" pitchFamily="34" charset="0"/>
              </a:rPr>
              <a:t> Phase (up to 2 per member)</a:t>
            </a:r>
          </a:p>
          <a:p>
            <a:pPr marL="285750" lvl="5" indent="-285750">
              <a:lnSpc>
                <a:spcPct val="120000"/>
              </a:lnSpc>
              <a:spcBef>
                <a:spcPts val="300"/>
              </a:spcBef>
              <a:spcAft>
                <a:spcPts val="300"/>
              </a:spcAft>
              <a:buFont typeface="Wingdings" pitchFamily="2" charset="2"/>
              <a:buChar char="§"/>
            </a:pPr>
            <a:r>
              <a:rPr lang="en-GB" sz="1600" b="1" dirty="0">
                <a:latin typeface="Avenir Book" panose="02000503020000020003" pitchFamily="2" charset="0"/>
              </a:rPr>
              <a:t>4</a:t>
            </a:r>
            <a:r>
              <a:rPr lang="en-GB" sz="1600" b="1" baseline="30000" dirty="0">
                <a:latin typeface="Avenir Book" panose="02000503020000020003" pitchFamily="2" charset="0"/>
              </a:rPr>
              <a:t>th</a:t>
            </a:r>
            <a:r>
              <a:rPr lang="en-GB" sz="1600" b="1" dirty="0">
                <a:latin typeface="Avenir Book" panose="02000503020000020003" pitchFamily="2" charset="0"/>
              </a:rPr>
              <a:t> Phase </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ea typeface="Source Sans Pro" panose="020B0503030403020204" pitchFamily="34" charset="0"/>
              </a:rPr>
              <a:t>Present </a:t>
            </a:r>
            <a:r>
              <a:rPr lang="en-GB" sz="1600" dirty="0">
                <a:latin typeface="Avenir Book" panose="02000503020000020003" pitchFamily="2" charset="0"/>
              </a:rPr>
              <a:t>4th Phase results to GA to be voted</a:t>
            </a:r>
          </a:p>
        </p:txBody>
      </p:sp>
      <p:sp>
        <p:nvSpPr>
          <p:cNvPr id="2" name="Google Shape;98;p1">
            <a:extLst>
              <a:ext uri="{FF2B5EF4-FFF2-40B4-BE49-F238E27FC236}">
                <a16:creationId xmlns:a16="http://schemas.microsoft.com/office/drawing/2014/main" id="{BAB65B30-CCA6-F705-3B74-0A8EFB368D32}"/>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3412851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6</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1</a:t>
            </a:r>
            <a:r>
              <a:rPr lang="en-GB" baseline="30000" dirty="0">
                <a:latin typeface="Avenir Book" panose="02000503020000020003" pitchFamily="2" charset="0"/>
                <a:ea typeface="Source Sans Pro" panose="020B0503030403020204" pitchFamily="34" charset="0"/>
              </a:rPr>
              <a:t>st</a:t>
            </a:r>
            <a:r>
              <a:rPr lang="en-GB" dirty="0">
                <a:latin typeface="Avenir Book" panose="02000503020000020003" pitchFamily="2" charset="0"/>
                <a:ea typeface="Source Sans Pro" panose="020B0503030403020204" pitchFamily="34" charset="0"/>
              </a:rPr>
              <a:t> Phase Criteria</a:t>
            </a:r>
          </a:p>
        </p:txBody>
      </p:sp>
      <p:sp>
        <p:nvSpPr>
          <p:cNvPr id="3" name="Rectangle 2">
            <a:extLst>
              <a:ext uri="{FF2B5EF4-FFF2-40B4-BE49-F238E27FC236}">
                <a16:creationId xmlns:a16="http://schemas.microsoft.com/office/drawing/2014/main" id="{DE1B107C-2E3D-BB4B-93B7-797D49996ED3}"/>
              </a:ext>
            </a:extLst>
          </p:cNvPr>
          <p:cNvSpPr/>
          <p:nvPr/>
        </p:nvSpPr>
        <p:spPr>
          <a:xfrm>
            <a:off x="1097280" y="2450202"/>
            <a:ext cx="7487704" cy="409599"/>
          </a:xfrm>
          <a:prstGeom prst="rect">
            <a:avLst/>
          </a:prstGeom>
        </p:spPr>
        <p:txBody>
          <a:bodyPr wrap="square">
            <a:spAutoFit/>
          </a:bodyPr>
          <a:lstStyle/>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rPr>
              <a:t>Ranked by number of time selected </a:t>
            </a:r>
          </a:p>
        </p:txBody>
      </p:sp>
      <p:sp>
        <p:nvSpPr>
          <p:cNvPr id="2" name="Rectangle 1">
            <a:extLst>
              <a:ext uri="{FF2B5EF4-FFF2-40B4-BE49-F238E27FC236}">
                <a16:creationId xmlns:a16="http://schemas.microsoft.com/office/drawing/2014/main" id="{BD725401-95C8-0780-7EE0-E78FD875BC98}"/>
              </a:ext>
            </a:extLst>
          </p:cNvPr>
          <p:cNvSpPr/>
          <p:nvPr/>
        </p:nvSpPr>
        <p:spPr>
          <a:xfrm>
            <a:off x="1097280" y="3235202"/>
            <a:ext cx="7487704" cy="374333"/>
          </a:xfrm>
          <a:prstGeom prst="rect">
            <a:avLst/>
          </a:prstGeom>
        </p:spPr>
        <p:txBody>
          <a:bodyPr wrap="square">
            <a:spAutoFit/>
          </a:bodyPr>
          <a:lstStyle/>
          <a:p>
            <a:pPr lvl="5">
              <a:lnSpc>
                <a:spcPct val="120000"/>
              </a:lnSpc>
              <a:spcBef>
                <a:spcPts val="300"/>
              </a:spcBef>
              <a:spcAft>
                <a:spcPts val="300"/>
              </a:spcAft>
            </a:pPr>
            <a:r>
              <a:rPr lang="en-GB" sz="1600" dirty="0">
                <a:latin typeface="Avenir Book" panose="02000503020000020003" pitchFamily="2" charset="0"/>
              </a:rPr>
              <a:t>(Noted: is a step by step process and, also, maybe iterative)</a:t>
            </a:r>
          </a:p>
        </p:txBody>
      </p:sp>
      <p:sp>
        <p:nvSpPr>
          <p:cNvPr id="6" name="Google Shape;98;p1">
            <a:extLst>
              <a:ext uri="{FF2B5EF4-FFF2-40B4-BE49-F238E27FC236}">
                <a16:creationId xmlns:a16="http://schemas.microsoft.com/office/drawing/2014/main" id="{CA44C7C2-2C41-627A-D24B-73AF372E59AF}"/>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369301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7</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2</a:t>
            </a:r>
            <a:r>
              <a:rPr lang="en-GB" baseline="30000" dirty="0">
                <a:latin typeface="Avenir Book" panose="02000503020000020003" pitchFamily="2" charset="0"/>
                <a:ea typeface="Source Sans Pro" panose="020B0503030403020204" pitchFamily="34" charset="0"/>
              </a:rPr>
              <a:t>nd</a:t>
            </a:r>
            <a:r>
              <a:rPr lang="en-GB" dirty="0">
                <a:latin typeface="Avenir Book" panose="02000503020000020003" pitchFamily="2" charset="0"/>
                <a:ea typeface="Source Sans Pro" panose="020B0503030403020204" pitchFamily="34" charset="0"/>
              </a:rPr>
              <a:t> Phase Criteria</a:t>
            </a:r>
          </a:p>
        </p:txBody>
      </p:sp>
      <p:sp>
        <p:nvSpPr>
          <p:cNvPr id="3" name="Rectangle 2">
            <a:extLst>
              <a:ext uri="{FF2B5EF4-FFF2-40B4-BE49-F238E27FC236}">
                <a16:creationId xmlns:a16="http://schemas.microsoft.com/office/drawing/2014/main" id="{DE1B107C-2E3D-BB4B-93B7-797D49996ED3}"/>
              </a:ext>
            </a:extLst>
          </p:cNvPr>
          <p:cNvSpPr/>
          <p:nvPr/>
        </p:nvSpPr>
        <p:spPr>
          <a:xfrm>
            <a:off x="1097280" y="2450202"/>
            <a:ext cx="7487704" cy="2308581"/>
          </a:xfrm>
          <a:prstGeom prst="rect">
            <a:avLst/>
          </a:prstGeom>
        </p:spPr>
        <p:txBody>
          <a:bodyPr wrap="square">
            <a:spAutoFit/>
          </a:bodyPr>
          <a:lstStyle/>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rPr>
              <a:t>Ranked by quantified criteria:</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rPr>
              <a:t>Number of time selected</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rPr>
              <a:t>Rankings (THE, QS and </a:t>
            </a:r>
            <a:r>
              <a:rPr lang="en-GB" sz="1600" dirty="0" err="1">
                <a:latin typeface="Avenir Book" panose="02000503020000020003" pitchFamily="2" charset="0"/>
              </a:rPr>
              <a:t>ShangaiRanking</a:t>
            </a:r>
            <a:r>
              <a:rPr lang="en-GB" sz="1600" dirty="0">
                <a:latin typeface="Avenir Book" panose="02000503020000020003" pitchFamily="2" charset="0"/>
              </a:rPr>
              <a:t>)</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rPr>
              <a:t>Number of mobilities (Students, Researchers, Professors and Staff)</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rPr>
              <a:t>Number of projects/initiatives </a:t>
            </a:r>
          </a:p>
          <a:p>
            <a:pPr marL="285750" lvl="5" indent="-285750">
              <a:lnSpc>
                <a:spcPct val="120000"/>
              </a:lnSpc>
              <a:spcBef>
                <a:spcPts val="300"/>
              </a:spcBef>
              <a:spcAft>
                <a:spcPts val="300"/>
              </a:spcAft>
              <a:buFont typeface="Wingdings" pitchFamily="2" charset="2"/>
              <a:buChar char="§"/>
            </a:pPr>
            <a:endParaRPr lang="en-GB" sz="1800" b="1" dirty="0">
              <a:latin typeface="Avenir Book" panose="02000503020000020003" pitchFamily="2" charset="0"/>
            </a:endParaRPr>
          </a:p>
        </p:txBody>
      </p:sp>
      <p:sp>
        <p:nvSpPr>
          <p:cNvPr id="2" name="Rectangle 1">
            <a:extLst>
              <a:ext uri="{FF2B5EF4-FFF2-40B4-BE49-F238E27FC236}">
                <a16:creationId xmlns:a16="http://schemas.microsoft.com/office/drawing/2014/main" id="{BD725401-95C8-0780-7EE0-E78FD875BC98}"/>
              </a:ext>
            </a:extLst>
          </p:cNvPr>
          <p:cNvSpPr/>
          <p:nvPr/>
        </p:nvSpPr>
        <p:spPr>
          <a:xfrm>
            <a:off x="1097280" y="4816347"/>
            <a:ext cx="7487704" cy="374333"/>
          </a:xfrm>
          <a:prstGeom prst="rect">
            <a:avLst/>
          </a:prstGeom>
        </p:spPr>
        <p:txBody>
          <a:bodyPr wrap="square">
            <a:spAutoFit/>
          </a:bodyPr>
          <a:lstStyle/>
          <a:p>
            <a:pPr lvl="5">
              <a:lnSpc>
                <a:spcPct val="120000"/>
              </a:lnSpc>
              <a:spcBef>
                <a:spcPts val="300"/>
              </a:spcBef>
              <a:spcAft>
                <a:spcPts val="300"/>
              </a:spcAft>
            </a:pPr>
            <a:r>
              <a:rPr lang="en-GB" sz="1600" dirty="0">
                <a:latin typeface="Avenir Book" panose="02000503020000020003" pitchFamily="2" charset="0"/>
              </a:rPr>
              <a:t>(Noted: it may be an iterative process)</a:t>
            </a:r>
          </a:p>
        </p:txBody>
      </p:sp>
      <p:sp>
        <p:nvSpPr>
          <p:cNvPr id="6" name="Google Shape;98;p1">
            <a:extLst>
              <a:ext uri="{FF2B5EF4-FFF2-40B4-BE49-F238E27FC236}">
                <a16:creationId xmlns:a16="http://schemas.microsoft.com/office/drawing/2014/main" id="{A5714E37-80AD-8F0C-D3D4-C3316BBE05FD}"/>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174359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8</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1</a:t>
            </a:r>
            <a:r>
              <a:rPr lang="en-GB" baseline="30000" dirty="0">
                <a:latin typeface="Avenir Book" panose="02000503020000020003" pitchFamily="2" charset="0"/>
                <a:ea typeface="Source Sans Pro" panose="020B0503030403020204" pitchFamily="34" charset="0"/>
              </a:rPr>
              <a:t>st</a:t>
            </a:r>
            <a:r>
              <a:rPr lang="en-GB" dirty="0">
                <a:latin typeface="Avenir Book" panose="02000503020000020003" pitchFamily="2" charset="0"/>
                <a:ea typeface="Source Sans Pro" panose="020B0503030403020204" pitchFamily="34" charset="0"/>
              </a:rPr>
              <a:t> Phase</a:t>
            </a:r>
          </a:p>
        </p:txBody>
      </p:sp>
      <p:pic>
        <p:nvPicPr>
          <p:cNvPr id="6" name="Picture 5">
            <a:extLst>
              <a:ext uri="{FF2B5EF4-FFF2-40B4-BE49-F238E27FC236}">
                <a16:creationId xmlns:a16="http://schemas.microsoft.com/office/drawing/2014/main" id="{7B511F1E-F644-F0E6-262A-CBE40C31C48C}"/>
              </a:ext>
            </a:extLst>
          </p:cNvPr>
          <p:cNvPicPr>
            <a:picLocks noChangeAspect="1"/>
          </p:cNvPicPr>
          <p:nvPr/>
        </p:nvPicPr>
        <p:blipFill>
          <a:blip r:embed="rId3"/>
          <a:stretch>
            <a:fillRect/>
          </a:stretch>
        </p:blipFill>
        <p:spPr>
          <a:xfrm>
            <a:off x="2381412" y="1298225"/>
            <a:ext cx="4242816" cy="5357091"/>
          </a:xfrm>
          <a:prstGeom prst="rect">
            <a:avLst/>
          </a:prstGeom>
        </p:spPr>
      </p:pic>
      <p:pic>
        <p:nvPicPr>
          <p:cNvPr id="8" name="Picture 7">
            <a:extLst>
              <a:ext uri="{FF2B5EF4-FFF2-40B4-BE49-F238E27FC236}">
                <a16:creationId xmlns:a16="http://schemas.microsoft.com/office/drawing/2014/main" id="{6EBB7BBD-9870-507B-7B1C-A6B99D031201}"/>
              </a:ext>
            </a:extLst>
          </p:cNvPr>
          <p:cNvPicPr>
            <a:picLocks noChangeAspect="1"/>
          </p:cNvPicPr>
          <p:nvPr/>
        </p:nvPicPr>
        <p:blipFill>
          <a:blip r:embed="rId4"/>
          <a:stretch>
            <a:fillRect/>
          </a:stretch>
        </p:blipFill>
        <p:spPr>
          <a:xfrm>
            <a:off x="6884670" y="2189988"/>
            <a:ext cx="1866900" cy="2971800"/>
          </a:xfrm>
          <a:prstGeom prst="rect">
            <a:avLst/>
          </a:prstGeom>
        </p:spPr>
      </p:pic>
      <p:sp>
        <p:nvSpPr>
          <p:cNvPr id="2" name="Oval 1">
            <a:extLst>
              <a:ext uri="{FF2B5EF4-FFF2-40B4-BE49-F238E27FC236}">
                <a16:creationId xmlns:a16="http://schemas.microsoft.com/office/drawing/2014/main" id="{F8D48545-5B5C-DBCF-F10E-0FC27D689AC3}"/>
              </a:ext>
            </a:extLst>
          </p:cNvPr>
          <p:cNvSpPr/>
          <p:nvPr/>
        </p:nvSpPr>
        <p:spPr>
          <a:xfrm>
            <a:off x="8118979" y="2420255"/>
            <a:ext cx="748146" cy="33251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val 2">
            <a:extLst>
              <a:ext uri="{FF2B5EF4-FFF2-40B4-BE49-F238E27FC236}">
                <a16:creationId xmlns:a16="http://schemas.microsoft.com/office/drawing/2014/main" id="{9A762E94-F95E-1DCD-BC95-36D38C083B8B}"/>
              </a:ext>
            </a:extLst>
          </p:cNvPr>
          <p:cNvSpPr/>
          <p:nvPr/>
        </p:nvSpPr>
        <p:spPr>
          <a:xfrm>
            <a:off x="8118979" y="3376524"/>
            <a:ext cx="748146" cy="33251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7" name="Oval 6">
            <a:extLst>
              <a:ext uri="{FF2B5EF4-FFF2-40B4-BE49-F238E27FC236}">
                <a16:creationId xmlns:a16="http://schemas.microsoft.com/office/drawing/2014/main" id="{2121039B-4389-CC03-8279-796EF76FD19E}"/>
              </a:ext>
            </a:extLst>
          </p:cNvPr>
          <p:cNvSpPr/>
          <p:nvPr/>
        </p:nvSpPr>
        <p:spPr>
          <a:xfrm>
            <a:off x="8118979" y="2630998"/>
            <a:ext cx="748146" cy="33251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9" name="Google Shape;98;p1">
            <a:extLst>
              <a:ext uri="{FF2B5EF4-FFF2-40B4-BE49-F238E27FC236}">
                <a16:creationId xmlns:a16="http://schemas.microsoft.com/office/drawing/2014/main" id="{A2064305-F09C-CBE1-D7D9-EA6DD00E9E94}"/>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Tree>
    <p:extLst>
      <p:ext uri="{BB962C8B-B14F-4D97-AF65-F5344CB8AC3E}">
        <p14:creationId xmlns:p14="http://schemas.microsoft.com/office/powerpoint/2010/main" val="276859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g5cb4b3dfb4_0_177"/>
          <p:cNvSpPr txBox="1">
            <a:spLocks noGrp="1"/>
          </p:cNvSpPr>
          <p:nvPr>
            <p:ph type="sldNum" idx="12"/>
          </p:nvPr>
        </p:nvSpPr>
        <p:spPr>
          <a:xfrm>
            <a:off x="8388424" y="6381328"/>
            <a:ext cx="576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Avenir Book" panose="02000503020000020003" pitchFamily="2" charset="0"/>
              </a:rPr>
              <a:t>9</a:t>
            </a:fld>
            <a:endParaRPr dirty="0">
              <a:latin typeface="Avenir Book" panose="02000503020000020003" pitchFamily="2" charset="0"/>
            </a:endParaRPr>
          </a:p>
        </p:txBody>
      </p:sp>
      <p:sp>
        <p:nvSpPr>
          <p:cNvPr id="4" name="Title 3">
            <a:extLst>
              <a:ext uri="{FF2B5EF4-FFF2-40B4-BE49-F238E27FC236}">
                <a16:creationId xmlns:a16="http://schemas.microsoft.com/office/drawing/2014/main" id="{684ABC9E-DC52-114B-BDC0-16852F8EA96A}"/>
              </a:ext>
            </a:extLst>
          </p:cNvPr>
          <p:cNvSpPr>
            <a:spLocks noGrp="1"/>
          </p:cNvSpPr>
          <p:nvPr>
            <p:ph type="title"/>
          </p:nvPr>
        </p:nvSpPr>
        <p:spPr>
          <a:xfrm>
            <a:off x="457168" y="1298225"/>
            <a:ext cx="8219256" cy="720080"/>
          </a:xfrm>
          <a:noFill/>
          <a:ln>
            <a:noFill/>
          </a:ln>
        </p:spPr>
        <p:txBody>
          <a:bodyPr spcFirstLastPara="1" wrap="square" lIns="91425" tIns="45700" rIns="91425" bIns="45700" anchor="ctr" anchorCtr="0">
            <a:normAutofit/>
          </a:bodyPr>
          <a:lstStyle/>
          <a:p>
            <a:r>
              <a:rPr lang="en-GB" dirty="0">
                <a:latin typeface="Avenir Book" panose="02000503020000020003" pitchFamily="2" charset="0"/>
                <a:ea typeface="Source Sans Pro" panose="020B0503030403020204" pitchFamily="34" charset="0"/>
              </a:rPr>
              <a:t>2</a:t>
            </a:r>
            <a:r>
              <a:rPr lang="en-GB" baseline="30000" dirty="0">
                <a:latin typeface="Avenir Book" panose="02000503020000020003" pitchFamily="2" charset="0"/>
                <a:ea typeface="Source Sans Pro" panose="020B0503030403020204" pitchFamily="34" charset="0"/>
              </a:rPr>
              <a:t>nd</a:t>
            </a:r>
            <a:r>
              <a:rPr lang="en-GB" dirty="0">
                <a:latin typeface="Avenir Book" panose="02000503020000020003" pitchFamily="2" charset="0"/>
                <a:ea typeface="Source Sans Pro" panose="020B0503030403020204" pitchFamily="34" charset="0"/>
              </a:rPr>
              <a:t> Phase Criteria</a:t>
            </a:r>
          </a:p>
        </p:txBody>
      </p:sp>
      <p:sp>
        <p:nvSpPr>
          <p:cNvPr id="11" name="Google Shape;98;p1">
            <a:extLst>
              <a:ext uri="{FF2B5EF4-FFF2-40B4-BE49-F238E27FC236}">
                <a16:creationId xmlns:a16="http://schemas.microsoft.com/office/drawing/2014/main" id="{46965905-6DDE-8411-5E1E-DB02DBC6BF58}"/>
              </a:ext>
            </a:extLst>
          </p:cNvPr>
          <p:cNvSpPr txBox="1">
            <a:spLocks noGrp="1"/>
          </p:cNvSpPr>
          <p:nvPr>
            <p:ph type="dt" idx="10"/>
          </p:nvPr>
        </p:nvSpPr>
        <p:spPr>
          <a:xfrm>
            <a:off x="6660232" y="6381328"/>
            <a:ext cx="1656184"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latin typeface="Avenir Book" panose="02000503020000020003" pitchFamily="2" charset="0"/>
              </a:rPr>
              <a:t>7</a:t>
            </a:r>
            <a:r>
              <a:rPr lang="en-US" baseline="30000" dirty="0">
                <a:latin typeface="Avenir Book" panose="02000503020000020003" pitchFamily="2" charset="0"/>
              </a:rPr>
              <a:t>th</a:t>
            </a:r>
            <a:r>
              <a:rPr lang="en-US" dirty="0">
                <a:latin typeface="Avenir Book" panose="02000503020000020003" pitchFamily="2" charset="0"/>
              </a:rPr>
              <a:t> September 2023</a:t>
            </a:r>
            <a:endParaRPr dirty="0">
              <a:latin typeface="Avenir Book" panose="02000503020000020003" pitchFamily="2" charset="0"/>
            </a:endParaRPr>
          </a:p>
        </p:txBody>
      </p:sp>
      <p:sp>
        <p:nvSpPr>
          <p:cNvPr id="12" name="Rectangle 11">
            <a:extLst>
              <a:ext uri="{FF2B5EF4-FFF2-40B4-BE49-F238E27FC236}">
                <a16:creationId xmlns:a16="http://schemas.microsoft.com/office/drawing/2014/main" id="{B2EB89DE-3E1D-A20A-6687-04A8F1977544}"/>
              </a:ext>
            </a:extLst>
          </p:cNvPr>
          <p:cNvSpPr/>
          <p:nvPr/>
        </p:nvSpPr>
        <p:spPr>
          <a:xfrm>
            <a:off x="1188720" y="2833324"/>
            <a:ext cx="7487704" cy="1191352"/>
          </a:xfrm>
          <a:prstGeom prst="rect">
            <a:avLst/>
          </a:prstGeom>
        </p:spPr>
        <p:txBody>
          <a:bodyPr wrap="square">
            <a:spAutoFit/>
          </a:bodyPr>
          <a:lstStyle/>
          <a:p>
            <a:pPr marL="285750" lvl="5" indent="-285750">
              <a:lnSpc>
                <a:spcPct val="120000"/>
              </a:lnSpc>
              <a:spcBef>
                <a:spcPts val="300"/>
              </a:spcBef>
              <a:spcAft>
                <a:spcPts val="300"/>
              </a:spcAft>
              <a:buFont typeface="Wingdings" pitchFamily="2" charset="2"/>
              <a:buChar char="§"/>
            </a:pPr>
            <a:r>
              <a:rPr lang="en-GB" sz="1800" b="1" dirty="0">
                <a:latin typeface="Avenir Book" panose="02000503020000020003" pitchFamily="2" charset="0"/>
              </a:rPr>
              <a:t>South Korea: POSTECH</a:t>
            </a:r>
          </a:p>
          <a:p>
            <a:pPr marL="600075" lvl="5" indent="-285750">
              <a:lnSpc>
                <a:spcPct val="120000"/>
              </a:lnSpc>
              <a:spcBef>
                <a:spcPts val="300"/>
              </a:spcBef>
              <a:spcAft>
                <a:spcPts val="300"/>
              </a:spcAft>
              <a:buFont typeface="Wingdings" pitchFamily="2" charset="2"/>
              <a:buChar char="ü"/>
            </a:pPr>
            <a:r>
              <a:rPr lang="en-GB" sz="1600" dirty="0">
                <a:latin typeface="Avenir Book" panose="02000503020000020003" pitchFamily="2" charset="0"/>
              </a:rPr>
              <a:t>Postpone due to internal President election (after August 2023)</a:t>
            </a:r>
          </a:p>
          <a:p>
            <a:pPr marL="285750" lvl="5" indent="-285750">
              <a:lnSpc>
                <a:spcPct val="120000"/>
              </a:lnSpc>
              <a:spcBef>
                <a:spcPts val="300"/>
              </a:spcBef>
              <a:spcAft>
                <a:spcPts val="300"/>
              </a:spcAft>
              <a:buFont typeface="Wingdings" pitchFamily="2" charset="2"/>
              <a:buChar char="§"/>
            </a:pPr>
            <a:endParaRPr lang="en-GB" sz="1800" b="1" dirty="0">
              <a:latin typeface="Avenir Book" panose="02000503020000020003" pitchFamily="2" charset="0"/>
            </a:endParaRPr>
          </a:p>
        </p:txBody>
      </p:sp>
    </p:spTree>
    <p:extLst>
      <p:ext uri="{BB962C8B-B14F-4D97-AF65-F5344CB8AC3E}">
        <p14:creationId xmlns:p14="http://schemas.microsoft.com/office/powerpoint/2010/main" val="2188467545"/>
      </p:ext>
    </p:extLst>
  </p:cSld>
  <p:clrMapOvr>
    <a:masterClrMapping/>
  </p:clrMapOvr>
</p:sld>
</file>

<file path=ppt/theme/theme1.xml><?xml version="1.0" encoding="utf-8"?>
<a:theme xmlns:a="http://schemas.openxmlformats.org/drawingml/2006/main" name="Office Theme">
  <a:themeElements>
    <a:clrScheme name="CLUSTER">
      <a:dk1>
        <a:srgbClr val="000000"/>
      </a:dk1>
      <a:lt1>
        <a:srgbClr val="FFFFFF"/>
      </a:lt1>
      <a:dk2>
        <a:srgbClr val="1F497D"/>
      </a:dk2>
      <a:lt2>
        <a:srgbClr val="EEECE1"/>
      </a:lt2>
      <a:accent1>
        <a:srgbClr val="EC008C"/>
      </a:accent1>
      <a:accent2>
        <a:srgbClr val="D84491"/>
      </a:accent2>
      <a:accent3>
        <a:srgbClr val="00A0E3"/>
      </a:accent3>
      <a:accent4>
        <a:srgbClr val="D3F0FF"/>
      </a:accent4>
      <a:accent5>
        <a:srgbClr val="A2C1FF"/>
      </a:accent5>
      <a:accent6>
        <a:srgbClr val="E2D3FF"/>
      </a:accent6>
      <a:hlink>
        <a:srgbClr val="D3F0FF"/>
      </a:hlink>
      <a:folHlink>
        <a:srgbClr val="D3F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465D79A30DFB45AC8CC2511C4B1847" ma:contentTypeVersion="20" ma:contentTypeDescription="Een nieuw document maken." ma:contentTypeScope="" ma:versionID="e089fe9adb4ac4dab5a3d97686162b37">
  <xsd:schema xmlns:xsd="http://www.w3.org/2001/XMLSchema" xmlns:xs="http://www.w3.org/2001/XMLSchema" xmlns:p="http://schemas.microsoft.com/office/2006/metadata/properties" xmlns:ns2="60c8d8bd-d408-4045-953a-867b1f07f8b3" xmlns:ns3="7175d65e-0428-40e7-befa-fe455af99e9f" targetNamespace="http://schemas.microsoft.com/office/2006/metadata/properties" ma:root="true" ma:fieldsID="6bbca91661d3e1047b28906af22f5c94" ns2:_="" ns3:_="">
    <xsd:import namespace="60c8d8bd-d408-4045-953a-867b1f07f8b3"/>
    <xsd:import namespace="7175d65e-0428-40e7-befa-fe455af99e9f"/>
    <xsd:element name="properties">
      <xsd:complexType>
        <xsd:sequence>
          <xsd:element name="documentManagement">
            <xsd:complexType>
              <xsd:all>
                <xsd:element ref="ns2:MediaServiceMetadata" minOccurs="0"/>
                <xsd:element ref="ns2:MediaServiceFastMetadata" minOccurs="0"/>
                <xsd:element ref="ns2:_Flow_SignoffStatu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Statu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c8d8bd-d408-4045-953a-867b1f07f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Status" ma:index="21" nillable="true" ma:displayName="Status" ma:format="Dropdown" ma:internalName="Status">
      <xsd:complexType>
        <xsd:complexContent>
          <xsd:extension base="dms:MultiChoice">
            <xsd:sequence>
              <xsd:element name="Value" maxOccurs="unbounded" minOccurs="0" nillable="true">
                <xsd:simpleType>
                  <xsd:restriction base="dms:Choice">
                    <xsd:enumeration value="Nog niet gestart"/>
                    <xsd:enumeration value="In behandeling"/>
                    <xsd:enumeration value="Afgewerkt"/>
                    <xsd:enumeration value="Dringend"/>
                  </xsd:restriction>
                </xsd:simpleType>
              </xsd:element>
            </xsd:sequence>
          </xsd:extension>
        </xsd:complexContent>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75d65e-0428-40e7-befa-fe455af99e9f"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cc744dc7-399a-4794-95fb-2093bfe8f3fe}" ma:internalName="TaxCatchAll" ma:showField="CatchAllData" ma:web="7175d65e-0428-40e7-befa-fe455af99e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C74862-C9DA-48CA-A81D-8D4287E8726B}"/>
</file>

<file path=customXml/itemProps2.xml><?xml version="1.0" encoding="utf-8"?>
<ds:datastoreItem xmlns:ds="http://schemas.openxmlformats.org/officeDocument/2006/customXml" ds:itemID="{9FA66651-BBBF-4AC5-AD43-1839EBFD43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TotalTime>
  <Words>650</Words>
  <Application>Microsoft Macintosh PowerPoint</Application>
  <PresentationFormat>On-screen Show (4:3)</PresentationFormat>
  <Paragraphs>123</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Calibri</vt:lpstr>
      <vt:lpstr>Source Sans Pro</vt:lpstr>
      <vt:lpstr>Wingdings</vt:lpstr>
      <vt:lpstr>Arial Unicode MS</vt:lpstr>
      <vt:lpstr>Monda</vt:lpstr>
      <vt:lpstr>Arial</vt:lpstr>
      <vt:lpstr>Avenir Book</vt:lpstr>
      <vt:lpstr>Office Theme</vt:lpstr>
      <vt:lpstr>Associated Members WG</vt:lpstr>
      <vt:lpstr>Associated Members WG</vt:lpstr>
      <vt:lpstr>Associated Members WG</vt:lpstr>
      <vt:lpstr>Topics</vt:lpstr>
      <vt:lpstr>WG ‘Procedures’ Proposal</vt:lpstr>
      <vt:lpstr>1st Phase Criteria</vt:lpstr>
      <vt:lpstr>2nd Phase Criteria</vt:lpstr>
      <vt:lpstr>1st Phase</vt:lpstr>
      <vt:lpstr>2nd Phase Criteria</vt:lpstr>
      <vt:lpstr>2nd Phase Criteria</vt:lpstr>
      <vt:lpstr>Guidelines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 Projects</dc:title>
  <dc:creator>lgoadmin</dc:creator>
  <cp:lastModifiedBy> </cp:lastModifiedBy>
  <cp:revision>102</cp:revision>
  <dcterms:created xsi:type="dcterms:W3CDTF">2014-02-03T09:08:01Z</dcterms:created>
  <dcterms:modified xsi:type="dcterms:W3CDTF">2023-09-07T12:12:55Z</dcterms:modified>
</cp:coreProperties>
</file>