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  <p:sldMasterId id="2147483686" r:id="rId4"/>
    <p:sldMasterId id="2147483677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1" r:id="rId7"/>
    <p:sldId id="309" r:id="rId8"/>
    <p:sldId id="262" r:id="rId9"/>
    <p:sldId id="313" r:id="rId10"/>
    <p:sldId id="311" r:id="rId11"/>
    <p:sldId id="310" r:id="rId12"/>
    <p:sldId id="312" r:id="rId13"/>
  </p:sldIdLst>
  <p:sldSz cx="9144000" cy="6858000" type="screen4x3"/>
  <p:notesSz cx="7315200" cy="9601200"/>
  <p:defaultTextStyle>
    <a:defPPr>
      <a:defRPr lang="nl-NL"/>
    </a:defPPr>
    <a:lvl1pPr algn="l" rtl="0" fontAlgn="base">
      <a:spcBef>
        <a:spcPct val="2000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B52"/>
    <a:srgbClr val="EE2B74"/>
    <a:srgbClr val="FFFFFF"/>
    <a:srgbClr val="000000"/>
    <a:srgbClr val="8EB4E3"/>
    <a:srgbClr val="000066"/>
    <a:srgbClr val="036E8A"/>
    <a:srgbClr val="158CAF"/>
    <a:srgbClr val="005E77"/>
    <a:srgbClr val="E682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86559" autoAdjust="0"/>
  </p:normalViewPr>
  <p:slideViewPr>
    <p:cSldViewPr>
      <p:cViewPr varScale="1">
        <p:scale>
          <a:sx n="74" d="100"/>
          <a:sy n="74" d="100"/>
        </p:scale>
        <p:origin x="1728" y="43"/>
      </p:cViewPr>
      <p:guideLst>
        <p:guide orient="horz" pos="2160"/>
        <p:guide pos="54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616"/>
    </p:cViewPr>
  </p:sorterViewPr>
  <p:notesViewPr>
    <p:cSldViewPr>
      <p:cViewPr varScale="1">
        <p:scale>
          <a:sx n="54" d="100"/>
          <a:sy n="54" d="100"/>
        </p:scale>
        <p:origin x="-1234" y="-91"/>
      </p:cViewPr>
      <p:guideLst>
        <p:guide orient="horz" pos="3023"/>
        <p:guide pos="23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170717" cy="48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775" y="2"/>
            <a:ext cx="3170717" cy="48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19069"/>
            <a:ext cx="3170717" cy="48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775" y="9119069"/>
            <a:ext cx="3170717" cy="48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1CC70E4E-F2BC-4CF7-8C00-BA7058749E4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6264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170717" cy="48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2775" y="2"/>
            <a:ext cx="3170717" cy="48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5713" y="719138"/>
            <a:ext cx="4803775" cy="3602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180" y="4560302"/>
            <a:ext cx="5852843" cy="4320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9069"/>
            <a:ext cx="3170717" cy="48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775" y="9119069"/>
            <a:ext cx="3170717" cy="48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5145B24A-332F-4237-8263-AF9B3DB6BD9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6353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hyperlink" Target="http://www.kuleuven.be/kuleuven/" TargetMode="External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jpe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hyperlink" Target="http://www.kuleuven.be/kuleuven/" TargetMode="External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jpe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hyperlink" Target="http://www.kuleuven.be/kuleuven/" TargetMode="External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jpe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hyperlink" Target="http://www.kuleuven.be/kuleuven/" TargetMode="External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jpe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0" y="836613"/>
            <a:ext cx="9177338" cy="6021387"/>
          </a:xfrm>
          <a:prstGeom prst="rect">
            <a:avLst/>
          </a:prstGeom>
          <a:gradFill rotWithShape="1">
            <a:gsLst>
              <a:gs pos="0">
                <a:srgbClr val="158CAF"/>
              </a:gs>
              <a:gs pos="100000">
                <a:srgbClr val="158CA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endParaRPr lang="nl-BE" sz="180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238500" y="2159000"/>
            <a:ext cx="5399088" cy="3240000"/>
          </a:xfrm>
        </p:spPr>
        <p:txBody>
          <a:bodyPr anchor="t" anchorCtr="0"/>
          <a:lstStyle>
            <a:lvl1pPr>
              <a:defRPr sz="4000" baseline="0"/>
            </a:lvl1pPr>
          </a:lstStyle>
          <a:p>
            <a:r>
              <a:rPr lang="nl-NL" dirty="0"/>
              <a:t>Klik en typ de titel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841375"/>
          </a:xfrm>
          <a:prstGeom prst="rect">
            <a:avLst/>
          </a:prstGeom>
          <a:solidFill>
            <a:schemeClr val="bg1"/>
          </a:solidFill>
          <a:ln w="0">
            <a:solidFill>
              <a:schemeClr val="tx1">
                <a:alpha val="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endParaRPr lang="nl-BE">
              <a:solidFill>
                <a:srgbClr val="000E21"/>
              </a:solidFill>
            </a:endParaRPr>
          </a:p>
        </p:txBody>
      </p:sp>
      <p:pic>
        <p:nvPicPr>
          <p:cNvPr id="3083" name="Picture 11" descr="SEDES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6263" y="114300"/>
            <a:ext cx="363537" cy="611188"/>
          </a:xfrm>
          <a:prstGeom prst="rect">
            <a:avLst/>
          </a:prstGeom>
          <a:noFill/>
        </p:spPr>
      </p:pic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0" y="539750"/>
            <a:ext cx="9177338" cy="633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nl-BE" sz="1800">
              <a:solidFill>
                <a:schemeClr val="tx1"/>
              </a:solidFill>
            </a:endParaRPr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dt" sz="quarter" idx="2"/>
          </p:nvPr>
        </p:nvSpPr>
        <p:spPr>
          <a:xfrm>
            <a:off x="3238500" y="6372000"/>
            <a:ext cx="1260000" cy="360000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pic>
        <p:nvPicPr>
          <p:cNvPr id="11" name="Afbeelding 10" descr="HR_CORPORATE-versie3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40000" y="2160001"/>
            <a:ext cx="1596622" cy="3418789"/>
          </a:xfrm>
          <a:prstGeom prst="rect">
            <a:avLst/>
          </a:prstGeom>
        </p:spPr>
      </p:pic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60000" y="6372000"/>
            <a:ext cx="108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bg1"/>
                </a:solidFill>
              </a:defRPr>
            </a:lvl1pPr>
          </a:lstStyle>
          <a:p>
            <a:fld id="{C4FACEF4-391F-4B62-9848-645FF7ECE28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3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680000" y="6372000"/>
            <a:ext cx="2772000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014732" cy="71932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4320000"/>
            <a:ext cx="7920000" cy="1362075"/>
          </a:xfrm>
        </p:spPr>
        <p:txBody>
          <a:bodyPr anchor="t">
            <a:noAutofit/>
          </a:bodyPr>
          <a:lstStyle>
            <a:lvl1pPr algn="l">
              <a:defRPr sz="3600" b="1" cap="all" baseline="0">
                <a:solidFill>
                  <a:srgbClr val="182B52"/>
                </a:solidFill>
              </a:defRPr>
            </a:lvl1pPr>
          </a:lstStyle>
          <a:p>
            <a:r>
              <a:rPr lang="nl-NL" dirty="0"/>
              <a:t>Klik en typ de tekst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720000" y="2880000"/>
            <a:ext cx="7920000" cy="1440000"/>
          </a:xfrm>
        </p:spPr>
        <p:txBody>
          <a:bodyPr anchor="b">
            <a:noAutofit/>
          </a:bodyPr>
          <a:lstStyle>
            <a:lvl1pPr marL="0" indent="0">
              <a:buNone/>
              <a:defRPr sz="2000">
                <a:solidFill>
                  <a:srgbClr val="182B5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en typ de tekst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70F3-97A2-46CA-9513-0AABCA275CBE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9138" y="6372000"/>
            <a:ext cx="180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182B52"/>
                </a:solidFill>
              </a:defRPr>
            </a:lvl1pPr>
          </a:lstStyle>
          <a:p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720000" y="1600200"/>
            <a:ext cx="37800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860000" y="1600200"/>
            <a:ext cx="37800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70F3-97A2-46CA-9513-0AABCA275CBE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719138" y="6372000"/>
            <a:ext cx="180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182B52"/>
                </a:solidFill>
              </a:defRPr>
            </a:lvl1pPr>
          </a:lstStyle>
          <a:p>
            <a:endParaRPr lang="nl-N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720000" y="1535113"/>
            <a:ext cx="3780562" cy="639762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en typ de subtitel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720000" y="2174875"/>
            <a:ext cx="3780000" cy="39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60000" y="1535113"/>
            <a:ext cx="3780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en typ de subtitel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60000" y="2174875"/>
            <a:ext cx="3780000" cy="3960000"/>
          </a:xfrm>
        </p:spPr>
        <p:txBody>
          <a:bodyPr/>
          <a:lstStyle>
            <a:lvl1pPr>
              <a:defRPr sz="2400" baseline="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70F3-97A2-46CA-9513-0AABCA275CBE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719138" y="6372000"/>
            <a:ext cx="180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182B52"/>
                </a:solidFill>
              </a:defRPr>
            </a:lvl1pPr>
          </a:lstStyle>
          <a:p>
            <a:endParaRPr lang="nl-N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70F3-97A2-46CA-9513-0AABCA275CBE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9138" y="6372000"/>
            <a:ext cx="180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182B52"/>
                </a:solidFill>
              </a:defRPr>
            </a:lvl1pPr>
          </a:lstStyle>
          <a:p>
            <a:endParaRPr lang="nl-N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82B52"/>
                </a:solidFill>
              </a:defRPr>
            </a:lvl1pPr>
          </a:lstStyle>
          <a:p>
            <a:r>
              <a:rPr lang="nl-NL" dirty="0"/>
              <a:t>Klik en typ de tekst</a:t>
            </a:r>
            <a:endParaRPr lang="nl-BE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1071545"/>
            <a:ext cx="5486400" cy="3656029"/>
          </a:xfrm>
        </p:spPr>
        <p:txBody>
          <a:bodyPr/>
          <a:lstStyle>
            <a:lvl1pPr marL="0" indent="0">
              <a:buNone/>
              <a:defRPr sz="3200">
                <a:solidFill>
                  <a:srgbClr val="182B5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pictogram als u een afbeelding wilt toevoegen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600">
                <a:solidFill>
                  <a:srgbClr val="182B5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Klik en typ de tekst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720000" y="6372000"/>
            <a:ext cx="1800000" cy="36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2B5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36126-567D-4CD7-91ED-A4E7D28FA743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564313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  <a:defRPr>
                <a:solidFill>
                  <a:schemeClr val="bg1"/>
                </a:solidFill>
              </a:defRPr>
            </a:lvl1pPr>
          </a:lstStyle>
          <a:p>
            <a:fld id="{3CEE6696-1A53-4E1D-8DC9-D85CA70E2EC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564313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  <a:defRPr>
                <a:solidFill>
                  <a:schemeClr val="bg1"/>
                </a:solidFill>
              </a:defRPr>
            </a:lvl1pPr>
          </a:lstStyle>
          <a:p>
            <a:fld id="{3CEE6696-1A53-4E1D-8DC9-D85CA70E2EC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8429652" cy="78581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Tijdelijke aanduiding voor tekst 22"/>
          <p:cNvSpPr>
            <a:spLocks noGrp="1"/>
          </p:cNvSpPr>
          <p:nvPr>
            <p:ph type="body" sz="quarter" idx="11"/>
          </p:nvPr>
        </p:nvSpPr>
        <p:spPr>
          <a:xfrm>
            <a:off x="714375" y="1428750"/>
            <a:ext cx="8429625" cy="471487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564313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  <a:defRPr>
                <a:solidFill>
                  <a:schemeClr val="bg1"/>
                </a:solidFill>
              </a:defRPr>
            </a:lvl1pPr>
          </a:lstStyle>
          <a:p>
            <a:fld id="{3CEE6696-1A53-4E1D-8DC9-D85CA70E2EC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8429652" cy="78581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Tijdelijke aanduiding voor tekst 22"/>
          <p:cNvSpPr>
            <a:spLocks noGrp="1"/>
          </p:cNvSpPr>
          <p:nvPr>
            <p:ph type="body" sz="quarter" idx="11"/>
          </p:nvPr>
        </p:nvSpPr>
        <p:spPr>
          <a:xfrm>
            <a:off x="714375" y="1428750"/>
            <a:ext cx="8429625" cy="471487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564313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  <a:defRPr>
                <a:solidFill>
                  <a:schemeClr val="bg1"/>
                </a:solidFill>
              </a:defRPr>
            </a:lvl1pPr>
          </a:lstStyle>
          <a:p>
            <a:fld id="{3CEE6696-1A53-4E1D-8DC9-D85CA70E2EC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8429652" cy="78581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Tijdelijke aanduiding voor tekst 22"/>
          <p:cNvSpPr>
            <a:spLocks noGrp="1"/>
          </p:cNvSpPr>
          <p:nvPr>
            <p:ph type="body" sz="quarter" idx="11"/>
          </p:nvPr>
        </p:nvSpPr>
        <p:spPr>
          <a:xfrm>
            <a:off x="714375" y="1428750"/>
            <a:ext cx="8429625" cy="471487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564313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  <a:defRPr>
                <a:solidFill>
                  <a:schemeClr val="bg1"/>
                </a:solidFill>
              </a:defRPr>
            </a:lvl1pPr>
          </a:lstStyle>
          <a:p>
            <a:fld id="{3CEE6696-1A53-4E1D-8DC9-D85CA70E2EC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rgbClr val="182B52"/>
                </a:solidFill>
              </a:defRPr>
            </a:lvl1pPr>
            <a:lvl2pPr>
              <a:defRPr>
                <a:solidFill>
                  <a:srgbClr val="182B52"/>
                </a:solidFill>
              </a:defRPr>
            </a:lvl2pPr>
            <a:lvl3pPr>
              <a:defRPr>
                <a:solidFill>
                  <a:srgbClr val="182B52"/>
                </a:solidFill>
              </a:defRPr>
            </a:lvl3pPr>
            <a:lvl4pPr>
              <a:defRPr>
                <a:solidFill>
                  <a:srgbClr val="182B52"/>
                </a:solidFill>
              </a:defRPr>
            </a:lvl4pPr>
            <a:lvl5pPr>
              <a:defRPr>
                <a:solidFill>
                  <a:srgbClr val="182B52"/>
                </a:solidFill>
              </a:defRPr>
            </a:lvl5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D8E6A-08C9-49B9-A7D5-27A98AD8C28F}" type="slidenum">
              <a:rPr lang="nl-NL"/>
              <a:pPr/>
              <a:t>‹#›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419632" y="328368"/>
            <a:ext cx="1052736" cy="396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564313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  <a:defRPr>
                <a:solidFill>
                  <a:schemeClr val="bg1"/>
                </a:solidFill>
              </a:defRPr>
            </a:lvl1pPr>
          </a:lstStyle>
          <a:p>
            <a:fld id="{3CEE6696-1A53-4E1D-8DC9-D85CA70E2EC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564313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  <a:defRPr>
                <a:solidFill>
                  <a:schemeClr val="bg1"/>
                </a:solidFill>
              </a:defRPr>
            </a:lvl1pPr>
          </a:lstStyle>
          <a:p>
            <a:fld id="{3CEE6696-1A53-4E1D-8DC9-D85CA70E2EC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8429652" cy="78581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Tijdelijke aanduiding voor tekst 22"/>
          <p:cNvSpPr>
            <a:spLocks noGrp="1"/>
          </p:cNvSpPr>
          <p:nvPr>
            <p:ph type="body" sz="quarter" idx="11"/>
          </p:nvPr>
        </p:nvSpPr>
        <p:spPr>
          <a:xfrm>
            <a:off x="714375" y="1428750"/>
            <a:ext cx="8429625" cy="471487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564313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  <a:defRPr>
                <a:solidFill>
                  <a:schemeClr val="bg1"/>
                </a:solidFill>
              </a:defRPr>
            </a:lvl1pPr>
          </a:lstStyle>
          <a:p>
            <a:fld id="{3CEE6696-1A53-4E1D-8DC9-D85CA70E2EC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8429652" cy="78581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Tijdelijke aanduiding voor tekst 22"/>
          <p:cNvSpPr>
            <a:spLocks noGrp="1"/>
          </p:cNvSpPr>
          <p:nvPr>
            <p:ph type="body" sz="quarter" idx="11"/>
          </p:nvPr>
        </p:nvSpPr>
        <p:spPr>
          <a:xfrm>
            <a:off x="714375" y="1428750"/>
            <a:ext cx="8429625" cy="4714875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3" name="Group 19"/>
          <p:cNvGrpSpPr>
            <a:grpSpLocks/>
          </p:cNvGrpSpPr>
          <p:nvPr userDrawn="1"/>
        </p:nvGrpSpPr>
        <p:grpSpPr bwMode="auto">
          <a:xfrm>
            <a:off x="74613" y="-1588"/>
            <a:ext cx="9069387" cy="520701"/>
            <a:chOff x="74815" y="-2359"/>
            <a:chExt cx="9069185" cy="521471"/>
          </a:xfrm>
        </p:grpSpPr>
        <p:pic>
          <p:nvPicPr>
            <p:cNvPr id="4" name="Picture 2" descr="logo">
              <a:hlinkClick r:id="rId2"/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10475" y="0"/>
              <a:ext cx="1533525" cy="514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4" descr="http://cit.kuleuven.be/graphics/citlogo.gif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4815" y="71414"/>
              <a:ext cx="449040" cy="428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7" descr="PLAtoep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 l="56921" t="51105"/>
            <a:stretch>
              <a:fillRect/>
            </a:stretch>
          </p:blipFill>
          <p:spPr bwMode="auto">
            <a:xfrm>
              <a:off x="5666528" y="1"/>
              <a:ext cx="834298" cy="51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6"/>
            <p:cNvPicPr>
              <a:picLocks noChangeAspect="1" noChangeArrowheads="1"/>
            </p:cNvPicPr>
            <p:nvPr userDrawn="1"/>
          </p:nvPicPr>
          <p:blipFill>
            <a:blip r:embed="rId6" cstate="print">
              <a:lum bright="30000" contrast="30000"/>
            </a:blip>
            <a:srcRect/>
            <a:stretch>
              <a:fillRect/>
            </a:stretch>
          </p:blipFill>
          <p:spPr bwMode="auto">
            <a:xfrm>
              <a:off x="4977942" y="0"/>
              <a:ext cx="737066" cy="513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http://www.mtm.kuleuven.ac.be/Research/MRC/images/Logo%20Leuven-MRC.gif"/>
            <p:cNvPicPr>
              <a:picLocks noChangeAspect="1"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500826" y="-24"/>
              <a:ext cx="1071560" cy="507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/>
            <p:cNvPicPr>
              <a:picLocks noChangeAspect="1" noChangeArrowheads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214810" y="-1"/>
              <a:ext cx="774438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/>
            <p:cNvPicPr>
              <a:picLocks noChangeAspect="1" noChangeArrowheads="1"/>
            </p:cNvPicPr>
            <p:nvPr userDrawn="1"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463926" y="-2"/>
              <a:ext cx="750877" cy="514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/>
            <p:cNvPicPr>
              <a:picLocks noChangeAspect="1" noChangeArrowheads="1"/>
            </p:cNvPicPr>
            <p:nvPr userDrawn="1"/>
          </p:nvPicPr>
          <p:blipFill>
            <a:blip r:embed="rId10" cstate="print">
              <a:lum bright="26000"/>
            </a:blip>
            <a:srcRect/>
            <a:stretch>
              <a:fillRect/>
            </a:stretch>
          </p:blipFill>
          <p:spPr bwMode="auto">
            <a:xfrm>
              <a:off x="2784740" y="-3"/>
              <a:ext cx="687608" cy="514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/>
            <p:cNvPicPr>
              <a:picLocks noChangeAspect="1" noChangeArrowheads="1"/>
            </p:cNvPicPr>
            <p:nvPr userDrawn="1"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090738" y="0"/>
              <a:ext cx="709588" cy="513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/>
            <p:cNvPicPr>
              <a:picLocks noChangeAspect="1" noChangeArrowheads="1"/>
            </p:cNvPicPr>
            <p:nvPr userDrawn="1"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1295401" y="-2359"/>
              <a:ext cx="795952" cy="517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8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78656" y="495"/>
              <a:ext cx="616735" cy="51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564313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  <a:defRPr>
                <a:solidFill>
                  <a:schemeClr val="bg1"/>
                </a:solidFill>
              </a:defRPr>
            </a:lvl1pPr>
          </a:lstStyle>
          <a:p>
            <a:fld id="{3CEE6696-1A53-4E1D-8DC9-D85CA70E2EC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3" name="Group 19"/>
          <p:cNvGrpSpPr>
            <a:grpSpLocks/>
          </p:cNvGrpSpPr>
          <p:nvPr userDrawn="1"/>
        </p:nvGrpSpPr>
        <p:grpSpPr bwMode="auto">
          <a:xfrm>
            <a:off x="74613" y="-1588"/>
            <a:ext cx="9069387" cy="520701"/>
            <a:chOff x="74815" y="-2359"/>
            <a:chExt cx="9069185" cy="521471"/>
          </a:xfrm>
        </p:grpSpPr>
        <p:pic>
          <p:nvPicPr>
            <p:cNvPr id="4" name="Picture 2" descr="logo">
              <a:hlinkClick r:id="rId2"/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10475" y="0"/>
              <a:ext cx="1533525" cy="514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4" descr="http://cit.kuleuven.be/graphics/citlogo.gif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4815" y="71414"/>
              <a:ext cx="449040" cy="428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7" descr="PLAtoep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 l="56921" t="51105"/>
            <a:stretch>
              <a:fillRect/>
            </a:stretch>
          </p:blipFill>
          <p:spPr bwMode="auto">
            <a:xfrm>
              <a:off x="5666528" y="1"/>
              <a:ext cx="834298" cy="51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6"/>
            <p:cNvPicPr>
              <a:picLocks noChangeAspect="1" noChangeArrowheads="1"/>
            </p:cNvPicPr>
            <p:nvPr userDrawn="1"/>
          </p:nvPicPr>
          <p:blipFill>
            <a:blip r:embed="rId6" cstate="print">
              <a:lum bright="30000" contrast="30000"/>
            </a:blip>
            <a:srcRect/>
            <a:stretch>
              <a:fillRect/>
            </a:stretch>
          </p:blipFill>
          <p:spPr bwMode="auto">
            <a:xfrm>
              <a:off x="4977942" y="0"/>
              <a:ext cx="737066" cy="513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http://www.mtm.kuleuven.ac.be/Research/MRC/images/Logo%20Leuven-MRC.gif"/>
            <p:cNvPicPr>
              <a:picLocks noChangeAspect="1"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500826" y="-24"/>
              <a:ext cx="1071560" cy="507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/>
            <p:cNvPicPr>
              <a:picLocks noChangeAspect="1" noChangeArrowheads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214810" y="-1"/>
              <a:ext cx="774438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/>
            <p:cNvPicPr>
              <a:picLocks noChangeAspect="1" noChangeArrowheads="1"/>
            </p:cNvPicPr>
            <p:nvPr userDrawn="1"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463926" y="-2"/>
              <a:ext cx="750877" cy="514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/>
            <p:cNvPicPr>
              <a:picLocks noChangeAspect="1" noChangeArrowheads="1"/>
            </p:cNvPicPr>
            <p:nvPr userDrawn="1"/>
          </p:nvPicPr>
          <p:blipFill>
            <a:blip r:embed="rId10" cstate="print">
              <a:lum bright="26000"/>
            </a:blip>
            <a:srcRect/>
            <a:stretch>
              <a:fillRect/>
            </a:stretch>
          </p:blipFill>
          <p:spPr bwMode="auto">
            <a:xfrm>
              <a:off x="2784740" y="-3"/>
              <a:ext cx="687608" cy="514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/>
            <p:cNvPicPr>
              <a:picLocks noChangeAspect="1" noChangeArrowheads="1"/>
            </p:cNvPicPr>
            <p:nvPr userDrawn="1"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090738" y="0"/>
              <a:ext cx="709588" cy="513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/>
            <p:cNvPicPr>
              <a:picLocks noChangeAspect="1" noChangeArrowheads="1"/>
            </p:cNvPicPr>
            <p:nvPr userDrawn="1"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1295401" y="-2359"/>
              <a:ext cx="795952" cy="517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8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78656" y="495"/>
              <a:ext cx="616735" cy="51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564313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  <a:defRPr>
                <a:solidFill>
                  <a:schemeClr val="bg1"/>
                </a:solidFill>
              </a:defRPr>
            </a:lvl1pPr>
          </a:lstStyle>
          <a:p>
            <a:fld id="{3CEE6696-1A53-4E1D-8DC9-D85CA70E2EC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3" name="Group 19"/>
          <p:cNvGrpSpPr>
            <a:grpSpLocks/>
          </p:cNvGrpSpPr>
          <p:nvPr userDrawn="1"/>
        </p:nvGrpSpPr>
        <p:grpSpPr bwMode="auto">
          <a:xfrm>
            <a:off x="74613" y="-1588"/>
            <a:ext cx="9069387" cy="520701"/>
            <a:chOff x="74815" y="-2359"/>
            <a:chExt cx="9069185" cy="521471"/>
          </a:xfrm>
        </p:grpSpPr>
        <p:pic>
          <p:nvPicPr>
            <p:cNvPr id="4" name="Picture 2" descr="logo">
              <a:hlinkClick r:id="rId2"/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10475" y="0"/>
              <a:ext cx="1533525" cy="514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4" descr="http://cit.kuleuven.be/graphics/citlogo.gif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4815" y="71414"/>
              <a:ext cx="449040" cy="428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7" descr="PLAtoep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 l="56921" t="51105"/>
            <a:stretch>
              <a:fillRect/>
            </a:stretch>
          </p:blipFill>
          <p:spPr bwMode="auto">
            <a:xfrm>
              <a:off x="5666528" y="1"/>
              <a:ext cx="834298" cy="51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6"/>
            <p:cNvPicPr>
              <a:picLocks noChangeAspect="1" noChangeArrowheads="1"/>
            </p:cNvPicPr>
            <p:nvPr userDrawn="1"/>
          </p:nvPicPr>
          <p:blipFill>
            <a:blip r:embed="rId6" cstate="print">
              <a:lum bright="30000" contrast="30000"/>
            </a:blip>
            <a:srcRect/>
            <a:stretch>
              <a:fillRect/>
            </a:stretch>
          </p:blipFill>
          <p:spPr bwMode="auto">
            <a:xfrm>
              <a:off x="4977942" y="0"/>
              <a:ext cx="737066" cy="513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http://www.mtm.kuleuven.ac.be/Research/MRC/images/Logo%20Leuven-MRC.gif"/>
            <p:cNvPicPr>
              <a:picLocks noChangeAspect="1"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500826" y="-24"/>
              <a:ext cx="1071560" cy="507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/>
            <p:cNvPicPr>
              <a:picLocks noChangeAspect="1" noChangeArrowheads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214810" y="-1"/>
              <a:ext cx="774438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/>
            <p:cNvPicPr>
              <a:picLocks noChangeAspect="1" noChangeArrowheads="1"/>
            </p:cNvPicPr>
            <p:nvPr userDrawn="1"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463926" y="-2"/>
              <a:ext cx="750877" cy="514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/>
            <p:cNvPicPr>
              <a:picLocks noChangeAspect="1" noChangeArrowheads="1"/>
            </p:cNvPicPr>
            <p:nvPr userDrawn="1"/>
          </p:nvPicPr>
          <p:blipFill>
            <a:blip r:embed="rId10" cstate="print">
              <a:lum bright="26000"/>
            </a:blip>
            <a:srcRect/>
            <a:stretch>
              <a:fillRect/>
            </a:stretch>
          </p:blipFill>
          <p:spPr bwMode="auto">
            <a:xfrm>
              <a:off x="2784740" y="-3"/>
              <a:ext cx="687608" cy="514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/>
            <p:cNvPicPr>
              <a:picLocks noChangeAspect="1" noChangeArrowheads="1"/>
            </p:cNvPicPr>
            <p:nvPr userDrawn="1"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090738" y="0"/>
              <a:ext cx="709588" cy="513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/>
            <p:cNvPicPr>
              <a:picLocks noChangeAspect="1" noChangeArrowheads="1"/>
            </p:cNvPicPr>
            <p:nvPr userDrawn="1"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1295401" y="-2359"/>
              <a:ext cx="795952" cy="517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8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78656" y="495"/>
              <a:ext cx="616735" cy="51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564313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  <a:defRPr>
                <a:solidFill>
                  <a:schemeClr val="bg1"/>
                </a:solidFill>
              </a:defRPr>
            </a:lvl1pPr>
          </a:lstStyle>
          <a:p>
            <a:fld id="{3CEE6696-1A53-4E1D-8DC9-D85CA70E2EC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3" name="Group 19"/>
          <p:cNvGrpSpPr>
            <a:grpSpLocks/>
          </p:cNvGrpSpPr>
          <p:nvPr userDrawn="1"/>
        </p:nvGrpSpPr>
        <p:grpSpPr bwMode="auto">
          <a:xfrm>
            <a:off x="74613" y="-1588"/>
            <a:ext cx="9069387" cy="520701"/>
            <a:chOff x="74815" y="-2359"/>
            <a:chExt cx="9069185" cy="521471"/>
          </a:xfrm>
        </p:grpSpPr>
        <p:pic>
          <p:nvPicPr>
            <p:cNvPr id="4" name="Picture 2" descr="logo">
              <a:hlinkClick r:id="rId2"/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10475" y="0"/>
              <a:ext cx="1533525" cy="514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4" descr="http://cit.kuleuven.be/graphics/citlogo.gif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4815" y="71414"/>
              <a:ext cx="449040" cy="428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7" descr="PLAtoep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 l="56921" t="51105"/>
            <a:stretch>
              <a:fillRect/>
            </a:stretch>
          </p:blipFill>
          <p:spPr bwMode="auto">
            <a:xfrm>
              <a:off x="5666528" y="1"/>
              <a:ext cx="834298" cy="51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6"/>
            <p:cNvPicPr>
              <a:picLocks noChangeAspect="1" noChangeArrowheads="1"/>
            </p:cNvPicPr>
            <p:nvPr userDrawn="1"/>
          </p:nvPicPr>
          <p:blipFill>
            <a:blip r:embed="rId6" cstate="print">
              <a:lum bright="30000" contrast="30000"/>
            </a:blip>
            <a:srcRect/>
            <a:stretch>
              <a:fillRect/>
            </a:stretch>
          </p:blipFill>
          <p:spPr bwMode="auto">
            <a:xfrm>
              <a:off x="4977942" y="0"/>
              <a:ext cx="737066" cy="513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http://www.mtm.kuleuven.ac.be/Research/MRC/images/Logo%20Leuven-MRC.gif"/>
            <p:cNvPicPr>
              <a:picLocks noChangeAspect="1"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500826" y="-24"/>
              <a:ext cx="1071560" cy="507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/>
            <p:cNvPicPr>
              <a:picLocks noChangeAspect="1" noChangeArrowheads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214810" y="-1"/>
              <a:ext cx="774438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/>
            <p:cNvPicPr>
              <a:picLocks noChangeAspect="1" noChangeArrowheads="1"/>
            </p:cNvPicPr>
            <p:nvPr userDrawn="1"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463926" y="-2"/>
              <a:ext cx="750877" cy="514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/>
            <p:cNvPicPr>
              <a:picLocks noChangeAspect="1" noChangeArrowheads="1"/>
            </p:cNvPicPr>
            <p:nvPr userDrawn="1"/>
          </p:nvPicPr>
          <p:blipFill>
            <a:blip r:embed="rId10" cstate="print">
              <a:lum bright="26000"/>
            </a:blip>
            <a:srcRect/>
            <a:stretch>
              <a:fillRect/>
            </a:stretch>
          </p:blipFill>
          <p:spPr bwMode="auto">
            <a:xfrm>
              <a:off x="2784740" y="-3"/>
              <a:ext cx="687608" cy="514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/>
            <p:cNvPicPr>
              <a:picLocks noChangeAspect="1" noChangeArrowheads="1"/>
            </p:cNvPicPr>
            <p:nvPr userDrawn="1"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090738" y="0"/>
              <a:ext cx="709588" cy="513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/>
            <p:cNvPicPr>
              <a:picLocks noChangeAspect="1" noChangeArrowheads="1"/>
            </p:cNvPicPr>
            <p:nvPr userDrawn="1"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1295401" y="-2359"/>
              <a:ext cx="795952" cy="517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8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78656" y="495"/>
              <a:ext cx="616735" cy="51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564313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buFont typeface="Calibri" pitchFamily="34" charset="0"/>
              <a:buAutoNum type="arabicPeriod"/>
              <a:defRPr>
                <a:solidFill>
                  <a:schemeClr val="bg1"/>
                </a:solidFill>
              </a:defRPr>
            </a:lvl1pPr>
          </a:lstStyle>
          <a:p>
            <a:fld id="{3CEE6696-1A53-4E1D-8DC9-D85CA70E2EC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D8E6A-08C9-49B9-A7D5-27A98AD8C28F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4320000"/>
            <a:ext cx="7920000" cy="1440000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en typ de tekst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720000" y="2880000"/>
            <a:ext cx="7920000" cy="14400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dirty="0"/>
              <a:t>Klik en typ de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EFFD1-DFB2-4CEF-BBC9-E2EBFFEDE494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719138" y="1258888"/>
            <a:ext cx="3881437" cy="46783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752975" y="1258888"/>
            <a:ext cx="3883025" cy="46783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1574D-8DFA-4EB5-BF30-236E4224952D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4320000"/>
            <a:ext cx="7920000" cy="1440000"/>
          </a:xfrm>
        </p:spPr>
        <p:txBody>
          <a:bodyPr anchor="t"/>
          <a:lstStyle>
            <a:lvl1pPr algn="l">
              <a:defRPr sz="3600" b="1" cap="all">
                <a:solidFill>
                  <a:srgbClr val="182B52"/>
                </a:solidFill>
              </a:defRPr>
            </a:lvl1pPr>
          </a:lstStyle>
          <a:p>
            <a:r>
              <a:rPr lang="nl-NL" dirty="0"/>
              <a:t>Klik en typ de tekst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720000" y="2880000"/>
            <a:ext cx="7920000" cy="144000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182B5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dirty="0"/>
              <a:t>Klik en typ de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EFFD1-DFB2-4CEF-BBC9-E2EBFFEDE494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720000" y="1535113"/>
            <a:ext cx="3780000" cy="639762"/>
          </a:xfrm>
        </p:spPr>
        <p:txBody>
          <a:bodyPr anchor="ctr" anchorCtr="0"/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en typ de subtitel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720000" y="2160000"/>
            <a:ext cx="378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ctr" anchorCtr="0"/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en typ de subtitel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E3400-3D55-4C98-8673-F1D0A3CCBB71}" type="slidenum">
              <a:rPr lang="nl-NL"/>
              <a:pPr/>
              <a:t>‹#›</a:t>
            </a:fld>
            <a:endParaRPr lang="nl-NL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719138" y="0"/>
            <a:ext cx="7920000" cy="10795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19138" y="0"/>
            <a:ext cx="7920000" cy="10795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D4B0D-69E4-4D7A-AC5D-1C592BA07710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en typ de tekst</a:t>
            </a:r>
            <a:endParaRPr lang="nl-BE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1071545"/>
            <a:ext cx="5486400" cy="3656029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pictogram als u een afbeelding wilt toevoegen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Klik en typ de tekst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36126-567D-4CD7-91ED-A4E7D28FA743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719139" y="1258888"/>
            <a:ext cx="3852862" cy="46783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786314" y="1285860"/>
            <a:ext cx="3852000" cy="46783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1574D-8DFA-4EB5-BF30-236E4224952D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720000" y="1535113"/>
            <a:ext cx="3780000" cy="639762"/>
          </a:xfrm>
        </p:spPr>
        <p:txBody>
          <a:bodyPr anchor="ctr" anchorCtr="0"/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en typ de subtitel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720000" y="2160000"/>
            <a:ext cx="378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ctr" anchorCtr="0"/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en typ de subtitel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306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E3400-3D55-4C98-8673-F1D0A3CCBB71}" type="slidenum">
              <a:rPr lang="nl-NL"/>
              <a:pPr/>
              <a:t>‹#›</a:t>
            </a:fld>
            <a:endParaRPr lang="nl-NL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719138" y="0"/>
            <a:ext cx="7920000" cy="10795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19138" y="0"/>
            <a:ext cx="7920000" cy="10795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D4B0D-69E4-4D7A-AC5D-1C592BA07710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82B52"/>
                </a:solidFill>
              </a:defRPr>
            </a:lvl1pPr>
          </a:lstStyle>
          <a:p>
            <a:r>
              <a:rPr lang="nl-NL" dirty="0"/>
              <a:t>Klik en typ de tekst</a:t>
            </a:r>
            <a:endParaRPr lang="nl-BE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1071545"/>
            <a:ext cx="5486400" cy="3656029"/>
          </a:xfrm>
        </p:spPr>
        <p:txBody>
          <a:bodyPr/>
          <a:lstStyle>
            <a:lvl1pPr marL="0" indent="0">
              <a:buNone/>
              <a:defRPr sz="3200">
                <a:solidFill>
                  <a:srgbClr val="182B5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/>
              <a:t>Drag picture to placeholder or click icon to add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600">
                <a:solidFill>
                  <a:srgbClr val="182B5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Klik en typ de tekst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82B5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36126-567D-4CD7-91ED-A4E7D28FA743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8429652" cy="785818"/>
          </a:xfrm>
        </p:spPr>
        <p:txBody>
          <a:bodyPr/>
          <a:lstStyle>
            <a:lvl1pPr>
              <a:defRPr sz="3600"/>
            </a:lvl1pPr>
          </a:lstStyle>
          <a:p>
            <a:r>
              <a:rPr lang="nl-BE"/>
              <a:t>Click to edit Master title style</a:t>
            </a:r>
            <a:endParaRPr lang="en-GB" dirty="0"/>
          </a:p>
        </p:txBody>
      </p:sp>
      <p:sp>
        <p:nvSpPr>
          <p:cNvPr id="23" name="Tijdelijke aanduiding voor tekst 22"/>
          <p:cNvSpPr>
            <a:spLocks noGrp="1"/>
          </p:cNvSpPr>
          <p:nvPr>
            <p:ph type="body" sz="quarter" idx="11"/>
          </p:nvPr>
        </p:nvSpPr>
        <p:spPr>
          <a:xfrm>
            <a:off x="714375" y="1428750"/>
            <a:ext cx="8429625" cy="4714875"/>
          </a:xfrm>
        </p:spPr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170F3-97A2-46CA-9513-0AABCA275CBE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9138" y="6372000"/>
            <a:ext cx="180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182B52"/>
                </a:solidFill>
              </a:defRPr>
            </a:lvl1pPr>
          </a:lstStyle>
          <a:p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1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1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1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24.xml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Relationship Id="rId22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slideLayout" Target="../slideLayouts/slideLayout2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PP_CORP_BACKGR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38" name="Picture 14" descr="KULLOGO_RGB 1CM_PSD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778875" y="0"/>
            <a:ext cx="361950" cy="10795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9138" y="6372000"/>
            <a:ext cx="180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182B5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80000" y="6372000"/>
            <a:ext cx="360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200">
                <a:solidFill>
                  <a:srgbClr val="182B5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0000" y="6372000"/>
            <a:ext cx="180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rgbClr val="182B52"/>
                </a:solidFill>
              </a:defRPr>
            </a:lvl1pPr>
          </a:lstStyle>
          <a:p>
            <a:fld id="{C4FACEF4-391F-4B62-9848-645FF7ECE28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440000"/>
            <a:ext cx="79200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20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72000" rIns="0" bIns="72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en typ de titel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419632" y="328368"/>
            <a:ext cx="1052736" cy="39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7" r:id="rId7"/>
    <p:sldLayoutId id="2147483693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182B5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82B5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182B5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182B5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182B5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182B5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182B5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182B5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182B52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PP_CORP_BACKGR_2.jpg"/>
          <p:cNvPicPr>
            <a:picLocks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0" y="0"/>
            <a:ext cx="9144000" cy="6840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20000" y="0"/>
            <a:ext cx="7920000" cy="1080000"/>
          </a:xfrm>
          <a:prstGeom prst="rect">
            <a:avLst/>
          </a:prstGeom>
        </p:spPr>
        <p:txBody>
          <a:bodyPr vert="horz" lIns="0" tIns="72000" rIns="0" bIns="72000" rtlCol="0" anchor="ctr">
            <a:noAutofit/>
          </a:bodyPr>
          <a:lstStyle/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0000" y="1260000"/>
            <a:ext cx="7920000" cy="468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880000" y="6372000"/>
            <a:ext cx="3600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200">
                <a:solidFill>
                  <a:srgbClr val="182B52"/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840000" y="6372000"/>
            <a:ext cx="1800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>
                <a:solidFill>
                  <a:srgbClr val="182B52"/>
                </a:solidFill>
              </a:defRPr>
            </a:lvl1pPr>
          </a:lstStyle>
          <a:p>
            <a:fld id="{2E3170F3-97A2-46CA-9513-0AABCA275CBE}" type="slidenum">
              <a:rPr lang="nl-BE" smtClean="0"/>
              <a:pPr/>
              <a:t>‹#›</a:t>
            </a:fld>
            <a:endParaRPr lang="nl-BE"/>
          </a:p>
        </p:txBody>
      </p:sp>
      <p:pic>
        <p:nvPicPr>
          <p:cNvPr id="8" name="Picture 14" descr="KULLOGO_RGB 1CM_PSD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778875" y="0"/>
            <a:ext cx="361950" cy="1079500"/>
          </a:xfrm>
          <a:prstGeom prst="rect">
            <a:avLst/>
          </a:prstGeom>
          <a:noFill/>
        </p:spPr>
      </p:pic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9138" y="6372000"/>
            <a:ext cx="180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182B52"/>
                </a:solidFill>
              </a:defRPr>
            </a:lvl1pPr>
          </a:lstStyle>
          <a:p>
            <a:endParaRPr lang="nl-NL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419632" y="328368"/>
            <a:ext cx="1052736" cy="39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700" r:id="rId7"/>
    <p:sldLayoutId id="2147483702" r:id="rId8"/>
    <p:sldLayoutId id="2147483703" r:id="rId9"/>
    <p:sldLayoutId id="2147483704" r:id="rId10"/>
    <p:sldLayoutId id="2147483707" r:id="rId11"/>
    <p:sldLayoutId id="2147483708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rgbClr val="182B5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182B52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rgbClr val="182B52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182B52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rgbClr val="182B52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PP_CORP_BACKGR_3.jpg"/>
          <p:cNvPicPr>
            <a:picLocks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76000"/>
          </a:xfrm>
          <a:prstGeom prst="rect">
            <a:avLst/>
          </a:prstGeom>
        </p:spPr>
      </p:pic>
      <p:pic>
        <p:nvPicPr>
          <p:cNvPr id="1038" name="Picture 14" descr="KULLOGO_RGB 1CM_PSD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778875" y="0"/>
            <a:ext cx="361950" cy="10795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9138" y="6372000"/>
            <a:ext cx="180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80000" y="6372000"/>
            <a:ext cx="360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200"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0000" y="6372000"/>
            <a:ext cx="180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bg1"/>
                </a:solidFill>
              </a:defRPr>
            </a:lvl1pPr>
          </a:lstStyle>
          <a:p>
            <a:fld id="{C4FACEF4-391F-4B62-9848-645FF7ECE28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440000"/>
            <a:ext cx="79200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20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72000" rIns="0" bIns="72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en typ de titel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182B5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182B5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182B5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182B52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3238500" y="2159000"/>
            <a:ext cx="5581972" cy="4078312"/>
          </a:xfrm>
          <a:ln/>
        </p:spPr>
        <p:txBody>
          <a:bodyPr anchor="t"/>
          <a:lstStyle/>
          <a:p>
            <a:r>
              <a:rPr lang="nl-BE" dirty="0"/>
              <a:t>CLUSTER – </a:t>
            </a:r>
            <a:r>
              <a:rPr lang="nl-BE" dirty="0" err="1"/>
              <a:t>working</a:t>
            </a:r>
            <a:r>
              <a:rPr lang="nl-BE" dirty="0"/>
              <a:t> </a:t>
            </a:r>
            <a:r>
              <a:rPr lang="nl-BE" dirty="0" err="1"/>
              <a:t>group</a:t>
            </a:r>
            <a:r>
              <a:rPr lang="nl-BE" dirty="0"/>
              <a:t> </a:t>
            </a:r>
            <a:r>
              <a:rPr lang="nl-BE" dirty="0" err="1"/>
              <a:t>Africa</a:t>
            </a:r>
            <a:br>
              <a:rPr lang="nl-BE" dirty="0"/>
            </a:br>
            <a:br>
              <a:rPr lang="nl-BE" dirty="0"/>
            </a:br>
            <a:endParaRPr lang="nl-BE" dirty="0"/>
          </a:p>
        </p:txBody>
      </p:sp>
      <p:sp>
        <p:nvSpPr>
          <p:cNvPr id="4" name="TextBox 3"/>
          <p:cNvSpPr txBox="1"/>
          <p:nvPr/>
        </p:nvSpPr>
        <p:spPr>
          <a:xfrm>
            <a:off x="-5308" y="6481262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FFFF"/>
                </a:solidFill>
                <a:latin typeface="Times New Roman"/>
                <a:cs typeface="Times New Roman"/>
              </a:rPr>
              <a:t>Department of Chemical Engineering, KU Leuven</a:t>
            </a:r>
            <a:endParaRPr lang="en-US" sz="1200" baseline="30000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8503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3568" y="0"/>
            <a:ext cx="7920000" cy="1080000"/>
          </a:xfrm>
          <a:prstGeom prst="rect">
            <a:avLst/>
          </a:prstGeom>
        </p:spPr>
        <p:txBody>
          <a:bodyPr vert="horz" lIns="0" tIns="72000" rIns="0" bIns="7200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>
                <a:ea typeface="ＭＳ Ｐゴシック" charset="-128"/>
                <a:cs typeface="ＭＳ Ｐゴシック" charset="-128"/>
              </a:rPr>
              <a:t>Defining mission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5536" y="1361110"/>
            <a:ext cx="8640960" cy="4393062"/>
          </a:xfrm>
          <a:prstGeom prst="rect">
            <a:avLst/>
          </a:prstGeom>
          <a:noFill/>
        </p:spPr>
        <p:txBody>
          <a:bodyPr wrap="square" tIns="46800" bIns="0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200" dirty="0">
                <a:solidFill>
                  <a:srgbClr val="FF0000"/>
                </a:solidFill>
              </a:rPr>
              <a:t>Why?</a:t>
            </a:r>
            <a:endParaRPr lang="en-US" sz="22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endParaRPr lang="en-US" sz="800" b="1" dirty="0">
              <a:solidFill>
                <a:srgbClr val="FF0000"/>
              </a:solidFill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“Africa and Europe face several common challenges that will determine the future of both continents”</a:t>
            </a:r>
          </a:p>
          <a:p>
            <a:pPr marL="800100" lvl="1" indent="-342900">
              <a:buFont typeface="Arial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“Science, technology and engineering will play a critical role in many of these solutions.”</a:t>
            </a:r>
          </a:p>
          <a:p>
            <a:pPr marL="800100" lvl="1" indent="-342900">
              <a:buFont typeface="Arial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“to learn from each other, strengthen each other’s capacities and take responsibility jointly for this common future”</a:t>
            </a:r>
          </a:p>
          <a:p>
            <a:pPr>
              <a:spcBef>
                <a:spcPts val="0"/>
              </a:spcBef>
            </a:pPr>
            <a:r>
              <a:rPr lang="en-US" sz="2200" dirty="0">
                <a:solidFill>
                  <a:srgbClr val="FF0000"/>
                </a:solidFill>
              </a:rPr>
              <a:t>What?</a:t>
            </a:r>
          </a:p>
          <a:p>
            <a:pPr>
              <a:spcBef>
                <a:spcPts val="0"/>
              </a:spcBef>
            </a:pPr>
            <a:endParaRPr lang="en-US" sz="800" b="1" dirty="0">
              <a:solidFill>
                <a:srgbClr val="FF0000"/>
              </a:solidFill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“…all means available for collaboration need to be deployed: research, education and service to society”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056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3568" y="0"/>
            <a:ext cx="7920000" cy="1080000"/>
          </a:xfrm>
          <a:prstGeom prst="rect">
            <a:avLst/>
          </a:prstGeom>
        </p:spPr>
        <p:txBody>
          <a:bodyPr vert="horz" lIns="0" tIns="72000" rIns="0" bIns="7200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>
                <a:ea typeface="ＭＳ Ｐゴシック" charset="-128"/>
                <a:cs typeface="ＭＳ Ｐゴシック" charset="-128"/>
              </a:rPr>
              <a:t>Defining mission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5536" y="1196752"/>
            <a:ext cx="8640960" cy="6153544"/>
          </a:xfrm>
          <a:prstGeom prst="rect">
            <a:avLst/>
          </a:prstGeom>
          <a:noFill/>
        </p:spPr>
        <p:txBody>
          <a:bodyPr wrap="square" tIns="46800" bIns="0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200" dirty="0">
                <a:solidFill>
                  <a:srgbClr val="FF0000"/>
                </a:solidFill>
              </a:rPr>
              <a:t>How?</a:t>
            </a:r>
            <a:endParaRPr lang="en-US" sz="22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endParaRPr lang="en-US" sz="800" b="1" dirty="0">
              <a:solidFill>
                <a:srgbClr val="FF0000"/>
              </a:solidFill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“In the field of research, we will be looking for collaboration on these complex common challenges”</a:t>
            </a:r>
          </a:p>
          <a:p>
            <a:pPr marL="800100" lvl="1" indent="-342900">
              <a:buFont typeface="Arial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“Beyond project funding, we aim to initiate elements for a more sustainable, long term partnership.”</a:t>
            </a:r>
          </a:p>
          <a:p>
            <a:pPr marL="800100" lvl="1" indent="-342900">
              <a:buFont typeface="Arial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“In the field of education and training we have an excellent opportunity to learn from one another.”</a:t>
            </a:r>
          </a:p>
          <a:p>
            <a:pPr marL="800100" lvl="1" indent="-342900">
              <a:buFont typeface="Arial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“Student and staff mobility between Africa and Europe, as well as joint programs and virtual exchanges will be deployed to reach as large a number of students as possible.”</a:t>
            </a:r>
          </a:p>
          <a:p>
            <a:pPr>
              <a:spcBef>
                <a:spcPts val="0"/>
              </a:spcBef>
            </a:pPr>
            <a:endParaRPr lang="en-US" sz="22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200" dirty="0">
                <a:solidFill>
                  <a:srgbClr val="FF0000"/>
                </a:solidFill>
              </a:rPr>
              <a:t>CLUSTER values</a:t>
            </a:r>
          </a:p>
          <a:p>
            <a:pPr>
              <a:spcBef>
                <a:spcPts val="0"/>
              </a:spcBef>
            </a:pPr>
            <a:endParaRPr lang="en-US" sz="800" b="1" dirty="0">
              <a:solidFill>
                <a:srgbClr val="FF0000"/>
              </a:solidFill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“Student and staff mobility between Africa and Europe, as well as joint programs and virtual exchanges will be deployed to reach as large a number of students as possible”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23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3568" y="0"/>
            <a:ext cx="7920000" cy="1080000"/>
          </a:xfrm>
          <a:prstGeom prst="rect">
            <a:avLst/>
          </a:prstGeom>
        </p:spPr>
        <p:txBody>
          <a:bodyPr vert="horz" lIns="0" tIns="72000" rIns="0" bIns="7200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>
                <a:ea typeface="ＭＳ Ｐゴシック" charset="-128"/>
                <a:cs typeface="ＭＳ Ｐゴシック" charset="-128"/>
              </a:rPr>
              <a:t>Erasmus+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6000" y="1360800"/>
            <a:ext cx="8496480" cy="6100648"/>
          </a:xfrm>
          <a:prstGeom prst="rect">
            <a:avLst/>
          </a:prstGeom>
        </p:spPr>
        <p:txBody>
          <a:bodyPr vert="horz" lIns="0" tIns="46800" rIns="0" bIns="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 baseline="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88900">
              <a:lnSpc>
                <a:spcPct val="120000"/>
              </a:lnSpc>
              <a:spcBef>
                <a:spcPts val="0"/>
              </a:spcBef>
              <a:buNone/>
            </a:pP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Plans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for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application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to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Erasmus+</a:t>
            </a:r>
          </a:p>
          <a:p>
            <a:r>
              <a:rPr lang="en-US" dirty="0"/>
              <a:t>Capacity building in the field of higher education Strand 2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“The Capacity Building in Higher Education (CBHE) action supports international cooperation projects based on multilateral partnerships between </a:t>
            </a:r>
            <a:r>
              <a:rPr lang="en-US" sz="1800" dirty="0" err="1"/>
              <a:t>organisations</a:t>
            </a:r>
            <a:r>
              <a:rPr lang="en-US" sz="1800" dirty="0"/>
              <a:t> active in the field of higher education. It supports the relevance, quality, </a:t>
            </a:r>
            <a:r>
              <a:rPr lang="en-US" sz="1800" dirty="0" err="1"/>
              <a:t>modernisation</a:t>
            </a:r>
            <a:r>
              <a:rPr lang="en-US" sz="1800" dirty="0"/>
              <a:t> and responsiveness of higher education in third countries not associated to the </a:t>
            </a:r>
            <a:r>
              <a:rPr lang="en-US" sz="1800" dirty="0" err="1"/>
              <a:t>Programme</a:t>
            </a:r>
            <a:r>
              <a:rPr lang="en-US" sz="1800" dirty="0"/>
              <a:t> for socio-economic recovery, growth and prosperity and reacting to recent trends, in particular economic </a:t>
            </a:r>
            <a:r>
              <a:rPr lang="en-US" sz="1800" dirty="0" err="1"/>
              <a:t>globalisation</a:t>
            </a:r>
            <a:r>
              <a:rPr lang="en-US" sz="1800" dirty="0"/>
              <a:t>, but also the recent decline in human development, fragility, and rising social, economic and environmental inequalities exacerbated by the COVID-19 pandemic.”</a:t>
            </a:r>
            <a:r>
              <a:rPr lang="nl-NL" sz="16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0" indent="0">
              <a:buNone/>
            </a:pPr>
            <a:endParaRPr lang="nl-NL" sz="16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nl-BE" dirty="0"/>
              <a:t>Tanzania</a:t>
            </a:r>
          </a:p>
          <a:p>
            <a:r>
              <a:rPr lang="en-US" dirty="0"/>
              <a:t>“Challenge-based learning: a bridge between Europe and Tanzania”</a:t>
            </a:r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452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3568" y="0"/>
            <a:ext cx="7920000" cy="1080000"/>
          </a:xfrm>
          <a:prstGeom prst="rect">
            <a:avLst/>
          </a:prstGeom>
        </p:spPr>
        <p:txBody>
          <a:bodyPr vert="horz" lIns="0" tIns="72000" rIns="0" bIns="7200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>
                <a:ea typeface="ＭＳ Ｐゴシック" charset="-128"/>
                <a:cs typeface="ＭＳ Ｐゴシック" charset="-128"/>
              </a:rPr>
              <a:t>Erasmus+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6000" y="1360800"/>
            <a:ext cx="9360576" cy="6100648"/>
          </a:xfrm>
          <a:prstGeom prst="rect">
            <a:avLst/>
          </a:prstGeom>
        </p:spPr>
        <p:txBody>
          <a:bodyPr vert="horz" lIns="0" tIns="46800" rIns="0" bIns="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 baseline="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88900">
              <a:lnSpc>
                <a:spcPct val="120000"/>
              </a:lnSpc>
              <a:spcBef>
                <a:spcPts val="0"/>
              </a:spcBef>
              <a:buNone/>
            </a:pP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Plans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for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application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to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Erasmus+</a:t>
            </a:r>
          </a:p>
          <a:p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Work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Package 1: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Innovation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as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driving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force</a:t>
            </a:r>
          </a:p>
          <a:p>
            <a:pPr marL="0" indent="0">
              <a:buNone/>
            </a:pP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Analysis of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the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situation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/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needs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analysis) </a:t>
            </a:r>
          </a:p>
          <a:p>
            <a:pPr marL="0" indent="0">
              <a:buNone/>
            </a:pP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Entrepreneurship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 </a:t>
            </a:r>
          </a:p>
          <a:p>
            <a:pPr marL="0" indent="0">
              <a:buNone/>
            </a:pP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Engaging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external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partners: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industry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0" indent="0">
              <a:buNone/>
            </a:pP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Building trust </a:t>
            </a:r>
          </a:p>
          <a:p>
            <a:pPr marL="0" indent="0">
              <a:buNone/>
            </a:pP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Employability</a:t>
            </a:r>
          </a:p>
          <a:p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Work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Package 2: Curriculum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modifications</a:t>
            </a:r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Remake courses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to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make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them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relevant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for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community,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university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and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industry</a:t>
            </a:r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Hybrid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inter-university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courses </a:t>
            </a:r>
          </a:p>
          <a:p>
            <a:pPr marL="0" indent="0">
              <a:buNone/>
            </a:pP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Exchanges: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students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as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catalyst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, but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also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teacher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mobility</a:t>
            </a:r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Internationalisation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on campus </a:t>
            </a:r>
          </a:p>
          <a:p>
            <a:pPr marL="0" indent="0">
              <a:buNone/>
            </a:pP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Accreditation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! </a:t>
            </a:r>
          </a:p>
          <a:p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144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3568" y="0"/>
            <a:ext cx="7920000" cy="1080000"/>
          </a:xfrm>
          <a:prstGeom prst="rect">
            <a:avLst/>
          </a:prstGeom>
        </p:spPr>
        <p:txBody>
          <a:bodyPr vert="horz" lIns="0" tIns="72000" rIns="0" bIns="7200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>
                <a:ea typeface="ＭＳ Ｐゴシック" charset="-128"/>
                <a:cs typeface="ＭＳ Ｐゴシック" charset="-128"/>
              </a:rPr>
              <a:t>Erasmus+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6000" y="1360800"/>
            <a:ext cx="9360576" cy="6100648"/>
          </a:xfrm>
          <a:prstGeom prst="rect">
            <a:avLst/>
          </a:prstGeom>
        </p:spPr>
        <p:txBody>
          <a:bodyPr vert="horz" lIns="0" tIns="46800" rIns="0" bIns="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 baseline="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88900">
              <a:lnSpc>
                <a:spcPct val="120000"/>
              </a:lnSpc>
              <a:spcBef>
                <a:spcPts val="0"/>
              </a:spcBef>
              <a:buNone/>
            </a:pP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Plans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for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application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to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Erasmus+</a:t>
            </a:r>
          </a:p>
          <a:p>
            <a:pPr marL="0" indent="0">
              <a:buNone/>
            </a:pPr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Partners:</a:t>
            </a:r>
          </a:p>
          <a:p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nl-NL" dirty="0">
                <a:latin typeface="Calibri" charset="0"/>
                <a:ea typeface="ＭＳ Ｐゴシック" charset="0"/>
                <a:cs typeface="ＭＳ Ｐゴシック" charset="0"/>
              </a:rPr>
              <a:t>Europe/CLUSTER:</a:t>
            </a:r>
          </a:p>
          <a:p>
            <a:pPr lvl="1"/>
            <a:r>
              <a:rPr lang="nl-NL" sz="1800" dirty="0">
                <a:latin typeface="Calibri" charset="0"/>
                <a:ea typeface="ＭＳ Ｐゴシック" charset="0"/>
                <a:cs typeface="ＭＳ Ｐゴシック" charset="0"/>
              </a:rPr>
              <a:t>KU Leuven</a:t>
            </a:r>
          </a:p>
          <a:p>
            <a:pPr lvl="1"/>
            <a:r>
              <a:rPr lang="nl-NL" sz="1800" dirty="0">
                <a:latin typeface="Calibri" charset="0"/>
                <a:ea typeface="ＭＳ Ｐゴシック" charset="0"/>
                <a:cs typeface="ＭＳ Ｐゴシック" charset="0"/>
              </a:rPr>
              <a:t>TU Eindhoven</a:t>
            </a:r>
          </a:p>
          <a:p>
            <a:pPr lvl="1"/>
            <a:r>
              <a:rPr lang="nl-NL" sz="1800" dirty="0">
                <a:latin typeface="Calibri" charset="0"/>
                <a:ea typeface="ＭＳ Ｐゴシック" charset="0"/>
                <a:cs typeface="ＭＳ Ｐゴシック" charset="0"/>
              </a:rPr>
              <a:t>KTH</a:t>
            </a:r>
          </a:p>
          <a:p>
            <a:r>
              <a:rPr lang="nl-NL" dirty="0">
                <a:latin typeface="Calibri" charset="0"/>
                <a:ea typeface="ＭＳ Ｐゴシック" charset="0"/>
                <a:cs typeface="ＭＳ Ｐゴシック" charset="0"/>
              </a:rPr>
              <a:t>Tanzania:</a:t>
            </a:r>
          </a:p>
          <a:p>
            <a:pPr lvl="1"/>
            <a:r>
              <a:rPr lang="nl-NL" sz="1800" dirty="0">
                <a:latin typeface="Calibri" charset="0"/>
                <a:ea typeface="ＭＳ Ｐゴシック" charset="0"/>
                <a:cs typeface="ＭＳ Ｐゴシック" charset="0"/>
              </a:rPr>
              <a:t>Nelson Mandela </a:t>
            </a:r>
            <a:r>
              <a:rPr lang="nl-NL" sz="1800" dirty="0" err="1">
                <a:latin typeface="Calibri" charset="0"/>
                <a:ea typeface="ＭＳ Ｐゴシック" charset="0"/>
                <a:cs typeface="ＭＳ Ｐゴシック" charset="0"/>
              </a:rPr>
              <a:t>African</a:t>
            </a:r>
            <a:r>
              <a:rPr lang="nl-NL" sz="18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1800" dirty="0" err="1">
                <a:latin typeface="Calibri" charset="0"/>
                <a:ea typeface="ＭＳ Ｐゴシック" charset="0"/>
                <a:cs typeface="ＭＳ Ｐゴシック" charset="0"/>
              </a:rPr>
              <a:t>Institute</a:t>
            </a:r>
            <a:r>
              <a:rPr lang="nl-NL" sz="18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1800" dirty="0" err="1">
                <a:latin typeface="Calibri" charset="0"/>
                <a:ea typeface="ＭＳ Ｐゴシック" charset="0"/>
                <a:cs typeface="ＭＳ Ｐゴシック" charset="0"/>
              </a:rPr>
              <a:t>for</a:t>
            </a:r>
            <a:r>
              <a:rPr lang="nl-NL" sz="18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1800" dirty="0" err="1">
                <a:latin typeface="Calibri" charset="0"/>
                <a:ea typeface="ＭＳ Ｐゴシック" charset="0"/>
                <a:cs typeface="ＭＳ Ｐゴシック" charset="0"/>
              </a:rPr>
              <a:t>Science</a:t>
            </a:r>
            <a:r>
              <a:rPr lang="nl-NL" sz="18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1800" dirty="0" err="1">
                <a:latin typeface="Calibri" charset="0"/>
                <a:ea typeface="ＭＳ Ｐゴシック" charset="0"/>
                <a:cs typeface="ＭＳ Ｐゴシック" charset="0"/>
              </a:rPr>
              <a:t>and</a:t>
            </a:r>
            <a:r>
              <a:rPr lang="nl-NL" sz="1800" dirty="0">
                <a:latin typeface="Calibri" charset="0"/>
                <a:ea typeface="ＭＳ Ｐゴシック" charset="0"/>
                <a:cs typeface="ＭＳ Ｐゴシック" charset="0"/>
              </a:rPr>
              <a:t> Technology (NM-AIST)</a:t>
            </a:r>
          </a:p>
          <a:p>
            <a:pPr lvl="1"/>
            <a:r>
              <a:rPr lang="nl-NL" sz="1800" dirty="0">
                <a:latin typeface="Calibri" charset="0"/>
                <a:ea typeface="ＭＳ Ｐゴシック" charset="0"/>
                <a:cs typeface="ＭＳ Ｐゴシック" charset="0"/>
              </a:rPr>
              <a:t>University of Dar es Salaam</a:t>
            </a:r>
          </a:p>
          <a:p>
            <a:pPr lvl="1"/>
            <a:r>
              <a:rPr lang="nl-NL" sz="1800" dirty="0" err="1">
                <a:latin typeface="Calibri" charset="0"/>
                <a:ea typeface="ＭＳ Ｐゴシック" charset="0"/>
                <a:cs typeface="ＭＳ Ｐゴシック" charset="0"/>
              </a:rPr>
              <a:t>Ardhi</a:t>
            </a:r>
            <a:r>
              <a:rPr lang="nl-NL" sz="1800" dirty="0">
                <a:latin typeface="Calibri" charset="0"/>
                <a:ea typeface="ＭＳ Ｐゴシック" charset="0"/>
                <a:cs typeface="ＭＳ Ｐゴシック" charset="0"/>
              </a:rPr>
              <a:t> University</a:t>
            </a:r>
          </a:p>
          <a:p>
            <a:pPr lvl="1"/>
            <a:r>
              <a:rPr lang="en-US" sz="1800" dirty="0">
                <a:latin typeface="Calibri" charset="0"/>
                <a:ea typeface="ＭＳ Ｐゴシック" charset="0"/>
                <a:cs typeface="ＭＳ Ｐゴシック" charset="0"/>
              </a:rPr>
              <a:t>Mbeya University of Science and Technology</a:t>
            </a:r>
            <a:endParaRPr lang="nl-NL" sz="1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404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3568" y="0"/>
            <a:ext cx="7920000" cy="1080000"/>
          </a:xfrm>
          <a:prstGeom prst="rect">
            <a:avLst/>
          </a:prstGeom>
        </p:spPr>
        <p:txBody>
          <a:bodyPr vert="horz" lIns="0" tIns="72000" rIns="0" bIns="7200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>
                <a:ea typeface="ＭＳ Ｐゴシック" charset="-128"/>
                <a:cs typeface="ＭＳ Ｐゴシック" charset="-128"/>
              </a:rPr>
              <a:t>Erasmus+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6000" y="1360800"/>
            <a:ext cx="9360576" cy="6100648"/>
          </a:xfrm>
          <a:prstGeom prst="rect">
            <a:avLst/>
          </a:prstGeom>
        </p:spPr>
        <p:txBody>
          <a:bodyPr vert="horz" lIns="0" tIns="46800" rIns="0" bIns="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 baseline="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88900">
              <a:lnSpc>
                <a:spcPct val="120000"/>
              </a:lnSpc>
              <a:spcBef>
                <a:spcPts val="0"/>
              </a:spcBef>
              <a:buNone/>
            </a:pP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Plans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for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application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</a:t>
            </a: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to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 Erasmus+</a:t>
            </a:r>
          </a:p>
          <a:p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Work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Package 3: Management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and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leadership</a:t>
            </a:r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Support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to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teachers</a:t>
            </a:r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Work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Package 4: Understanding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the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role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of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contextual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knowledge</a:t>
            </a:r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Europe/Tanzania: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learning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from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differences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in context </a:t>
            </a:r>
          </a:p>
          <a:p>
            <a:pPr marL="0" indent="0">
              <a:buNone/>
            </a:pP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The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ethical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dimension</a:t>
            </a:r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Policy development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and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impact on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decision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making (Jonas) </a:t>
            </a:r>
          </a:p>
          <a:p>
            <a:pPr marL="0" indent="0">
              <a:buNone/>
            </a:pP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Global/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intercontinental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competences</a:t>
            </a:r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Work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Package 5: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Dissemination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sz="2000" dirty="0" err="1">
                <a:latin typeface="Calibri" charset="0"/>
                <a:ea typeface="ＭＳ Ｐゴシック" charset="0"/>
                <a:cs typeface="ＭＳ Ｐゴシック" charset="0"/>
              </a:rPr>
              <a:t>and</a:t>
            </a:r>
            <a:r>
              <a:rPr lang="nl-NL" sz="2000" dirty="0">
                <a:latin typeface="Calibri" charset="0"/>
                <a:ea typeface="ＭＳ Ｐゴシック" charset="0"/>
                <a:cs typeface="ＭＳ Ｐゴシック" charset="0"/>
              </a:rPr>
              <a:t> impact</a:t>
            </a:r>
          </a:p>
        </p:txBody>
      </p:sp>
    </p:spTree>
    <p:extLst>
      <p:ext uri="{BB962C8B-B14F-4D97-AF65-F5344CB8AC3E}">
        <p14:creationId xmlns:p14="http://schemas.microsoft.com/office/powerpoint/2010/main" val="1432693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3568" y="0"/>
            <a:ext cx="7920000" cy="1080000"/>
          </a:xfrm>
          <a:prstGeom prst="rect">
            <a:avLst/>
          </a:prstGeom>
        </p:spPr>
        <p:txBody>
          <a:bodyPr vert="horz" lIns="0" tIns="72000" rIns="0" bIns="7200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>
                <a:ea typeface="ＭＳ Ｐゴシック" charset="-128"/>
                <a:cs typeface="ＭＳ Ｐゴシック" charset="-128"/>
              </a:rPr>
              <a:t>Erasmus+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6000" y="1360800"/>
            <a:ext cx="9360576" cy="6100648"/>
          </a:xfrm>
          <a:prstGeom prst="rect">
            <a:avLst/>
          </a:prstGeom>
        </p:spPr>
        <p:txBody>
          <a:bodyPr vert="horz" lIns="0" tIns="46800" rIns="0" bIns="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 baseline="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182B5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88900">
              <a:lnSpc>
                <a:spcPct val="120000"/>
              </a:lnSpc>
              <a:spcBef>
                <a:spcPts val="0"/>
              </a:spcBef>
              <a:buNone/>
            </a:pPr>
            <a:r>
              <a:rPr lang="nl-BE" sz="2800" dirty="0" err="1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Progress</a:t>
            </a:r>
            <a:r>
              <a:rPr lang="nl-BE" sz="2800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…</a:t>
            </a:r>
          </a:p>
          <a:p>
            <a:pPr marL="0" indent="88900">
              <a:lnSpc>
                <a:spcPct val="120000"/>
              </a:lnSpc>
              <a:spcBef>
                <a:spcPts val="0"/>
              </a:spcBef>
              <a:buNone/>
            </a:pPr>
            <a:endParaRPr lang="nl-BE" sz="2800" dirty="0">
              <a:solidFill>
                <a:srgbClr val="FF0000"/>
              </a:solidFill>
              <a:latin typeface="Arial"/>
              <a:ea typeface="ＭＳ Ｐゴシック" charset="0"/>
              <a:cs typeface="Arial"/>
            </a:endParaRPr>
          </a:p>
          <a:p>
            <a:r>
              <a:rPr lang="nl-NL" dirty="0">
                <a:latin typeface="Calibri" charset="0"/>
                <a:ea typeface="ＭＳ Ｐゴシック" charset="0"/>
                <a:cs typeface="ＭＳ Ｐゴシック" charset="0"/>
              </a:rPr>
              <a:t>Call </a:t>
            </a:r>
            <a:r>
              <a:rPr lang="nl-NL" dirty="0" err="1">
                <a:latin typeface="Calibri" charset="0"/>
                <a:ea typeface="ＭＳ Ｐゴシック" charset="0"/>
                <a:cs typeface="ＭＳ Ｐゴシック" charset="0"/>
              </a:rPr>
              <a:t>came</a:t>
            </a:r>
            <a:r>
              <a:rPr lang="nl-NL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dirty="0" err="1">
                <a:latin typeface="Calibri" charset="0"/>
                <a:ea typeface="ＭＳ Ｐゴシック" charset="0"/>
                <a:cs typeface="ＭＳ Ｐゴシック" charset="0"/>
              </a:rPr>
              <a:t>too</a:t>
            </a:r>
            <a:r>
              <a:rPr lang="nl-NL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dirty="0" err="1">
                <a:latin typeface="Calibri" charset="0"/>
                <a:ea typeface="ＭＳ Ｐゴシック" charset="0"/>
                <a:cs typeface="ＭＳ Ｐゴシック" charset="0"/>
              </a:rPr>
              <a:t>early</a:t>
            </a:r>
            <a:endParaRPr lang="nl-NL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nl-NL" dirty="0">
                <a:latin typeface="Calibri" charset="0"/>
                <a:ea typeface="ＭＳ Ｐゴシック" charset="0"/>
                <a:cs typeface="ＭＳ Ｐゴシック" charset="0"/>
              </a:rPr>
              <a:t>Slow </a:t>
            </a:r>
            <a:r>
              <a:rPr lang="nl-NL" dirty="0" err="1">
                <a:latin typeface="Calibri" charset="0"/>
                <a:ea typeface="ＭＳ Ｐゴシック" charset="0"/>
                <a:cs typeface="ＭＳ Ｐゴシック" charset="0"/>
              </a:rPr>
              <a:t>progress</a:t>
            </a:r>
            <a:endParaRPr lang="nl-NL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nl-NL" dirty="0">
                <a:latin typeface="Calibri" charset="0"/>
                <a:ea typeface="ＭＳ Ｐゴシック" charset="0"/>
                <a:cs typeface="ＭＳ Ｐゴシック" charset="0"/>
              </a:rPr>
              <a:t>Plan </a:t>
            </a:r>
            <a:r>
              <a:rPr lang="nl-NL" dirty="0" err="1">
                <a:latin typeface="Calibri" charset="0"/>
                <a:ea typeface="ＭＳ Ｐゴシック" charset="0"/>
                <a:cs typeface="ＭＳ Ｐゴシック" charset="0"/>
              </a:rPr>
              <a:t>to</a:t>
            </a:r>
            <a:r>
              <a:rPr lang="nl-NL" dirty="0">
                <a:latin typeface="Calibri" charset="0"/>
                <a:ea typeface="ＭＳ Ｐゴシック" charset="0"/>
                <a:cs typeface="ＭＳ Ｐゴシック" charset="0"/>
              </a:rPr>
              <a:t> set up </a:t>
            </a:r>
            <a:r>
              <a:rPr lang="nl-NL" dirty="0" err="1">
                <a:latin typeface="Calibri" charset="0"/>
                <a:ea typeface="ＭＳ Ｐゴシック" charset="0"/>
                <a:cs typeface="ＭＳ Ｐゴシック" charset="0"/>
              </a:rPr>
              <a:t>parts</a:t>
            </a:r>
            <a:r>
              <a:rPr lang="nl-NL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dirty="0" err="1">
                <a:latin typeface="Calibri" charset="0"/>
                <a:ea typeface="ＭＳ Ｐゴシック" charset="0"/>
                <a:cs typeface="ＭＳ Ｐゴシック" charset="0"/>
              </a:rPr>
              <a:t>that</a:t>
            </a:r>
            <a:r>
              <a:rPr lang="nl-NL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dirty="0" err="1">
                <a:latin typeface="Calibri" charset="0"/>
                <a:ea typeface="ＭＳ Ｐゴシック" charset="0"/>
                <a:cs typeface="ＭＳ Ｐゴシック" charset="0"/>
              </a:rPr>
              <a:t>can</a:t>
            </a:r>
            <a:r>
              <a:rPr lang="nl-NL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dirty="0" err="1">
                <a:latin typeface="Calibri" charset="0"/>
                <a:ea typeface="ＭＳ Ｐゴシック" charset="0"/>
                <a:cs typeface="ＭＳ Ｐゴシック" charset="0"/>
              </a:rPr>
              <a:t>be</a:t>
            </a:r>
            <a:r>
              <a:rPr lang="nl-NL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dirty="0" err="1">
                <a:latin typeface="Calibri" charset="0"/>
                <a:ea typeface="ＭＳ Ｐゴシック" charset="0"/>
                <a:cs typeface="ＭＳ Ｐゴシック" charset="0"/>
              </a:rPr>
              <a:t>initiated</a:t>
            </a:r>
            <a:r>
              <a:rPr lang="nl-NL" dirty="0">
                <a:latin typeface="Calibri" charset="0"/>
                <a:ea typeface="ＭＳ Ｐゴシック" charset="0"/>
                <a:cs typeface="ＭＳ Ｐゴシック" charset="0"/>
              </a:rPr>
              <a:t> without </a:t>
            </a:r>
            <a:r>
              <a:rPr lang="nl-NL" dirty="0" err="1">
                <a:latin typeface="Calibri" charset="0"/>
                <a:ea typeface="ＭＳ Ｐゴシック" charset="0"/>
                <a:cs typeface="ＭＳ Ｐゴシック" charset="0"/>
              </a:rPr>
              <a:t>funding</a:t>
            </a:r>
            <a:endParaRPr lang="nl-NL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nl-NL" dirty="0" err="1">
                <a:latin typeface="Calibri" charset="0"/>
                <a:ea typeface="ＭＳ Ｐゴシック" charset="0"/>
                <a:cs typeface="ＭＳ Ｐゴシック" charset="0"/>
              </a:rPr>
              <a:t>Submission</a:t>
            </a:r>
            <a:r>
              <a:rPr lang="nl-NL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dirty="0" err="1">
                <a:latin typeface="Calibri" charset="0"/>
                <a:ea typeface="ＭＳ Ｐゴシック" charset="0"/>
                <a:cs typeface="ＭＳ Ｐゴシック" charset="0"/>
              </a:rPr>
              <a:t>planned</a:t>
            </a:r>
            <a:r>
              <a:rPr lang="nl-NL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nl-NL" dirty="0" err="1">
                <a:latin typeface="Calibri" charset="0"/>
                <a:ea typeface="ＭＳ Ｐゴシック" charset="0"/>
                <a:cs typeface="ＭＳ Ｐゴシック" charset="0"/>
              </a:rPr>
              <a:t>for</a:t>
            </a:r>
            <a:r>
              <a:rPr lang="nl-NL" dirty="0">
                <a:latin typeface="Calibri" charset="0"/>
                <a:ea typeface="ＭＳ Ｐゴシック" charset="0"/>
                <a:cs typeface="ＭＳ Ｐゴシック" charset="0"/>
              </a:rPr>
              <a:t> next call</a:t>
            </a:r>
          </a:p>
          <a:p>
            <a:pPr marL="0" indent="0">
              <a:buNone/>
            </a:pPr>
            <a:endParaRPr lang="nl-NL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nl-NL" sz="2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526265"/>
      </p:ext>
    </p:extLst>
  </p:cSld>
  <p:clrMapOvr>
    <a:masterClrMapping/>
  </p:clrMapOvr>
</p:sld>
</file>

<file path=ppt/theme/theme1.xml><?xml version="1.0" encoding="utf-8"?>
<a:theme xmlns:a="http://schemas.openxmlformats.org/drawingml/2006/main" name="New kul template">
  <a:themeElements>
    <a:clrScheme name="corporate_kuleuven_liggen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rporate_kuleuven_ligge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rporate_kuleuven_ligge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kuleuven_ligge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kuleuven_ligge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kuleuven_ligge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kuleuven_ligge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kuleuven_ligge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kuleuven_ligge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kuleuven_ligge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kuleuven_ligge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kuleuven_ligge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kuleuven_ligge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kuleuven_ligge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009-Corporate_Kuleuven_liggend_witte achtergrond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009-Corporate_Kuleuven_liggend_blauwe achtergrond">
  <a:themeElements>
    <a:clrScheme name="corporate_kuleuven_liggen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rporate_kuleuven_ligge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rporate_kuleuven_ligge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kuleuven_ligge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kuleuven_ligge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kuleuven_ligge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kuleuven_ligge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_kuleuven_ligge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kuleuven_ligge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kuleuven_ligge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kuleuven_ligge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kuleuven_ligge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kuleuven_ligge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_kuleuven_ligge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465D79A30DFB45AC8CC2511C4B1847" ma:contentTypeVersion="19" ma:contentTypeDescription="Een nieuw document maken." ma:contentTypeScope="" ma:versionID="d49de0c6944443d0c398b80890164ec9">
  <xsd:schema xmlns:xsd="http://www.w3.org/2001/XMLSchema" xmlns:xs="http://www.w3.org/2001/XMLSchema" xmlns:p="http://schemas.microsoft.com/office/2006/metadata/properties" xmlns:ns2="60c8d8bd-d408-4045-953a-867b1f07f8b3" xmlns:ns3="7175d65e-0428-40e7-befa-fe455af99e9f" targetNamespace="http://schemas.microsoft.com/office/2006/metadata/properties" ma:root="true" ma:fieldsID="a4699583fe923851a8ae535984521198" ns2:_="" ns3:_="">
    <xsd:import namespace="60c8d8bd-d408-4045-953a-867b1f07f8b3"/>
    <xsd:import namespace="7175d65e-0428-40e7-befa-fe455af99e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Flow_SignoffStatu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Statu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c8d8bd-d408-4045-953a-867b1f07f8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0" nillable="true" ma:displayName="Sign-off status" ma:internalName="Sign_x002d_off_x0020_status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8b6fc0cd-01fe-45a4-a6f7-42bcc5426b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Status" ma:index="21" nillable="true" ma:displayName="Status" ma:format="Dropdown" ma:internalName="Statu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Nog niet gestart"/>
                    <xsd:enumeration value="In behandeling"/>
                    <xsd:enumeration value="Afgewerkt"/>
                    <xsd:enumeration value="Dringend"/>
                  </xsd:restriction>
                </xsd:simpleType>
              </xsd:element>
            </xsd:sequence>
          </xsd:extension>
        </xsd:complexContent>
      </xsd:complex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5d65e-0428-40e7-befa-fe455af99e9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cc744dc7-399a-4794-95fb-2093bfe8f3fe}" ma:internalName="TaxCatchAll" ma:showField="CatchAllData" ma:web="7175d65e-0428-40e7-befa-fe455af99e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15654C-25C2-45C0-952A-18B37C14E3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1329E2-DE80-4503-B1D3-F1CECDFE4A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c8d8bd-d408-4045-953a-867b1f07f8b3"/>
    <ds:schemaRef ds:uri="7175d65e-0428-40e7-befa-fe455af99e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kul template.potx</Template>
  <TotalTime>0</TotalTime>
  <Words>544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New kul template</vt:lpstr>
      <vt:lpstr>2009-Corporate_Kuleuven_liggend_witte achtergrond</vt:lpstr>
      <vt:lpstr>2009-Corporate_Kuleuven_liggend_blauwe achtergrond</vt:lpstr>
      <vt:lpstr>CLUSTER – working group Africa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KUL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standaard</dc:creator>
  <cp:lastModifiedBy>Jules Vanpée</cp:lastModifiedBy>
  <cp:revision>276</cp:revision>
  <dcterms:created xsi:type="dcterms:W3CDTF">2009-09-09T12:26:47Z</dcterms:created>
  <dcterms:modified xsi:type="dcterms:W3CDTF">2023-03-29T19:49:23Z</dcterms:modified>
</cp:coreProperties>
</file>