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3"/>
    <p:sldMasterId id="2147483694" r:id="rId4"/>
  </p:sldMasterIdLst>
  <p:notesMasterIdLst>
    <p:notesMasterId r:id="rId10"/>
  </p:notesMasterIdLst>
  <p:handoutMasterIdLst>
    <p:handoutMasterId r:id="rId11"/>
  </p:handoutMasterIdLst>
  <p:sldIdLst>
    <p:sldId id="277" r:id="rId5"/>
    <p:sldId id="282" r:id="rId6"/>
    <p:sldId id="283" r:id="rId7"/>
    <p:sldId id="289" r:id="rId8"/>
    <p:sldId id="288"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LUSTER - Symposium" id="{9D7516CD-668B-4001-A788-4F2A811A8D54}">
          <p14:sldIdLst>
            <p14:sldId id="277"/>
            <p14:sldId id="282"/>
            <p14:sldId id="283"/>
            <p14:sldId id="289"/>
            <p14:sldId id="28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D5D"/>
    <a:srgbClr val="DCE7F0"/>
    <a:srgbClr val="1D8DB0"/>
    <a:srgbClr val="005E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A6403B-302F-4414-8A5E-121EAF02E826}" v="3" dt="2023-03-26T21:46:13.2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59" autoAdjust="0"/>
    <p:restoredTop sz="72613" autoAdjust="0"/>
  </p:normalViewPr>
  <p:slideViewPr>
    <p:cSldViewPr snapToGrid="0" snapToObjects="1">
      <p:cViewPr varScale="1">
        <p:scale>
          <a:sx n="62" d="100"/>
          <a:sy n="62" d="100"/>
        </p:scale>
        <p:origin x="883" y="53"/>
      </p:cViewPr>
      <p:guideLst/>
    </p:cSldViewPr>
  </p:slideViewPr>
  <p:notesTextViewPr>
    <p:cViewPr>
      <p:scale>
        <a:sx n="1" d="1"/>
        <a:sy n="1" d="1"/>
      </p:scale>
      <p:origin x="0" y="-2093"/>
    </p:cViewPr>
  </p:notesTextViewPr>
  <p:sorterViewPr>
    <p:cViewPr>
      <p:scale>
        <a:sx n="66" d="100"/>
        <a:sy n="66" d="100"/>
      </p:scale>
      <p:origin x="0" y="0"/>
    </p:cViewPr>
  </p:sorterViewPr>
  <p:notesViewPr>
    <p:cSldViewPr snapToGrid="0" snapToObjects="1">
      <p:cViewPr varScale="1">
        <p:scale>
          <a:sx n="158" d="100"/>
          <a:sy n="158" d="100"/>
        </p:scale>
        <p:origin x="424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591CCF-F6FD-734B-854A-5BC033593B1E}" type="datetimeFigureOut">
              <a:rPr lang="nl-NL" smtClean="0"/>
              <a:t>30-3-2023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52A6D4-CD3D-5148-8B70-A84796F20135}" type="slidenum">
              <a:rPr lang="nl-NL" smtClean="0"/>
              <a:t>‹#›</a:t>
            </a:fld>
            <a:endParaRPr lang="nl-NL"/>
          </a:p>
        </p:txBody>
      </p:sp>
    </p:spTree>
    <p:extLst>
      <p:ext uri="{BB962C8B-B14F-4D97-AF65-F5344CB8AC3E}">
        <p14:creationId xmlns:p14="http://schemas.microsoft.com/office/powerpoint/2010/main" val="458916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66214-DB21-4647-B5DA-0D17CA592867}" type="datetimeFigureOut">
              <a:rPr lang="nl-NL" smtClean="0"/>
              <a:t>30-3-2023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54E32A-327F-AF4B-8E1F-209FBF93D26D}" type="slidenum">
              <a:rPr lang="nl-NL" smtClean="0"/>
              <a:t>‹#›</a:t>
            </a:fld>
            <a:endParaRPr lang="nl-NL"/>
          </a:p>
        </p:txBody>
      </p:sp>
    </p:spTree>
    <p:extLst>
      <p:ext uri="{BB962C8B-B14F-4D97-AF65-F5344CB8AC3E}">
        <p14:creationId xmlns:p14="http://schemas.microsoft.com/office/powerpoint/2010/main" val="146404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sym typeface="Wingdings" panose="05000000000000000000" pitchFamily="2" charset="2"/>
              </a:rPr>
              <a:t>Primarily Master and PhD students, but BA student are also welcome</a:t>
            </a:r>
          </a:p>
          <a:p>
            <a:r>
              <a:rPr lang="en-GB" noProof="0" dirty="0">
                <a:sym typeface="Wingdings" panose="05000000000000000000" pitchFamily="2" charset="2"/>
              </a:rPr>
              <a:t>Academic staff includes administrative personnel</a:t>
            </a:r>
          </a:p>
        </p:txBody>
      </p:sp>
      <p:sp>
        <p:nvSpPr>
          <p:cNvPr id="4" name="Slide Number Placeholder 3"/>
          <p:cNvSpPr>
            <a:spLocks noGrp="1"/>
          </p:cNvSpPr>
          <p:nvPr>
            <p:ph type="sldNum" sz="quarter" idx="5"/>
          </p:nvPr>
        </p:nvSpPr>
        <p:spPr/>
        <p:txBody>
          <a:bodyPr/>
          <a:lstStyle/>
          <a:p>
            <a:fld id="{8954E32A-327F-AF4B-8E1F-209FBF93D26D}" type="slidenum">
              <a:rPr lang="nl-NL" smtClean="0"/>
              <a:t>2</a:t>
            </a:fld>
            <a:endParaRPr lang="nl-NL"/>
          </a:p>
        </p:txBody>
      </p:sp>
    </p:spTree>
    <p:extLst>
      <p:ext uri="{BB962C8B-B14F-4D97-AF65-F5344CB8AC3E}">
        <p14:creationId xmlns:p14="http://schemas.microsoft.com/office/powerpoint/2010/main" val="2717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u="none" noProof="0" dirty="0">
                <a:sym typeface="Wingdings" panose="05000000000000000000" pitchFamily="2" charset="2"/>
              </a:rPr>
              <a:t>It </a:t>
            </a:r>
            <a:r>
              <a:rPr lang="nl-BE" u="none" noProof="0" dirty="0" err="1">
                <a:sym typeface="Wingdings" panose="05000000000000000000" pitchFamily="2" charset="2"/>
              </a:rPr>
              <a:t>will</a:t>
            </a:r>
            <a:r>
              <a:rPr lang="nl-BE" u="none" noProof="0" dirty="0">
                <a:sym typeface="Wingdings" panose="05000000000000000000" pitchFamily="2" charset="2"/>
              </a:rPr>
              <a:t> </a:t>
            </a:r>
            <a:r>
              <a:rPr lang="nl-BE" u="none" noProof="0" dirty="0" err="1">
                <a:sym typeface="Wingdings" panose="05000000000000000000" pitchFamily="2" charset="2"/>
              </a:rPr>
              <a:t>be</a:t>
            </a:r>
            <a:r>
              <a:rPr lang="nl-BE" u="none" noProof="0" dirty="0">
                <a:sym typeface="Wingdings" panose="05000000000000000000" pitchFamily="2" charset="2"/>
              </a:rPr>
              <a:t> a in person event. </a:t>
            </a:r>
            <a:r>
              <a:rPr lang="nl-BE" u="none" noProof="0" dirty="0" err="1">
                <a:sym typeface="Wingdings" panose="05000000000000000000" pitchFamily="2" charset="2"/>
              </a:rPr>
              <a:t>Some</a:t>
            </a:r>
            <a:r>
              <a:rPr lang="nl-BE" u="none" noProof="0" dirty="0">
                <a:sym typeface="Wingdings" panose="05000000000000000000" pitchFamily="2" charset="2"/>
              </a:rPr>
              <a:t> </a:t>
            </a:r>
            <a:r>
              <a:rPr lang="nl-BE" u="none" noProof="0" dirty="0" err="1">
                <a:sym typeface="Wingdings" panose="05000000000000000000" pitchFamily="2" charset="2"/>
              </a:rPr>
              <a:t>aspects</a:t>
            </a:r>
            <a:r>
              <a:rPr lang="nl-BE" u="none" noProof="0" dirty="0">
                <a:sym typeface="Wingdings" panose="05000000000000000000" pitchFamily="2" charset="2"/>
              </a:rPr>
              <a:t> </a:t>
            </a:r>
            <a:r>
              <a:rPr lang="nl-BE" u="none" noProof="0" dirty="0" err="1">
                <a:sym typeface="Wingdings" panose="05000000000000000000" pitchFamily="2" charset="2"/>
              </a:rPr>
              <a:t>will</a:t>
            </a:r>
            <a:r>
              <a:rPr lang="nl-BE" u="none" noProof="0" dirty="0">
                <a:sym typeface="Wingdings" panose="05000000000000000000" pitchFamily="2" charset="2"/>
              </a:rPr>
              <a:t> </a:t>
            </a:r>
            <a:r>
              <a:rPr lang="nl-BE" u="none" noProof="0" dirty="0" err="1">
                <a:sym typeface="Wingdings" panose="05000000000000000000" pitchFamily="2" charset="2"/>
              </a:rPr>
              <a:t>be</a:t>
            </a:r>
            <a:r>
              <a:rPr lang="nl-BE" u="none" noProof="0" dirty="0">
                <a:sym typeface="Wingdings" panose="05000000000000000000" pitchFamily="2" charset="2"/>
              </a:rPr>
              <a:t> </a:t>
            </a:r>
            <a:r>
              <a:rPr lang="nl-BE" u="none" noProof="0" dirty="0" err="1">
                <a:sym typeface="Wingdings" panose="05000000000000000000" pitchFamily="2" charset="2"/>
              </a:rPr>
              <a:t>recorded</a:t>
            </a:r>
            <a:r>
              <a:rPr lang="nl-BE" u="none" noProof="0" dirty="0">
                <a:sym typeface="Wingdings" panose="05000000000000000000" pitchFamily="2" charset="2"/>
              </a:rPr>
              <a:t> and </a:t>
            </a:r>
            <a:r>
              <a:rPr lang="nl-BE" u="none" noProof="0" dirty="0" err="1">
                <a:sym typeface="Wingdings" panose="05000000000000000000" pitchFamily="2" charset="2"/>
              </a:rPr>
              <a:t>might</a:t>
            </a:r>
            <a:r>
              <a:rPr lang="nl-BE" u="none" noProof="0" dirty="0">
                <a:sym typeface="Wingdings" panose="05000000000000000000" pitchFamily="2" charset="2"/>
              </a:rPr>
              <a:t> </a:t>
            </a:r>
            <a:r>
              <a:rPr lang="nl-BE" u="none" noProof="0" dirty="0" err="1">
                <a:sym typeface="Wingdings" panose="05000000000000000000" pitchFamily="2" charset="2"/>
              </a:rPr>
              <a:t>be</a:t>
            </a:r>
            <a:r>
              <a:rPr lang="nl-BE" u="none" noProof="0" dirty="0">
                <a:sym typeface="Wingdings" panose="05000000000000000000" pitchFamily="2" charset="2"/>
              </a:rPr>
              <a:t> public </a:t>
            </a:r>
            <a:r>
              <a:rPr lang="nl-BE" u="none" noProof="0" dirty="0" err="1">
                <a:sym typeface="Wingdings" panose="05000000000000000000" pitchFamily="2" charset="2"/>
              </a:rPr>
              <a:t>after</a:t>
            </a:r>
            <a:r>
              <a:rPr lang="nl-BE" u="none" noProof="0" dirty="0">
                <a:sym typeface="Wingdings" panose="05000000000000000000" pitchFamily="2" charset="2"/>
              </a:rPr>
              <a:t> </a:t>
            </a:r>
            <a:r>
              <a:rPr lang="nl-BE" u="none" noProof="0" dirty="0" err="1">
                <a:sym typeface="Wingdings" panose="05000000000000000000" pitchFamily="2" charset="2"/>
              </a:rPr>
              <a:t>the</a:t>
            </a:r>
            <a:r>
              <a:rPr lang="nl-BE" u="none" noProof="0" dirty="0">
                <a:sym typeface="Wingdings" panose="05000000000000000000" pitchFamily="2" charset="2"/>
              </a:rPr>
              <a:t> event.</a:t>
            </a:r>
            <a:endParaRPr lang="en-GB" u="none" noProof="0"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8954E32A-327F-AF4B-8E1F-209FBF93D26D}" type="slidenum">
              <a:rPr lang="nl-NL" smtClean="0"/>
              <a:t>3</a:t>
            </a:fld>
            <a:endParaRPr lang="nl-NL"/>
          </a:p>
        </p:txBody>
      </p:sp>
    </p:spTree>
    <p:extLst>
      <p:ext uri="{BB962C8B-B14F-4D97-AF65-F5344CB8AC3E}">
        <p14:creationId xmlns:p14="http://schemas.microsoft.com/office/powerpoint/2010/main" val="483339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sym typeface="Wingdings" panose="05000000000000000000" pitchFamily="2" charset="2"/>
              </a:rPr>
              <a:t>Keynote:</a:t>
            </a:r>
          </a:p>
          <a:p>
            <a:pPr marL="171450" indent="-171450">
              <a:buFont typeface="Arial" panose="020B0604020202020204" pitchFamily="34" charset="0"/>
              <a:buChar char="•"/>
            </a:pPr>
            <a:r>
              <a:rPr lang="en-GB" u="none" noProof="0" dirty="0">
                <a:sym typeface="Wingdings" panose="05000000000000000000" pitchFamily="2" charset="2"/>
              </a:rPr>
              <a:t>Talk about their experience with entrepreneurship in their education programme (the good and the bad), how they where stimulated/the catalyst that resulted in starting their on businesses and/or organisations</a:t>
            </a:r>
          </a:p>
          <a:p>
            <a:pPr marL="628650" lvl="1" indent="-171450">
              <a:buFont typeface="Arial" panose="020B0604020202020204" pitchFamily="34" charset="0"/>
              <a:buChar char="•"/>
            </a:pPr>
            <a:r>
              <a:rPr lang="en-GB" u="none" noProof="0" dirty="0">
                <a:sym typeface="Wingdings" panose="05000000000000000000" pitchFamily="2" charset="2"/>
              </a:rPr>
              <a:t>Fried </a:t>
            </a:r>
            <a:r>
              <a:rPr lang="en-GB" u="none" noProof="0" dirty="0" err="1">
                <a:sym typeface="Wingdings" panose="05000000000000000000" pitchFamily="2" charset="2"/>
              </a:rPr>
              <a:t>Vancraen</a:t>
            </a:r>
            <a:r>
              <a:rPr lang="en-GB" u="none" noProof="0" dirty="0">
                <a:sym typeface="Wingdings" panose="05000000000000000000" pitchFamily="2" charset="2"/>
              </a:rPr>
              <a:t>: Founder &amp; CEO of Materialise </a:t>
            </a:r>
          </a:p>
          <a:p>
            <a:pPr marL="1085850" lvl="2" indent="-171450">
              <a:buFont typeface="Arial" panose="020B0604020202020204" pitchFamily="34" charset="0"/>
              <a:buChar char="•"/>
            </a:pPr>
            <a:r>
              <a:rPr lang="en-GB" u="none" noProof="0" dirty="0">
                <a:sym typeface="Wingdings" panose="05000000000000000000" pitchFamily="2" charset="2"/>
              </a:rPr>
              <a:t>A company that aims to innovate product development that results in a better world, through their software and hardware infrastructure and in-depth knowledge of additive manufacturing.</a:t>
            </a:r>
          </a:p>
          <a:p>
            <a:pPr marL="628650" lvl="1" indent="-171450">
              <a:buFont typeface="Arial" panose="020B0604020202020204" pitchFamily="34" charset="0"/>
              <a:buChar char="•"/>
            </a:pPr>
            <a:r>
              <a:rPr lang="en-GB" u="none" noProof="0" dirty="0">
                <a:sym typeface="Wingdings" panose="05000000000000000000" pitchFamily="2" charset="2"/>
              </a:rPr>
              <a:t>Katrien Herdewyn: Founder of </a:t>
            </a:r>
            <a:r>
              <a:rPr lang="en-GB" u="none" noProof="0" dirty="0" err="1">
                <a:sym typeface="Wingdings" panose="05000000000000000000" pitchFamily="2" charset="2"/>
              </a:rPr>
              <a:t>Elegnano</a:t>
            </a:r>
            <a:endParaRPr lang="en-GB" u="none" noProof="0" dirty="0">
              <a:sym typeface="Wingdings" panose="05000000000000000000" pitchFamily="2" charset="2"/>
            </a:endParaRPr>
          </a:p>
          <a:p>
            <a:pPr marL="1085850" lvl="2" indent="-171450">
              <a:buFont typeface="Arial" panose="020B0604020202020204" pitchFamily="34" charset="0"/>
              <a:buChar char="•"/>
            </a:pPr>
            <a:r>
              <a:rPr lang="en-GB" u="none" noProof="0" dirty="0">
                <a:sym typeface="Wingdings" panose="05000000000000000000" pitchFamily="2" charset="2"/>
              </a:rPr>
              <a:t>A business that offers elegant shoes for men and women. </a:t>
            </a:r>
            <a:r>
              <a:rPr lang="en-GB" u="none" noProof="0" dirty="0" err="1">
                <a:sym typeface="Wingdings" panose="05000000000000000000" pitchFamily="2" charset="2"/>
              </a:rPr>
              <a:t>Elegnano</a:t>
            </a:r>
            <a:r>
              <a:rPr lang="en-GB" u="none" noProof="0" dirty="0">
                <a:sym typeface="Wingdings" panose="05000000000000000000" pitchFamily="2" charset="2"/>
              </a:rPr>
              <a:t> </a:t>
            </a:r>
            <a:r>
              <a:rPr lang="en-US" b="0" i="0" dirty="0">
                <a:solidFill>
                  <a:srgbClr val="2E2E2E"/>
                </a:solidFill>
                <a:effectLst/>
                <a:latin typeface="avenir-lt-w01_35-light1475496"/>
              </a:rPr>
              <a:t>is literally, and figuratively a fusion of elegance and nanotechnology. Nanotechnology is for example integrated at the level of leather technology to improve the quality, comfort, and durability of the collections.</a:t>
            </a:r>
            <a:endParaRPr lang="en-GB" u="none" noProof="0" dirty="0">
              <a:sym typeface="Wingdings" panose="05000000000000000000" pitchFamily="2" charset="2"/>
            </a:endParaRPr>
          </a:p>
          <a:p>
            <a:pPr marL="628650" lvl="1" indent="-171450">
              <a:buFont typeface="Arial" panose="020B0604020202020204" pitchFamily="34" charset="0"/>
              <a:buChar char="•"/>
            </a:pPr>
            <a:r>
              <a:rPr lang="en-GB" u="none" noProof="0" dirty="0">
                <a:sym typeface="Wingdings" panose="05000000000000000000" pitchFamily="2" charset="2"/>
              </a:rPr>
              <a:t>Wim </a:t>
            </a:r>
            <a:r>
              <a:rPr lang="en-GB" u="none" noProof="0" dirty="0" err="1">
                <a:sym typeface="Wingdings" panose="05000000000000000000" pitchFamily="2" charset="2"/>
              </a:rPr>
              <a:t>Farasyn</a:t>
            </a:r>
            <a:r>
              <a:rPr lang="en-GB" u="none" noProof="0" dirty="0">
                <a:sym typeface="Wingdings" panose="05000000000000000000" pitchFamily="2" charset="2"/>
              </a:rPr>
              <a:t>: Founder of BEST Leuven &amp; co-founder of Lanark</a:t>
            </a:r>
          </a:p>
          <a:p>
            <a:pPr marL="1085850" lvl="2" indent="-171450">
              <a:buFont typeface="Arial" panose="020B0604020202020204" pitchFamily="34" charset="0"/>
              <a:buChar char="•"/>
            </a:pPr>
            <a:r>
              <a:rPr lang="en-US" b="0" i="0" dirty="0">
                <a:solidFill>
                  <a:srgbClr val="000000"/>
                </a:solidFill>
                <a:effectLst/>
                <a:latin typeface="Open Sans" panose="020B0606030504020204" pitchFamily="34" charset="0"/>
              </a:rPr>
              <a:t>Digital Supply Chain Engineers develop and continuously re-engineer the supply chains of the future. They aim for turning traditional cost </a:t>
            </a:r>
            <a:r>
              <a:rPr lang="en-US" b="0" i="0" dirty="0" err="1">
                <a:solidFill>
                  <a:srgbClr val="000000"/>
                </a:solidFill>
                <a:effectLst/>
                <a:latin typeface="Open Sans" panose="020B0606030504020204" pitchFamily="34" charset="0"/>
              </a:rPr>
              <a:t>centres</a:t>
            </a:r>
            <a:r>
              <a:rPr lang="en-US" b="0" i="0" dirty="0">
                <a:solidFill>
                  <a:srgbClr val="000000"/>
                </a:solidFill>
                <a:effectLst/>
                <a:latin typeface="Open Sans" panose="020B0606030504020204" pitchFamily="34" charset="0"/>
              </a:rPr>
              <a:t> into profit drivers by bridging operations and IT, navigating exciting new technological possibilities.</a:t>
            </a:r>
            <a:endParaRPr lang="nl-BE" u="none" noProof="0" dirty="0">
              <a:sym typeface="Wingdings" panose="05000000000000000000" pitchFamily="2" charset="2"/>
            </a:endParaRPr>
          </a:p>
          <a:p>
            <a:pPr marL="171450" indent="-171450">
              <a:buFont typeface="Arial" panose="020B0604020202020204" pitchFamily="34" charset="0"/>
              <a:buChar char="•"/>
            </a:pPr>
            <a:endParaRPr lang="nl-BE" u="none" noProof="0" dirty="0">
              <a:sym typeface="Wingdings" panose="05000000000000000000" pitchFamily="2" charset="2"/>
            </a:endParaRPr>
          </a:p>
          <a:p>
            <a:pPr marL="0" indent="0">
              <a:buFont typeface="Arial" panose="020B0604020202020204" pitchFamily="34" charset="0"/>
              <a:buNone/>
            </a:pPr>
            <a:endParaRPr lang="en-GB" u="none" noProof="0" dirty="0">
              <a:sym typeface="Wingdings" panose="05000000000000000000" pitchFamily="2" charset="2"/>
            </a:endParaRPr>
          </a:p>
          <a:p>
            <a:pPr marL="0" indent="0">
              <a:buFont typeface="Arial" panose="020B0604020202020204" pitchFamily="34" charset="0"/>
              <a:buNone/>
            </a:pPr>
            <a:r>
              <a:rPr lang="en-GB" u="none" noProof="0" dirty="0">
                <a:sym typeface="Wingdings" panose="05000000000000000000" pitchFamily="2" charset="2"/>
              </a:rPr>
              <a:t>The organisation </a:t>
            </a:r>
            <a:r>
              <a:rPr lang="en-GB" u="none" noProof="0" dirty="0" err="1">
                <a:sym typeface="Wingdings" panose="05000000000000000000" pitchFamily="2" charset="2"/>
              </a:rPr>
              <a:t>Humasol</a:t>
            </a:r>
            <a:r>
              <a:rPr lang="en-GB" u="none" noProof="0" dirty="0">
                <a:sym typeface="Wingdings" panose="05000000000000000000" pitchFamily="2" charset="2"/>
              </a:rPr>
              <a:t> will present who they are and what they do.</a:t>
            </a:r>
          </a:p>
          <a:p>
            <a:pPr marL="171450" indent="-171450">
              <a:buFont typeface="Arial" panose="020B0604020202020204" pitchFamily="34" charset="0"/>
              <a:buChar char="•"/>
            </a:pPr>
            <a:r>
              <a:rPr lang="en-US" b="0" i="0" dirty="0" err="1">
                <a:solidFill>
                  <a:srgbClr val="FFFFFF"/>
                </a:solidFill>
                <a:effectLst/>
                <a:latin typeface="Open Sans" panose="020B0606030504020204" pitchFamily="34" charset="0"/>
              </a:rPr>
              <a:t>Humasol</a:t>
            </a:r>
            <a:r>
              <a:rPr lang="en-US" b="0" i="0" dirty="0">
                <a:solidFill>
                  <a:srgbClr val="FFFFFF"/>
                </a:solidFill>
                <a:effectLst/>
                <a:latin typeface="Open Sans" panose="020B0606030504020204" pitchFamily="34" charset="0"/>
              </a:rPr>
              <a:t> is a non-profit organization that aims to make renewable energy, water and sustainable technology accessible to everyone.</a:t>
            </a:r>
            <a:endParaRPr lang="en-GB" u="none" noProof="0" dirty="0">
              <a:sym typeface="Wingdings" panose="05000000000000000000" pitchFamily="2" charset="2"/>
            </a:endParaRPr>
          </a:p>
          <a:p>
            <a:pPr marL="171450" indent="-171450">
              <a:buFont typeface="Arial" panose="020B0604020202020204" pitchFamily="34" charset="0"/>
              <a:buChar char="•"/>
            </a:pPr>
            <a:r>
              <a:rPr lang="en-GB" u="none" noProof="0" dirty="0">
                <a:sym typeface="Wingdings" panose="05000000000000000000" pitchFamily="2" charset="2"/>
              </a:rPr>
              <a:t>They will present the Africa-oriented subject for the interactive challenge</a:t>
            </a:r>
          </a:p>
          <a:p>
            <a:pPr marL="171450" indent="-171450">
              <a:buFont typeface="Arial" panose="020B0604020202020204" pitchFamily="34" charset="0"/>
              <a:buChar char="•"/>
            </a:pPr>
            <a:endParaRPr lang="en-GB" u="none" noProof="0" dirty="0">
              <a:sym typeface="Wingdings" panose="05000000000000000000" pitchFamily="2" charset="2"/>
            </a:endParaRPr>
          </a:p>
          <a:p>
            <a:pPr marL="171450" indent="-171450">
              <a:buFont typeface="Arial" panose="020B0604020202020204" pitchFamily="34" charset="0"/>
              <a:buChar char="•"/>
            </a:pPr>
            <a:endParaRPr lang="en-GB" u="none" noProof="0" dirty="0">
              <a:sym typeface="Wingdings" panose="05000000000000000000" pitchFamily="2" charset="2"/>
            </a:endParaRPr>
          </a:p>
          <a:p>
            <a:pPr marL="0" indent="0">
              <a:buFont typeface="Arial" panose="020B0604020202020204" pitchFamily="34" charset="0"/>
              <a:buNone/>
            </a:pPr>
            <a:r>
              <a:rPr lang="en-GB" u="none" noProof="0" dirty="0">
                <a:sym typeface="Wingdings" panose="05000000000000000000" pitchFamily="2" charset="2"/>
              </a:rPr>
              <a:t>Good practises:</a:t>
            </a:r>
          </a:p>
          <a:p>
            <a:pPr marL="171450" indent="-171450">
              <a:buFont typeface="Arial" panose="020B0604020202020204" pitchFamily="34" charset="0"/>
              <a:buChar char="•"/>
            </a:pPr>
            <a:r>
              <a:rPr lang="en-GB" u="none" noProof="0" dirty="0">
                <a:sym typeface="Wingdings" panose="05000000000000000000" pitchFamily="2" charset="2"/>
              </a:rPr>
              <a:t>Which CLUSTER members will present?</a:t>
            </a:r>
          </a:p>
          <a:p>
            <a:pPr marL="628650" lvl="1" indent="-171450">
              <a:buFont typeface="Arial" panose="020B0604020202020204" pitchFamily="34" charset="0"/>
              <a:buChar char="•"/>
            </a:pPr>
            <a:r>
              <a:rPr lang="en-GB" u="none" noProof="0" dirty="0">
                <a:sym typeface="Wingdings" panose="05000000000000000000" pitchFamily="2" charset="2"/>
              </a:rPr>
              <a:t>Grenoble – Christel Tessier</a:t>
            </a:r>
          </a:p>
          <a:p>
            <a:pPr marL="628650" lvl="1" indent="-171450">
              <a:buFont typeface="Arial" panose="020B0604020202020204" pitchFamily="34" charset="0"/>
              <a:buChar char="•"/>
            </a:pPr>
            <a:r>
              <a:rPr lang="en-GB" u="none" noProof="0" dirty="0" err="1">
                <a:sym typeface="Wingdings" panose="05000000000000000000" pitchFamily="2" charset="2"/>
              </a:rPr>
              <a:t>Politecnico</a:t>
            </a:r>
            <a:r>
              <a:rPr lang="en-GB" u="none" noProof="0" dirty="0">
                <a:sym typeface="Wingdings" panose="05000000000000000000" pitchFamily="2" charset="2"/>
              </a:rPr>
              <a:t> – </a:t>
            </a:r>
            <a:r>
              <a:rPr lang="en-GB" u="none" noProof="0" dirty="0" err="1">
                <a:sym typeface="Wingdings" panose="05000000000000000000" pitchFamily="2" charset="2"/>
              </a:rPr>
              <a:t>Francesso</a:t>
            </a:r>
            <a:r>
              <a:rPr lang="en-GB" u="none" noProof="0" dirty="0">
                <a:sym typeface="Wingdings" panose="05000000000000000000" pitchFamily="2" charset="2"/>
              </a:rPr>
              <a:t> </a:t>
            </a:r>
            <a:r>
              <a:rPr lang="en-GB" u="none" noProof="0" dirty="0" err="1">
                <a:sym typeface="Wingdings" panose="05000000000000000000" pitchFamily="2" charset="2"/>
              </a:rPr>
              <a:t>Serraino</a:t>
            </a:r>
            <a:endParaRPr lang="en-GB" u="none" noProof="0" dirty="0">
              <a:sym typeface="Wingdings" panose="05000000000000000000" pitchFamily="2" charset="2"/>
            </a:endParaRPr>
          </a:p>
          <a:p>
            <a:pPr marL="628650" lvl="1" indent="-171450">
              <a:buFont typeface="Arial" panose="020B0604020202020204" pitchFamily="34" charset="0"/>
              <a:buChar char="•"/>
            </a:pPr>
            <a:r>
              <a:rPr lang="en-GB" u="none" strike="sngStrike" noProof="0" dirty="0">
                <a:sym typeface="Wingdings" panose="05000000000000000000" pitchFamily="2" charset="2"/>
              </a:rPr>
              <a:t>Aalto – Kalle Airo</a:t>
            </a:r>
          </a:p>
          <a:p>
            <a:pPr marL="628650" lvl="1" indent="-171450">
              <a:buFont typeface="Arial" panose="020B0604020202020204" pitchFamily="34" charset="0"/>
              <a:buChar char="•"/>
            </a:pPr>
            <a:r>
              <a:rPr lang="en-GB" u="none" noProof="0" dirty="0">
                <a:sym typeface="Wingdings" panose="05000000000000000000" pitchFamily="2" charset="2"/>
              </a:rPr>
              <a:t>KIT – Alexander </a:t>
            </a:r>
            <a:r>
              <a:rPr lang="en-GB" u="none" noProof="0" dirty="0" err="1">
                <a:sym typeface="Wingdings" panose="05000000000000000000" pitchFamily="2" charset="2"/>
              </a:rPr>
              <a:t>Tittel</a:t>
            </a:r>
            <a:endParaRPr lang="en-GB" u="none" noProof="0" dirty="0">
              <a:sym typeface="Wingdings" panose="05000000000000000000" pitchFamily="2" charset="2"/>
            </a:endParaRPr>
          </a:p>
          <a:p>
            <a:pPr marL="171450" indent="-171450">
              <a:buFont typeface="Arial" panose="020B0604020202020204" pitchFamily="34" charset="0"/>
              <a:buChar char="•"/>
            </a:pPr>
            <a:r>
              <a:rPr lang="en-US" u="none" noProof="0" dirty="0">
                <a:sym typeface="Wingdings" panose="05000000000000000000" pitchFamily="2" charset="2"/>
              </a:rPr>
              <a:t>An audience broader then WG/CLUSTER members and will include students, academic staff and professor who are not in direct contact with CLUSTER. The focus will be on the ‘sharing of good practices’ rater then an in depth exchange.</a:t>
            </a:r>
            <a:endParaRPr lang="en-GB" u="none" noProof="0" dirty="0">
              <a:sym typeface="Wingdings" panose="05000000000000000000" pitchFamily="2" charset="2"/>
            </a:endParaRPr>
          </a:p>
          <a:p>
            <a:pPr marL="171450" indent="-171450">
              <a:buFont typeface="Arial" panose="020B0604020202020204" pitchFamily="34" charset="0"/>
              <a:buChar char="•"/>
            </a:pPr>
            <a:endParaRPr lang="en-GB" u="none" noProof="0" dirty="0">
              <a:sym typeface="Wingdings" panose="05000000000000000000" pitchFamily="2" charset="2"/>
            </a:endParaRPr>
          </a:p>
          <a:p>
            <a:pPr marL="0" indent="0">
              <a:buFont typeface="Arial" panose="020B0604020202020204" pitchFamily="34" charset="0"/>
              <a:buNone/>
            </a:pPr>
            <a:r>
              <a:rPr lang="en-GB" u="none" noProof="0" dirty="0">
                <a:sym typeface="Wingdings" panose="05000000000000000000" pitchFamily="2" charset="2"/>
              </a:rPr>
              <a:t>Challenge:</a:t>
            </a:r>
          </a:p>
          <a:p>
            <a:pPr marL="171450" indent="-171450">
              <a:buFont typeface="Arial" panose="020B0604020202020204" pitchFamily="34" charset="0"/>
              <a:buChar char="•"/>
            </a:pPr>
            <a:r>
              <a:rPr lang="en-GB" u="none" noProof="0" dirty="0">
                <a:sym typeface="Wingdings" panose="05000000000000000000" pitchFamily="2" charset="2"/>
              </a:rPr>
              <a:t>Groups of 4-5 people</a:t>
            </a:r>
          </a:p>
          <a:p>
            <a:pPr marL="171450" indent="-171450">
              <a:buFont typeface="Arial" panose="020B0604020202020204" pitchFamily="34" charset="0"/>
              <a:buChar char="•"/>
            </a:pPr>
            <a:r>
              <a:rPr lang="en-GB" u="none" noProof="0" dirty="0">
                <a:sym typeface="Wingdings" panose="05000000000000000000" pitchFamily="2" charset="2"/>
              </a:rPr>
              <a:t>3,5H time</a:t>
            </a:r>
          </a:p>
          <a:p>
            <a:pPr marL="171450" indent="-171450">
              <a:buFont typeface="Arial" panose="020B0604020202020204" pitchFamily="34" charset="0"/>
              <a:buChar char="•"/>
            </a:pPr>
            <a:r>
              <a:rPr lang="en-GB" u="none" noProof="0" dirty="0">
                <a:sym typeface="Wingdings" panose="05000000000000000000" pitchFamily="2" charset="2"/>
              </a:rPr>
              <a:t>A process and content coach will be present to assist the different teams.</a:t>
            </a:r>
          </a:p>
          <a:p>
            <a:pPr marL="171450" indent="-171450">
              <a:buFont typeface="Arial" panose="020B0604020202020204" pitchFamily="34" charset="0"/>
              <a:buChar char="•"/>
            </a:pPr>
            <a:r>
              <a:rPr lang="en-GB" u="none" noProof="0" dirty="0">
                <a:sym typeface="Wingdings" panose="05000000000000000000" pitchFamily="2" charset="2"/>
              </a:rPr>
              <a:t>The groups will present their solutions at the end of the day</a:t>
            </a:r>
          </a:p>
        </p:txBody>
      </p:sp>
      <p:sp>
        <p:nvSpPr>
          <p:cNvPr id="4" name="Slide Number Placeholder 3"/>
          <p:cNvSpPr>
            <a:spLocks noGrp="1"/>
          </p:cNvSpPr>
          <p:nvPr>
            <p:ph type="sldNum" sz="quarter" idx="5"/>
          </p:nvPr>
        </p:nvSpPr>
        <p:spPr/>
        <p:txBody>
          <a:bodyPr/>
          <a:lstStyle/>
          <a:p>
            <a:fld id="{8954E32A-327F-AF4B-8E1F-209FBF93D26D}" type="slidenum">
              <a:rPr lang="nl-NL" smtClean="0"/>
              <a:t>4</a:t>
            </a:fld>
            <a:endParaRPr lang="nl-NL"/>
          </a:p>
        </p:txBody>
      </p:sp>
    </p:spTree>
    <p:extLst>
      <p:ext uri="{BB962C8B-B14F-4D97-AF65-F5344CB8AC3E}">
        <p14:creationId xmlns:p14="http://schemas.microsoft.com/office/powerpoint/2010/main" val="1482023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noProof="0"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8954E32A-327F-AF4B-8E1F-209FBF93D26D}" type="slidenum">
              <a:rPr lang="nl-NL" smtClean="0"/>
              <a:t>5</a:t>
            </a:fld>
            <a:endParaRPr lang="nl-NL"/>
          </a:p>
        </p:txBody>
      </p:sp>
    </p:spTree>
    <p:extLst>
      <p:ext uri="{BB962C8B-B14F-4D97-AF65-F5344CB8AC3E}">
        <p14:creationId xmlns:p14="http://schemas.microsoft.com/office/powerpoint/2010/main" val="1136971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hthoek 6"/>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10" name="Rechthoek 9"/>
          <p:cNvSpPr/>
          <p:nvPr userDrawn="1"/>
        </p:nvSpPr>
        <p:spPr>
          <a:xfrm>
            <a:off x="0" y="648000"/>
            <a:ext cx="12193200" cy="62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userDrawn="1"/>
        </p:nvSpPr>
        <p:spPr>
          <a:xfrm>
            <a:off x="0" y="647998"/>
            <a:ext cx="12193200" cy="445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sp>
        <p:nvSpPr>
          <p:cNvPr id="2" name="Titel 1"/>
          <p:cNvSpPr>
            <a:spLocks noGrp="1"/>
          </p:cNvSpPr>
          <p:nvPr>
            <p:ph type="ctrTitle"/>
          </p:nvPr>
        </p:nvSpPr>
        <p:spPr>
          <a:xfrm>
            <a:off x="575999" y="1080000"/>
            <a:ext cx="6096524" cy="4024798"/>
          </a:xfrm>
        </p:spPr>
        <p:txBody>
          <a:bodyPr anchor="ctr" anchorCtr="0">
            <a:normAutofit/>
          </a:bodyPr>
          <a:lstStyle>
            <a:lvl1pPr algn="l">
              <a:defRPr sz="4000" baseline="0">
                <a:solidFill>
                  <a:schemeClr val="bg1"/>
                </a:solidFill>
              </a:defRPr>
            </a:lvl1pPr>
          </a:lstStyle>
          <a:p>
            <a:r>
              <a:rPr lang="en-US" dirty="0"/>
              <a:t>Click to edit Master title style</a:t>
            </a:r>
            <a:endParaRPr lang="nl-NL" dirty="0"/>
          </a:p>
        </p:txBody>
      </p:sp>
      <p:sp>
        <p:nvSpPr>
          <p:cNvPr id="3" name="Ondertitel 2"/>
          <p:cNvSpPr>
            <a:spLocks noGrp="1"/>
          </p:cNvSpPr>
          <p:nvPr>
            <p:ph type="subTitle" idx="1"/>
          </p:nvPr>
        </p:nvSpPr>
        <p:spPr>
          <a:xfrm>
            <a:off x="575999" y="5392801"/>
            <a:ext cx="6096524" cy="730188"/>
          </a:xfrm>
        </p:spPr>
        <p:txBody>
          <a:bodyPr lIns="0" tIns="0" rIns="0" bIns="0"/>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nl-NL" dirty="0"/>
          </a:p>
        </p:txBody>
      </p:sp>
      <p:sp>
        <p:nvSpPr>
          <p:cNvPr id="5" name="Picture Placeholder 4"/>
          <p:cNvSpPr>
            <a:spLocks noGrp="1"/>
          </p:cNvSpPr>
          <p:nvPr>
            <p:ph type="pic" sz="quarter" idx="10"/>
          </p:nvPr>
        </p:nvSpPr>
        <p:spPr>
          <a:xfrm>
            <a:off x="7248525" y="1654175"/>
            <a:ext cx="4368673" cy="4468813"/>
          </a:xfrm>
        </p:spPr>
        <p:txBody>
          <a:bodyPr/>
          <a:lstStyle/>
          <a:p>
            <a:r>
              <a:rPr lang="en-US"/>
              <a:t>Click icon to add picture</a:t>
            </a:r>
            <a:endParaRPr lang="nl-NL"/>
          </a:p>
        </p:txBody>
      </p:sp>
    </p:spTree>
    <p:extLst>
      <p:ext uri="{BB962C8B-B14F-4D97-AF65-F5344CB8AC3E}">
        <p14:creationId xmlns:p14="http://schemas.microsoft.com/office/powerpoint/2010/main" val="1128617704"/>
      </p:ext>
    </p:extLst>
  </p:cSld>
  <p:clrMapOvr>
    <a:masterClrMapping/>
  </p:clrMapOvr>
  <p:extLst>
    <p:ext uri="{DCECCB84-F9BA-43D5-87BE-67443E8EF086}">
      <p15:sldGuideLst xmlns:p15="http://schemas.microsoft.com/office/powerpoint/2012/main">
        <p15:guide id="1" orient="horz" pos="1026">
          <p15:clr>
            <a:srgbClr val="FBAE40"/>
          </p15:clr>
        </p15:guide>
        <p15:guide id="2" pos="4203">
          <p15:clr>
            <a:srgbClr val="FBAE40"/>
          </p15:clr>
        </p15:guide>
        <p15:guide id="3" orient="horz" pos="397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7" name="Rechthoek 6"/>
          <p:cNvSpPr/>
          <p:nvPr/>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p:nvSpPr>
        <p:spPr>
          <a:xfrm>
            <a:off x="0" y="647998"/>
            <a:ext cx="12193200" cy="6210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91" y="1350253"/>
            <a:ext cx="4648209" cy="5507747"/>
          </a:xfrm>
          <a:prstGeom prst="rect">
            <a:avLst/>
          </a:prstGeom>
        </p:spPr>
      </p:pic>
      <p:sp>
        <p:nvSpPr>
          <p:cNvPr id="12" name="Ondertitel 2"/>
          <p:cNvSpPr>
            <a:spLocks noGrp="1"/>
          </p:cNvSpPr>
          <p:nvPr>
            <p:ph type="subTitle" idx="1"/>
          </p:nvPr>
        </p:nvSpPr>
        <p:spPr>
          <a:xfrm>
            <a:off x="576003" y="4359604"/>
            <a:ext cx="8333999" cy="1655999"/>
          </a:xfrm>
        </p:spPr>
        <p:txBody>
          <a:bodyPr lIns="0" tIns="0" rIns="0" bIns="0"/>
          <a:lstStyle>
            <a:lvl1pPr marL="0" indent="0" algn="l">
              <a:buNone/>
              <a:defRPr sz="24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 om de ondertitelstijl van het model te bewerken</a:t>
            </a:r>
            <a:endParaRPr lang="nl-NL" dirty="0"/>
          </a:p>
        </p:txBody>
      </p:sp>
      <p:sp>
        <p:nvSpPr>
          <p:cNvPr id="3" name="Title 2"/>
          <p:cNvSpPr>
            <a:spLocks noGrp="1"/>
          </p:cNvSpPr>
          <p:nvPr>
            <p:ph type="title"/>
          </p:nvPr>
        </p:nvSpPr>
        <p:spPr>
          <a:xfrm>
            <a:off x="576000" y="1800000"/>
            <a:ext cx="8334000" cy="2386800"/>
          </a:xfrm>
        </p:spPr>
        <p:txBody>
          <a:bodyPr>
            <a:normAutofit/>
          </a:bodyPr>
          <a:lstStyle>
            <a:lvl1pPr>
              <a:defRPr sz="4000">
                <a:solidFill>
                  <a:schemeClr val="bg1"/>
                </a:solidFill>
              </a:defRPr>
            </a:lvl1pPr>
          </a:lstStyle>
          <a:p>
            <a:r>
              <a:rPr lang="nl-NL" dirty="0"/>
              <a:t>Klik om de stijl te bewerken</a:t>
            </a:r>
          </a:p>
        </p:txBody>
      </p:sp>
    </p:spTree>
    <p:extLst>
      <p:ext uri="{BB962C8B-B14F-4D97-AF65-F5344CB8AC3E}">
        <p14:creationId xmlns:p14="http://schemas.microsoft.com/office/powerpoint/2010/main" val="332038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7" name="Rechthoek 6"/>
          <p:cNvSpPr/>
          <p:nvPr/>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4" name="Tijdelijke aanduiding voor datum 3"/>
          <p:cNvSpPr>
            <a:spLocks noGrp="1"/>
          </p:cNvSpPr>
          <p:nvPr>
            <p:ph type="dt" sz="half" idx="10"/>
          </p:nvPr>
        </p:nvSpPr>
        <p:spPr/>
        <p:txBody>
          <a:bodyPr/>
          <a:lstStyle/>
          <a:p>
            <a:fld id="{51CDB475-BE58-4F37-BB26-B894041DA2E8}" type="datetime1">
              <a:rPr lang="nl-BE" smtClean="0"/>
              <a:t>30/03/2023</a:t>
            </a:fld>
            <a:endParaRPr lang="nl-NL"/>
          </a:p>
        </p:txBody>
      </p:sp>
      <p:sp>
        <p:nvSpPr>
          <p:cNvPr id="5" name="Tijdelijke aanduiding voor voettekst 4"/>
          <p:cNvSpPr>
            <a:spLocks noGrp="1"/>
          </p:cNvSpPr>
          <p:nvPr>
            <p:ph type="ftr" sz="quarter" idx="11"/>
          </p:nvPr>
        </p:nvSpPr>
        <p:spPr/>
        <p:txBody>
          <a:bodyPr/>
          <a:lstStyle/>
          <a:p>
            <a:r>
              <a:rPr lang="nl-NL"/>
              <a:t>Faculteit Ingenieurswetenschappen</a:t>
            </a:r>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a:t>
            </a:fld>
            <a:endParaRPr lang="nl-NL"/>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9" name="Titel 1"/>
          <p:cNvSpPr>
            <a:spLocks noGrp="1"/>
          </p:cNvSpPr>
          <p:nvPr>
            <p:ph type="title"/>
          </p:nvPr>
        </p:nvSpPr>
        <p:spPr>
          <a:xfrm>
            <a:off x="576003" y="1800000"/>
            <a:ext cx="8333999" cy="2386800"/>
          </a:xfrm>
        </p:spPr>
        <p:txBody>
          <a:bodyPr anchor="b">
            <a:normAutofit/>
          </a:bodyPr>
          <a:lstStyle>
            <a:lvl1pPr>
              <a:defRPr sz="4000" baseline="0">
                <a:solidFill>
                  <a:srgbClr val="1D8DB0"/>
                </a:solidFill>
              </a:defRPr>
            </a:lvl1pPr>
          </a:lstStyle>
          <a:p>
            <a:r>
              <a:rPr lang="nl-NL"/>
              <a:t>Klik om de stijl te bewerken</a:t>
            </a:r>
            <a:endParaRPr lang="nl-NL" dirty="0"/>
          </a:p>
        </p:txBody>
      </p:sp>
      <p:sp>
        <p:nvSpPr>
          <p:cNvPr id="10"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005E77"/>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3322770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ekopWit">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43DB9EDC-FB93-4D56-B11F-CCF1480F0CF9}" type="datetime1">
              <a:rPr lang="nl-BE" smtClean="0"/>
              <a:t>30/03/2023</a:t>
            </a:fld>
            <a:endParaRPr lang="nl-NL"/>
          </a:p>
        </p:txBody>
      </p:sp>
      <p:sp>
        <p:nvSpPr>
          <p:cNvPr id="5" name="Tijdelijke aanduiding voor voettekst 4"/>
          <p:cNvSpPr>
            <a:spLocks noGrp="1"/>
          </p:cNvSpPr>
          <p:nvPr>
            <p:ph type="ftr" sz="quarter" idx="11"/>
          </p:nvPr>
        </p:nvSpPr>
        <p:spPr/>
        <p:txBody>
          <a:bodyPr/>
          <a:lstStyle/>
          <a:p>
            <a:r>
              <a:rPr lang="nl-NL"/>
              <a:t>Faculteit Ingenieurswetenschappen</a:t>
            </a:r>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a:t>
            </a:fld>
            <a:endParaRPr lang="nl-NL"/>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8" name="Titel 1"/>
          <p:cNvSpPr>
            <a:spLocks noGrp="1"/>
          </p:cNvSpPr>
          <p:nvPr>
            <p:ph type="title"/>
          </p:nvPr>
        </p:nvSpPr>
        <p:spPr>
          <a:xfrm>
            <a:off x="576003" y="1800000"/>
            <a:ext cx="8333999" cy="2386800"/>
          </a:xfrm>
        </p:spPr>
        <p:txBody>
          <a:bodyPr anchor="b">
            <a:normAutofit/>
          </a:bodyPr>
          <a:lstStyle>
            <a:lvl1pPr>
              <a:defRPr sz="4000"/>
            </a:lvl1pPr>
          </a:lstStyle>
          <a:p>
            <a:r>
              <a:rPr lang="nl-NL" dirty="0"/>
              <a:t>Klik om de stijl te bewerken</a:t>
            </a:r>
          </a:p>
        </p:txBody>
      </p:sp>
      <p:sp>
        <p:nvSpPr>
          <p:cNvPr id="9"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2F4D5D"/>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dirty="0"/>
              <a:t>Tekststijl van het model bewerken</a:t>
            </a:r>
          </a:p>
        </p:txBody>
      </p:sp>
    </p:spTree>
    <p:extLst>
      <p:ext uri="{BB962C8B-B14F-4D97-AF65-F5344CB8AC3E}">
        <p14:creationId xmlns:p14="http://schemas.microsoft.com/office/powerpoint/2010/main" val="3270691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p>
            <a:fld id="{52B63C0A-A013-49A8-A120-26BE370426B4}" type="datetime1">
              <a:rPr lang="nl-BE" smtClean="0"/>
              <a:t>30/03/2023</a:t>
            </a:fld>
            <a:endParaRPr lang="nl-NL"/>
          </a:p>
        </p:txBody>
      </p:sp>
      <p:sp>
        <p:nvSpPr>
          <p:cNvPr id="5" name="Tijdelijke aanduiding voor voettekst 4"/>
          <p:cNvSpPr>
            <a:spLocks noGrp="1"/>
          </p:cNvSpPr>
          <p:nvPr>
            <p:ph type="ftr" sz="quarter" idx="11"/>
          </p:nvPr>
        </p:nvSpPr>
        <p:spPr/>
        <p:txBody>
          <a:bodyPr/>
          <a:lstStyle/>
          <a:p>
            <a:r>
              <a:rPr lang="nl-NL"/>
              <a:t>Faculteit Ingenieurswetenschappen</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210218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5999" y="1800000"/>
            <a:ext cx="6096524" cy="2386800"/>
          </a:xfrm>
        </p:spPr>
        <p:txBody>
          <a:bodyPr anchor="b"/>
          <a:lstStyle>
            <a:lvl1pPr>
              <a:defRPr sz="4000" baseline="0">
                <a:solidFill>
                  <a:schemeClr val="tx2"/>
                </a:solidFill>
              </a:defRPr>
            </a:lvl1pPr>
          </a:lstStyle>
          <a:p>
            <a:r>
              <a:rPr lang="en-US" dirty="0"/>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E30F22DF-51AB-45D8-A7C8-6D1317ABF1AC}" type="datetime1">
              <a:rPr lang="nl-BE" smtClean="0"/>
              <a:t>30/03/2023</a:t>
            </a:fld>
            <a:endParaRPr lang="nl-NL" dirty="0"/>
          </a:p>
        </p:txBody>
      </p:sp>
      <p:sp>
        <p:nvSpPr>
          <p:cNvPr id="5" name="Tijdelijke aanduiding voor voettekst 4"/>
          <p:cNvSpPr>
            <a:spLocks noGrp="1"/>
          </p:cNvSpPr>
          <p:nvPr>
            <p:ph type="ftr" sz="quarter" idx="11"/>
          </p:nvPr>
        </p:nvSpPr>
        <p:spPr/>
        <p:txBody>
          <a:bodyPr/>
          <a:lstStyle/>
          <a:p>
            <a:r>
              <a:rPr lang="nl-NL"/>
              <a:t>Faculteit Ingenieurswetenschappen</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8" name="Picture Placeholder 4"/>
          <p:cNvSpPr>
            <a:spLocks noGrp="1"/>
          </p:cNvSpPr>
          <p:nvPr>
            <p:ph type="pic" sz="quarter" idx="13"/>
          </p:nvPr>
        </p:nvSpPr>
        <p:spPr>
          <a:xfrm>
            <a:off x="7248525" y="584201"/>
            <a:ext cx="4368673" cy="2376000"/>
          </a:xfrm>
        </p:spPr>
        <p:txBody>
          <a:bodyPr/>
          <a:lstStyle/>
          <a:p>
            <a:r>
              <a:rPr lang="en-US"/>
              <a:t>Click icon to add picture</a:t>
            </a:r>
            <a:endParaRPr lang="nl-NL"/>
          </a:p>
        </p:txBody>
      </p:sp>
      <p:sp>
        <p:nvSpPr>
          <p:cNvPr id="9" name="Picture Placeholder 4"/>
          <p:cNvSpPr>
            <a:spLocks noGrp="1"/>
          </p:cNvSpPr>
          <p:nvPr>
            <p:ph type="pic" sz="quarter" idx="14"/>
          </p:nvPr>
        </p:nvSpPr>
        <p:spPr>
          <a:xfrm>
            <a:off x="7248262" y="3248513"/>
            <a:ext cx="4368673" cy="2376000"/>
          </a:xfrm>
        </p:spPr>
        <p:txBody>
          <a:bodyPr/>
          <a:lstStyle/>
          <a:p>
            <a:r>
              <a:rPr lang="en-US"/>
              <a:t>Click icon to add picture</a:t>
            </a:r>
            <a:endParaRPr lang="nl-NL"/>
          </a:p>
        </p:txBody>
      </p:sp>
    </p:spTree>
    <p:extLst>
      <p:ext uri="{BB962C8B-B14F-4D97-AF65-F5344CB8AC3E}">
        <p14:creationId xmlns:p14="http://schemas.microsoft.com/office/powerpoint/2010/main" val="952148524"/>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ekopWit">
    <p:spTree>
      <p:nvGrpSpPr>
        <p:cNvPr id="1" name=""/>
        <p:cNvGrpSpPr/>
        <p:nvPr/>
      </p:nvGrpSpPr>
      <p:grpSpPr>
        <a:xfrm>
          <a:off x="0" y="0"/>
          <a:ext cx="0" cy="0"/>
          <a:chOff x="0" y="0"/>
          <a:chExt cx="0" cy="0"/>
        </a:xfrm>
      </p:grpSpPr>
      <p:sp>
        <p:nvSpPr>
          <p:cNvPr id="2" name="Titel 1"/>
          <p:cNvSpPr>
            <a:spLocks noGrp="1"/>
          </p:cNvSpPr>
          <p:nvPr>
            <p:ph type="title"/>
          </p:nvPr>
        </p:nvSpPr>
        <p:spPr>
          <a:xfrm>
            <a:off x="575999" y="1800000"/>
            <a:ext cx="6096264" cy="2386800"/>
          </a:xfrm>
        </p:spPr>
        <p:txBody>
          <a:bodyPr anchor="b">
            <a:normAutofit/>
          </a:bodyPr>
          <a:lstStyle>
            <a:lvl1pPr>
              <a:defRPr sz="4000"/>
            </a:lvl1pPr>
          </a:lstStyle>
          <a:p>
            <a:r>
              <a:rPr lang="en-US"/>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CDD4EAED-2F15-486F-9B7C-CCF5F9C54513}" type="datetime1">
              <a:rPr lang="nl-BE" smtClean="0"/>
              <a:t>30/03/2023</a:t>
            </a:fld>
            <a:endParaRPr lang="nl-NL" dirty="0"/>
          </a:p>
        </p:txBody>
      </p:sp>
      <p:sp>
        <p:nvSpPr>
          <p:cNvPr id="5" name="Tijdelijke aanduiding voor voettekst 4"/>
          <p:cNvSpPr>
            <a:spLocks noGrp="1"/>
          </p:cNvSpPr>
          <p:nvPr>
            <p:ph type="ftr" sz="quarter" idx="11"/>
          </p:nvPr>
        </p:nvSpPr>
        <p:spPr/>
        <p:txBody>
          <a:bodyPr/>
          <a:lstStyle/>
          <a:p>
            <a:r>
              <a:rPr lang="nl-NL"/>
              <a:t>Faculteit Ingenieurswetenschappen</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7" name="Picture Placeholder 4"/>
          <p:cNvSpPr>
            <a:spLocks noGrp="1"/>
          </p:cNvSpPr>
          <p:nvPr>
            <p:ph type="pic" sz="quarter" idx="13"/>
          </p:nvPr>
        </p:nvSpPr>
        <p:spPr>
          <a:xfrm>
            <a:off x="7248525" y="584201"/>
            <a:ext cx="4368673" cy="5040312"/>
          </a:xfrm>
        </p:spPr>
        <p:txBody>
          <a:bodyPr/>
          <a:lstStyle/>
          <a:p>
            <a:r>
              <a:rPr lang="en-US"/>
              <a:t>Click icon to add picture</a:t>
            </a:r>
            <a:endParaRPr lang="nl-NL"/>
          </a:p>
        </p:txBody>
      </p:sp>
    </p:spTree>
  </p:cSld>
  <p:clrMapOvr>
    <a:masterClrMapping/>
  </p:clrMapOvr>
  <p:extLst>
    <p:ext uri="{DCECCB84-F9BA-43D5-87BE-67443E8EF086}">
      <p15:sldGuideLst xmlns:p15="http://schemas.microsoft.com/office/powerpoint/2012/main">
        <p15:guide id="1" orient="horz" pos="3543" userDrawn="1">
          <p15:clr>
            <a:srgbClr val="FBAE40"/>
          </p15:clr>
        </p15:guide>
        <p15:guide id="2" pos="4203" userDrawn="1">
          <p15:clr>
            <a:srgbClr val="FBAE40"/>
          </p15:clr>
        </p15:guide>
        <p15:guide id="3" orient="horz" pos="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69FD8E92-F703-429E-9C0B-7648E423A771}" type="datetime1">
              <a:rPr lang="nl-BE" smtClean="0"/>
              <a:t>30/03/2023</a:t>
            </a:fld>
            <a:endParaRPr lang="nl-NL"/>
          </a:p>
        </p:txBody>
      </p:sp>
      <p:sp>
        <p:nvSpPr>
          <p:cNvPr id="6" name="Tijdelijke aanduiding voor voettekst 5"/>
          <p:cNvSpPr>
            <a:spLocks noGrp="1"/>
          </p:cNvSpPr>
          <p:nvPr>
            <p:ph type="ftr" sz="quarter" idx="11"/>
          </p:nvPr>
        </p:nvSpPr>
        <p:spPr/>
        <p:txBody>
          <a:bodyPr/>
          <a:lstStyle/>
          <a:p>
            <a:r>
              <a:rPr lang="nl-NL"/>
              <a:t>Faculteit Ingenieurswetenschappen</a:t>
            </a:r>
          </a:p>
        </p:txBody>
      </p:sp>
      <p:sp>
        <p:nvSpPr>
          <p:cNvPr id="7" name="Tijdelijke aanduiding voor dianummer 6"/>
          <p:cNvSpPr>
            <a:spLocks noGrp="1"/>
          </p:cNvSpPr>
          <p:nvPr>
            <p:ph type="sldNum" sz="quarter" idx="12"/>
          </p:nvPr>
        </p:nvSpPr>
        <p:spPr/>
        <p:txBody>
          <a:bodyPr/>
          <a:lstStyle/>
          <a:p>
            <a:fld id="{0A297500-7527-634B-90F4-69D0994C32B4}" type="slidenum">
              <a:rPr lang="nl-NL" smtClean="0"/>
              <a:t>‹#›</a:t>
            </a:fld>
            <a:endParaRPr lang="nl-NL"/>
          </a:p>
        </p:txBody>
      </p:sp>
      <p:sp>
        <p:nvSpPr>
          <p:cNvPr id="9" name="Tijdelijke aanduiding voor tekst 2"/>
          <p:cNvSpPr>
            <a:spLocks noGrp="1"/>
          </p:cNvSpPr>
          <p:nvPr>
            <p:ph idx="1"/>
          </p:nvPr>
        </p:nvSpPr>
        <p:spPr>
          <a:xfrm>
            <a:off x="576000" y="1656000"/>
            <a:ext cx="5400000" cy="4464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2" name="Content Placeholder 11"/>
          <p:cNvSpPr>
            <a:spLocks noGrp="1"/>
          </p:cNvSpPr>
          <p:nvPr>
            <p:ph sz="quarter" idx="13"/>
          </p:nvPr>
        </p:nvSpPr>
        <p:spPr>
          <a:xfrm>
            <a:off x="6217200" y="1656000"/>
            <a:ext cx="5400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859589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76000" y="1656000"/>
            <a:ext cx="5421575"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Tijdelijke aanduiding voor inhoud 3"/>
          <p:cNvSpPr>
            <a:spLocks noGrp="1"/>
          </p:cNvSpPr>
          <p:nvPr>
            <p:ph sz="half" idx="2"/>
          </p:nvPr>
        </p:nvSpPr>
        <p:spPr>
          <a:xfrm>
            <a:off x="576000" y="2276271"/>
            <a:ext cx="5421575"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6172200" y="1656000"/>
            <a:ext cx="5445000"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ijdelijke aanduiding voor inhoud 5"/>
          <p:cNvSpPr>
            <a:spLocks noGrp="1"/>
          </p:cNvSpPr>
          <p:nvPr>
            <p:ph sz="quarter" idx="4"/>
          </p:nvPr>
        </p:nvSpPr>
        <p:spPr>
          <a:xfrm>
            <a:off x="6172200" y="2276271"/>
            <a:ext cx="5445000"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atum 6"/>
          <p:cNvSpPr>
            <a:spLocks noGrp="1"/>
          </p:cNvSpPr>
          <p:nvPr>
            <p:ph type="dt" sz="half" idx="10"/>
          </p:nvPr>
        </p:nvSpPr>
        <p:spPr/>
        <p:txBody>
          <a:bodyPr/>
          <a:lstStyle/>
          <a:p>
            <a:fld id="{BD6FCBAD-E7CC-4754-8BF9-34578471CCDB}" type="datetime1">
              <a:rPr lang="nl-BE" smtClean="0"/>
              <a:t>30/03/2023</a:t>
            </a:fld>
            <a:endParaRPr lang="nl-NL" dirty="0"/>
          </a:p>
        </p:txBody>
      </p:sp>
      <p:sp>
        <p:nvSpPr>
          <p:cNvPr id="8" name="Tijdelijke aanduiding voor voettekst 7"/>
          <p:cNvSpPr>
            <a:spLocks noGrp="1"/>
          </p:cNvSpPr>
          <p:nvPr>
            <p:ph type="ftr" sz="quarter" idx="11"/>
          </p:nvPr>
        </p:nvSpPr>
        <p:spPr/>
        <p:txBody>
          <a:bodyPr/>
          <a:lstStyle/>
          <a:p>
            <a:r>
              <a:rPr lang="nl-NL"/>
              <a:t>Faculteit Ingenieurswetenschappen</a:t>
            </a:r>
          </a:p>
        </p:txBody>
      </p:sp>
      <p:sp>
        <p:nvSpPr>
          <p:cNvPr id="9" name="Tijdelijke aanduiding voor dianummer 8"/>
          <p:cNvSpPr>
            <a:spLocks noGrp="1"/>
          </p:cNvSpPr>
          <p:nvPr>
            <p:ph type="sldNum" sz="quarter" idx="12"/>
          </p:nvPr>
        </p:nvSpPr>
        <p:spPr/>
        <p:txBody>
          <a:bodyPr/>
          <a:lstStyle/>
          <a:p>
            <a:fld id="{0A297500-7527-634B-90F4-69D0994C32B4}" type="slidenum">
              <a:rPr lang="nl-NL" smtClean="0"/>
              <a:t>‹#›</a:t>
            </a:fld>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784001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534D7F1-19A9-4377-A93C-5E81858B543E}" type="datetime1">
              <a:rPr lang="nl-BE" smtClean="0"/>
              <a:t>30/03/2023</a:t>
            </a:fld>
            <a:endParaRPr lang="nl-NL"/>
          </a:p>
        </p:txBody>
      </p:sp>
      <p:sp>
        <p:nvSpPr>
          <p:cNvPr id="4" name="Tijdelijke aanduiding voor voettekst 3"/>
          <p:cNvSpPr>
            <a:spLocks noGrp="1"/>
          </p:cNvSpPr>
          <p:nvPr>
            <p:ph type="ftr" sz="quarter" idx="11"/>
          </p:nvPr>
        </p:nvSpPr>
        <p:spPr/>
        <p:txBody>
          <a:bodyPr/>
          <a:lstStyle/>
          <a:p>
            <a:r>
              <a:rPr lang="nl-NL"/>
              <a:t>Faculteit Ingenieurswetenschappen</a:t>
            </a:r>
          </a:p>
        </p:txBody>
      </p:sp>
      <p:sp>
        <p:nvSpPr>
          <p:cNvPr id="5" name="Tijdelijke aanduiding voor dianummer 4"/>
          <p:cNvSpPr>
            <a:spLocks noGrp="1"/>
          </p:cNvSpPr>
          <p:nvPr>
            <p:ph type="sldNum" sz="quarter" idx="12"/>
          </p:nvPr>
        </p:nvSpPr>
        <p:spPr/>
        <p:txBody>
          <a:bodyPr/>
          <a:lstStyle/>
          <a:p>
            <a:fld id="{0A297500-7527-634B-90F4-69D0994C32B4}" type="slidenum">
              <a:rPr lang="nl-NL" smtClean="0"/>
              <a:t>‹#›</a:t>
            </a:fld>
            <a:endParaRPr lang="nl-NL"/>
          </a:p>
        </p:txBody>
      </p:sp>
      <p:sp>
        <p:nvSpPr>
          <p:cNvPr id="6" name="Title 5"/>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54663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B24EE9B-2230-4423-B50E-03F618E1631F}" type="datetime1">
              <a:rPr lang="nl-BE" smtClean="0"/>
              <a:t>30/03/2023</a:t>
            </a:fld>
            <a:endParaRPr lang="nl-NL"/>
          </a:p>
        </p:txBody>
      </p:sp>
      <p:sp>
        <p:nvSpPr>
          <p:cNvPr id="3" name="Tijdelijke aanduiding voor voettekst 2"/>
          <p:cNvSpPr>
            <a:spLocks noGrp="1"/>
          </p:cNvSpPr>
          <p:nvPr>
            <p:ph type="ftr" sz="quarter" idx="11"/>
          </p:nvPr>
        </p:nvSpPr>
        <p:spPr/>
        <p:txBody>
          <a:bodyPr/>
          <a:lstStyle/>
          <a:p>
            <a:r>
              <a:rPr lang="nl-NL"/>
              <a:t>Faculteit Ingenieurswetenschappen</a:t>
            </a:r>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a:t>
            </a:fld>
            <a:endParaRPr lang="nl-NL"/>
          </a:p>
        </p:txBody>
      </p:sp>
    </p:spTree>
    <p:extLst>
      <p:ext uri="{BB962C8B-B14F-4D97-AF65-F5344CB8AC3E}">
        <p14:creationId xmlns:p14="http://schemas.microsoft.com/office/powerpoint/2010/main" val="30777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Slot">
    <p:spTree>
      <p:nvGrpSpPr>
        <p:cNvPr id="1" name=""/>
        <p:cNvGrpSpPr/>
        <p:nvPr/>
      </p:nvGrpSpPr>
      <p:grpSpPr>
        <a:xfrm>
          <a:off x="0" y="0"/>
          <a:ext cx="0" cy="0"/>
          <a:chOff x="0" y="0"/>
          <a:chExt cx="0" cy="0"/>
        </a:xfrm>
      </p:grpSpPr>
      <p:sp>
        <p:nvSpPr>
          <p:cNvPr id="9" name="Rechthoek 8"/>
          <p:cNvSpPr/>
          <p:nvPr userDrawn="1"/>
        </p:nvSpPr>
        <p:spPr>
          <a:xfrm>
            <a:off x="0" y="0"/>
            <a:ext cx="12193200" cy="6209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9120" y="510988"/>
            <a:ext cx="11039793" cy="5184424"/>
          </a:xfrm>
        </p:spPr>
        <p:txBody>
          <a:bodyPr anchor="ctr" anchorCtr="0">
            <a:noAutofit/>
          </a:bodyPr>
          <a:lstStyle>
            <a:lvl1pPr algn="ctr">
              <a:defRPr sz="6000" baseline="0">
                <a:solidFill>
                  <a:schemeClr val="bg1"/>
                </a:solidFill>
              </a:defRPr>
            </a:lvl1pPr>
          </a:lstStyle>
          <a:p>
            <a:r>
              <a:rPr lang="en-US" dirty="0"/>
              <a:t>Click to edit Master title style</a:t>
            </a:r>
            <a:endParaRPr lang="nl-NL" dirty="0"/>
          </a:p>
        </p:txBody>
      </p:sp>
      <p:sp>
        <p:nvSpPr>
          <p:cNvPr id="4" name="Tijdelijke aanduiding voor datum 3"/>
          <p:cNvSpPr>
            <a:spLocks noGrp="1"/>
          </p:cNvSpPr>
          <p:nvPr>
            <p:ph type="dt" sz="half" idx="10"/>
          </p:nvPr>
        </p:nvSpPr>
        <p:spPr/>
        <p:txBody>
          <a:bodyPr/>
          <a:lstStyle/>
          <a:p>
            <a:fld id="{8B448630-D161-4AE9-B7C6-CB10B511289D}" type="datetime1">
              <a:rPr lang="nl-BE" smtClean="0"/>
              <a:t>30/03/2023</a:t>
            </a:fld>
            <a:endParaRPr lang="nl-NL" dirty="0"/>
          </a:p>
        </p:txBody>
      </p:sp>
      <p:sp>
        <p:nvSpPr>
          <p:cNvPr id="5" name="Tijdelijke aanduiding voor voettekst 4"/>
          <p:cNvSpPr>
            <a:spLocks noGrp="1"/>
          </p:cNvSpPr>
          <p:nvPr>
            <p:ph type="ftr" sz="quarter" idx="11"/>
          </p:nvPr>
        </p:nvSpPr>
        <p:spPr/>
        <p:txBody>
          <a:bodyPr/>
          <a:lstStyle/>
          <a:p>
            <a:r>
              <a:rPr lang="nl-NL"/>
              <a:t>Faculteit Ingenieurswetenschappen</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07036"/>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9A0B87E3-F190-41ED-801D-3ACC5B2B80DE}" type="datetime1">
              <a:rPr lang="nl-BE" smtClean="0"/>
              <a:t>30/03/2023</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NL"/>
              <a:t>Faculteit Ingenieurswetenschappen</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463755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61" r:id="rId9"/>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2" userDrawn="1">
          <p15:clr>
            <a:srgbClr val="F26B43"/>
          </p15:clr>
        </p15:guide>
        <p15:guide id="2" pos="7319" userDrawn="1">
          <p15:clr>
            <a:srgbClr val="F26B43"/>
          </p15:clr>
        </p15:guide>
        <p15:guide id="3" orient="horz" pos="3857" userDrawn="1">
          <p15:clr>
            <a:srgbClr val="F26B43"/>
          </p15:clr>
        </p15:guide>
        <p15:guide id="4" pos="3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16000"/>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865214DF-826F-47B9-BB0F-BF504F329A5E}" type="datetime1">
              <a:rPr lang="nl-BE" smtClean="0"/>
              <a:t>30/03/2023</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NL"/>
              <a:t>Faculteit Ingenieurswetenschappen</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173252323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998" y="1080000"/>
            <a:ext cx="6383601" cy="4024798"/>
          </a:xfrm>
        </p:spPr>
        <p:txBody>
          <a:bodyPr/>
          <a:lstStyle/>
          <a:p>
            <a:r>
              <a:rPr lang="nl-BE" dirty="0"/>
              <a:t>CLUSTER Symposium</a:t>
            </a:r>
          </a:p>
        </p:txBody>
      </p:sp>
      <p:sp>
        <p:nvSpPr>
          <p:cNvPr id="3" name="Subtitle 2"/>
          <p:cNvSpPr>
            <a:spLocks noGrp="1"/>
          </p:cNvSpPr>
          <p:nvPr>
            <p:ph type="subTitle" idx="1"/>
          </p:nvPr>
        </p:nvSpPr>
        <p:spPr>
          <a:xfrm>
            <a:off x="575999" y="5392801"/>
            <a:ext cx="6383600" cy="730188"/>
          </a:xfrm>
        </p:spPr>
        <p:txBody>
          <a:bodyPr>
            <a:normAutofit/>
          </a:bodyPr>
          <a:lstStyle/>
          <a:p>
            <a:r>
              <a:rPr lang="nl-BE" i="1" dirty="0"/>
              <a:t>Entrepreneurship in </a:t>
            </a:r>
            <a:r>
              <a:rPr lang="nl-BE" i="1" dirty="0" err="1"/>
              <a:t>the</a:t>
            </a:r>
            <a:r>
              <a:rPr lang="nl-BE" i="1" dirty="0"/>
              <a:t> Engineering </a:t>
            </a:r>
            <a:r>
              <a:rPr lang="nl-BE" i="1" dirty="0" err="1"/>
              <a:t>Education</a:t>
            </a:r>
            <a:endParaRPr lang="nl-BE" dirty="0"/>
          </a:p>
        </p:txBody>
      </p:sp>
      <p:pic>
        <p:nvPicPr>
          <p:cNvPr id="10" name="Picture Placeholder 9" descr="A blue and pink flag&#10;&#10;Description automatically generated with low confidence">
            <a:extLst>
              <a:ext uri="{FF2B5EF4-FFF2-40B4-BE49-F238E27FC236}">
                <a16:creationId xmlns:a16="http://schemas.microsoft.com/office/drawing/2014/main" id="{FEE4D3E4-3347-A2BA-D988-65803F4A0703}"/>
              </a:ext>
            </a:extLst>
          </p:cNvPr>
          <p:cNvPicPr>
            <a:picLocks noGrp="1" noChangeAspect="1"/>
          </p:cNvPicPr>
          <p:nvPr>
            <p:ph type="pic" sz="quarter" idx="10"/>
          </p:nvPr>
        </p:nvPicPr>
        <p:blipFill>
          <a:blip r:embed="rId2"/>
          <a:srcRect t="5965" b="5965"/>
          <a:stretch>
            <a:fillRect/>
          </a:stretch>
        </p:blipFill>
        <p:spPr>
          <a:xfrm>
            <a:off x="7827024" y="1859705"/>
            <a:ext cx="2410142" cy="2465388"/>
          </a:xfrm>
        </p:spPr>
      </p:pic>
    </p:spTree>
    <p:extLst>
      <p:ext uri="{BB962C8B-B14F-4D97-AF65-F5344CB8AC3E}">
        <p14:creationId xmlns:p14="http://schemas.microsoft.com/office/powerpoint/2010/main" val="1572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297500-7527-634B-90F4-69D0994C32B4}" type="slidenum">
              <a:rPr lang="nl-NL" smtClean="0"/>
              <a:t>2</a:t>
            </a:fld>
            <a:endParaRPr lang="nl-NL"/>
          </a:p>
        </p:txBody>
      </p:sp>
      <p:sp>
        <p:nvSpPr>
          <p:cNvPr id="5" name="Title 4"/>
          <p:cNvSpPr>
            <a:spLocks noGrp="1"/>
          </p:cNvSpPr>
          <p:nvPr>
            <p:ph type="title"/>
          </p:nvPr>
        </p:nvSpPr>
        <p:spPr/>
        <p:txBody>
          <a:bodyPr/>
          <a:lstStyle/>
          <a:p>
            <a:r>
              <a:rPr lang="nl-BE" i="1" dirty="0"/>
              <a:t>Background</a:t>
            </a:r>
            <a:endParaRPr lang="en-GB" i="1" dirty="0"/>
          </a:p>
        </p:txBody>
      </p:sp>
      <p:pic>
        <p:nvPicPr>
          <p:cNvPr id="20" name="Content Placeholder 19" descr="A blue and pink flag&#10;&#10;Description automatically generated with low confidence">
            <a:extLst>
              <a:ext uri="{FF2B5EF4-FFF2-40B4-BE49-F238E27FC236}">
                <a16:creationId xmlns:a16="http://schemas.microsoft.com/office/drawing/2014/main" id="{6589E26E-465A-C589-2ED0-8BCA404DBB7F}"/>
              </a:ext>
            </a:extLst>
          </p:cNvPr>
          <p:cNvPicPr>
            <a:picLocks noGrp="1" noChangeAspect="1"/>
          </p:cNvPicPr>
          <p:nvPr>
            <p:ph idx="1"/>
          </p:nvPr>
        </p:nvPicPr>
        <p:blipFill>
          <a:blip r:embed="rId3"/>
          <a:stretch>
            <a:fillRect/>
          </a:stretch>
        </p:blipFill>
        <p:spPr>
          <a:xfrm>
            <a:off x="10128461" y="6298162"/>
            <a:ext cx="401680" cy="466531"/>
          </a:xfrm>
        </p:spPr>
      </p:pic>
      <p:sp>
        <p:nvSpPr>
          <p:cNvPr id="24" name="Content Placeholder 1">
            <a:extLst>
              <a:ext uri="{FF2B5EF4-FFF2-40B4-BE49-F238E27FC236}">
                <a16:creationId xmlns:a16="http://schemas.microsoft.com/office/drawing/2014/main" id="{4E59B0FC-8BC3-7643-73E5-FED79C183D86}"/>
              </a:ext>
            </a:extLst>
          </p:cNvPr>
          <p:cNvSpPr txBox="1">
            <a:spLocks/>
          </p:cNvSpPr>
          <p:nvPr/>
        </p:nvSpPr>
        <p:spPr>
          <a:xfrm>
            <a:off x="574675" y="1658988"/>
            <a:ext cx="11044238" cy="446400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None/>
            </a:pPr>
            <a:r>
              <a:rPr lang="en-US" dirty="0"/>
              <a:t>Joint event:</a:t>
            </a:r>
          </a:p>
          <a:p>
            <a:pPr lvl="1" algn="just">
              <a:buFont typeface="Arial" panose="020B0604020202020204" pitchFamily="34" charset="0"/>
              <a:buChar char="•"/>
            </a:pPr>
            <a:r>
              <a:rPr lang="en-US" dirty="0"/>
              <a:t>CLUSTER Student Organisation</a:t>
            </a:r>
          </a:p>
          <a:p>
            <a:pPr lvl="1" algn="just">
              <a:buFont typeface="Arial" panose="020B0604020202020204" pitchFamily="34" charset="0"/>
              <a:buChar char="•"/>
            </a:pPr>
            <a:r>
              <a:rPr lang="en-US" dirty="0"/>
              <a:t>WG Entrepreneurship</a:t>
            </a:r>
          </a:p>
          <a:p>
            <a:pPr lvl="1" algn="just">
              <a:buFont typeface="Arial" panose="020B0604020202020204" pitchFamily="34" charset="0"/>
              <a:buChar char="•"/>
            </a:pPr>
            <a:r>
              <a:rPr lang="en-US" dirty="0"/>
              <a:t>WG CLUSTER &amp; Africa</a:t>
            </a:r>
          </a:p>
          <a:p>
            <a:pPr marL="0" indent="0" algn="just">
              <a:buNone/>
            </a:pPr>
            <a:endParaRPr lang="en-US" dirty="0"/>
          </a:p>
          <a:p>
            <a:pPr marL="0" indent="0" algn="just">
              <a:buNone/>
            </a:pPr>
            <a:r>
              <a:rPr lang="en-US" dirty="0"/>
              <a:t>Broad target audience:</a:t>
            </a:r>
          </a:p>
          <a:p>
            <a:pPr lvl="1" algn="just">
              <a:buFont typeface="Arial" panose="020B0604020202020204" pitchFamily="34" charset="0"/>
              <a:buChar char="•"/>
            </a:pPr>
            <a:r>
              <a:rPr lang="en-US" dirty="0"/>
              <a:t>Students</a:t>
            </a:r>
          </a:p>
          <a:p>
            <a:pPr lvl="1" algn="just">
              <a:buFont typeface="Arial" panose="020B0604020202020204" pitchFamily="34" charset="0"/>
              <a:buChar char="•"/>
            </a:pPr>
            <a:r>
              <a:rPr lang="en-US" dirty="0"/>
              <a:t>Professors</a:t>
            </a:r>
          </a:p>
          <a:p>
            <a:pPr lvl="1" algn="just">
              <a:buFont typeface="Arial" panose="020B0604020202020204" pitchFamily="34" charset="0"/>
              <a:buChar char="•"/>
            </a:pPr>
            <a:r>
              <a:rPr lang="en-US" dirty="0"/>
              <a:t>Academic Staff</a:t>
            </a:r>
          </a:p>
        </p:txBody>
      </p:sp>
    </p:spTree>
    <p:extLst>
      <p:ext uri="{BB962C8B-B14F-4D97-AF65-F5344CB8AC3E}">
        <p14:creationId xmlns:p14="http://schemas.microsoft.com/office/powerpoint/2010/main" val="304684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297500-7527-634B-90F4-69D0994C32B4}" type="slidenum">
              <a:rPr lang="nl-NL" smtClean="0"/>
              <a:t>3</a:t>
            </a:fld>
            <a:endParaRPr lang="nl-NL"/>
          </a:p>
        </p:txBody>
      </p:sp>
      <p:sp>
        <p:nvSpPr>
          <p:cNvPr id="5" name="Title 4"/>
          <p:cNvSpPr>
            <a:spLocks noGrp="1"/>
          </p:cNvSpPr>
          <p:nvPr>
            <p:ph type="title"/>
          </p:nvPr>
        </p:nvSpPr>
        <p:spPr/>
        <p:txBody>
          <a:bodyPr/>
          <a:lstStyle/>
          <a:p>
            <a:r>
              <a:rPr lang="en-GB" dirty="0"/>
              <a:t>Concept</a:t>
            </a:r>
            <a:endParaRPr lang="en-GB" i="1" dirty="0"/>
          </a:p>
        </p:txBody>
      </p:sp>
      <p:pic>
        <p:nvPicPr>
          <p:cNvPr id="20" name="Content Placeholder 19" descr="A blue and pink flag&#10;&#10;Description automatically generated with low confidence">
            <a:extLst>
              <a:ext uri="{FF2B5EF4-FFF2-40B4-BE49-F238E27FC236}">
                <a16:creationId xmlns:a16="http://schemas.microsoft.com/office/drawing/2014/main" id="{6589E26E-465A-C589-2ED0-8BCA404DBB7F}"/>
              </a:ext>
            </a:extLst>
          </p:cNvPr>
          <p:cNvPicPr>
            <a:picLocks noGrp="1" noChangeAspect="1"/>
          </p:cNvPicPr>
          <p:nvPr>
            <p:ph idx="1"/>
          </p:nvPr>
        </p:nvPicPr>
        <p:blipFill>
          <a:blip r:embed="rId3"/>
          <a:stretch>
            <a:fillRect/>
          </a:stretch>
        </p:blipFill>
        <p:spPr>
          <a:xfrm>
            <a:off x="10128461" y="6298162"/>
            <a:ext cx="401680" cy="466531"/>
          </a:xfrm>
        </p:spPr>
      </p:pic>
      <p:sp>
        <p:nvSpPr>
          <p:cNvPr id="24" name="Content Placeholder 1">
            <a:extLst>
              <a:ext uri="{FF2B5EF4-FFF2-40B4-BE49-F238E27FC236}">
                <a16:creationId xmlns:a16="http://schemas.microsoft.com/office/drawing/2014/main" id="{4E59B0FC-8BC3-7643-73E5-FED79C183D86}"/>
              </a:ext>
            </a:extLst>
          </p:cNvPr>
          <p:cNvSpPr txBox="1">
            <a:spLocks/>
          </p:cNvSpPr>
          <p:nvPr/>
        </p:nvSpPr>
        <p:spPr>
          <a:xfrm>
            <a:off x="574675" y="1654175"/>
            <a:ext cx="11044238" cy="4468813"/>
          </a:xfrm>
          <a:prstGeom prst="rect">
            <a:avLst/>
          </a:prstGeom>
        </p:spPr>
        <p:txBody>
          <a:bodyPr vert="horz" lIns="91440" tIns="45720" rIns="91440" bIns="45720" numCol="1"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None/>
            </a:pPr>
            <a:r>
              <a:rPr lang="en-GB" dirty="0"/>
              <a:t>We wish to inspire and stimulate the entrepreneurial mindset of the participants. Share good practises so we can learn from each other and see where improvement is possible.</a:t>
            </a:r>
          </a:p>
          <a:p>
            <a:pPr marL="0" indent="0" algn="just">
              <a:buNone/>
            </a:pPr>
            <a:endParaRPr lang="en-GB" dirty="0"/>
          </a:p>
          <a:p>
            <a:pPr marL="0" indent="0" algn="just">
              <a:buNone/>
            </a:pPr>
            <a:endParaRPr lang="en-GB" dirty="0"/>
          </a:p>
          <a:p>
            <a:pPr marL="0" indent="0" algn="just">
              <a:buNone/>
            </a:pPr>
            <a:r>
              <a:rPr lang="en-GB" b="1" dirty="0"/>
              <a:t>When</a:t>
            </a:r>
            <a:r>
              <a:rPr lang="en-GB" dirty="0"/>
              <a:t>: Friday 14/04 – Saturday 15/04</a:t>
            </a:r>
          </a:p>
          <a:p>
            <a:pPr marL="0" indent="0" algn="just">
              <a:buNone/>
            </a:pPr>
            <a:r>
              <a:rPr lang="en-GB" b="1" dirty="0"/>
              <a:t>Where</a:t>
            </a:r>
            <a:r>
              <a:rPr lang="en-GB" dirty="0"/>
              <a:t>: KU Leuven</a:t>
            </a:r>
          </a:p>
        </p:txBody>
      </p:sp>
    </p:spTree>
    <p:extLst>
      <p:ext uri="{BB962C8B-B14F-4D97-AF65-F5344CB8AC3E}">
        <p14:creationId xmlns:p14="http://schemas.microsoft.com/office/powerpoint/2010/main" val="803497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297500-7527-634B-90F4-69D0994C32B4}" type="slidenum">
              <a:rPr lang="nl-NL" smtClean="0"/>
              <a:t>4</a:t>
            </a:fld>
            <a:endParaRPr lang="nl-NL"/>
          </a:p>
        </p:txBody>
      </p:sp>
      <p:sp>
        <p:nvSpPr>
          <p:cNvPr id="5" name="Title 4"/>
          <p:cNvSpPr>
            <a:spLocks noGrp="1"/>
          </p:cNvSpPr>
          <p:nvPr>
            <p:ph type="title"/>
          </p:nvPr>
        </p:nvSpPr>
        <p:spPr/>
        <p:txBody>
          <a:bodyPr/>
          <a:lstStyle/>
          <a:p>
            <a:r>
              <a:rPr lang="en-GB" dirty="0"/>
              <a:t>Programme</a:t>
            </a:r>
            <a:endParaRPr lang="en-GB" i="1" dirty="0"/>
          </a:p>
        </p:txBody>
      </p:sp>
      <p:pic>
        <p:nvPicPr>
          <p:cNvPr id="20" name="Content Placeholder 19" descr="A blue and pink flag&#10;&#10;Description automatically generated with low confidence">
            <a:extLst>
              <a:ext uri="{FF2B5EF4-FFF2-40B4-BE49-F238E27FC236}">
                <a16:creationId xmlns:a16="http://schemas.microsoft.com/office/drawing/2014/main" id="{6589E26E-465A-C589-2ED0-8BCA404DBB7F}"/>
              </a:ext>
            </a:extLst>
          </p:cNvPr>
          <p:cNvPicPr>
            <a:picLocks noGrp="1" noChangeAspect="1"/>
          </p:cNvPicPr>
          <p:nvPr>
            <p:ph idx="1"/>
          </p:nvPr>
        </p:nvPicPr>
        <p:blipFill>
          <a:blip r:embed="rId3"/>
          <a:stretch>
            <a:fillRect/>
          </a:stretch>
        </p:blipFill>
        <p:spPr>
          <a:xfrm>
            <a:off x="10128461" y="6298162"/>
            <a:ext cx="401680" cy="466531"/>
          </a:xfrm>
        </p:spPr>
      </p:pic>
      <p:sp>
        <p:nvSpPr>
          <p:cNvPr id="24" name="Content Placeholder 1">
            <a:extLst>
              <a:ext uri="{FF2B5EF4-FFF2-40B4-BE49-F238E27FC236}">
                <a16:creationId xmlns:a16="http://schemas.microsoft.com/office/drawing/2014/main" id="{4E59B0FC-8BC3-7643-73E5-FED79C183D86}"/>
              </a:ext>
            </a:extLst>
          </p:cNvPr>
          <p:cNvSpPr txBox="1">
            <a:spLocks/>
          </p:cNvSpPr>
          <p:nvPr/>
        </p:nvSpPr>
        <p:spPr>
          <a:xfrm>
            <a:off x="574675" y="1654175"/>
            <a:ext cx="11044238" cy="4468813"/>
          </a:xfrm>
          <a:prstGeom prst="rect">
            <a:avLst/>
          </a:prstGeom>
        </p:spPr>
        <p:txBody>
          <a:bodyPr vert="horz" lIns="91440" tIns="45720" rIns="91440" bIns="45720" numCol="2"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nl-BE" b="1" dirty="0"/>
              <a:t>Friday 14/04</a:t>
            </a:r>
            <a:endParaRPr lang="nl-BE" dirty="0"/>
          </a:p>
          <a:p>
            <a:pPr marL="0" indent="0" algn="ctr">
              <a:buNone/>
            </a:pPr>
            <a:r>
              <a:rPr lang="nl-BE" dirty="0"/>
              <a:t>Opening</a:t>
            </a:r>
          </a:p>
          <a:p>
            <a:pPr marL="0" indent="0" algn="ctr">
              <a:buNone/>
            </a:pPr>
            <a:r>
              <a:rPr lang="nl-BE" dirty="0" err="1"/>
              <a:t>Keynote</a:t>
            </a:r>
            <a:r>
              <a:rPr lang="nl-BE" dirty="0"/>
              <a:t> speakers</a:t>
            </a:r>
          </a:p>
          <a:p>
            <a:pPr marL="0" indent="0" algn="ctr">
              <a:buNone/>
            </a:pPr>
            <a:r>
              <a:rPr lang="en-GB" dirty="0" err="1"/>
              <a:t>Humasol</a:t>
            </a:r>
            <a:endParaRPr lang="en-GB" dirty="0"/>
          </a:p>
          <a:p>
            <a:pPr marL="0" indent="0" algn="ctr">
              <a:buNone/>
            </a:pPr>
            <a:r>
              <a:rPr lang="en-GB" dirty="0"/>
              <a:t>Reception</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lgn="ctr">
              <a:buNone/>
            </a:pPr>
            <a:r>
              <a:rPr lang="en-GB" b="1" dirty="0"/>
              <a:t>Saturday 15/04</a:t>
            </a:r>
          </a:p>
          <a:p>
            <a:pPr marL="0" indent="0" algn="ctr">
              <a:buNone/>
            </a:pPr>
            <a:r>
              <a:rPr lang="en-GB" dirty="0"/>
              <a:t>Share good practices</a:t>
            </a:r>
          </a:p>
          <a:p>
            <a:pPr marL="0" indent="0" algn="ctr">
              <a:buNone/>
            </a:pPr>
            <a:r>
              <a:rPr lang="en-GB" dirty="0"/>
              <a:t>Lecture on Serendipity</a:t>
            </a:r>
          </a:p>
          <a:p>
            <a:pPr marL="0" indent="0" algn="ctr">
              <a:buNone/>
            </a:pPr>
            <a:r>
              <a:rPr lang="en-GB" dirty="0"/>
              <a:t>Interactive Challenge</a:t>
            </a:r>
          </a:p>
          <a:p>
            <a:pPr marL="0" indent="0" algn="ctr">
              <a:buNone/>
            </a:pPr>
            <a:r>
              <a:rPr lang="en-GB" dirty="0"/>
              <a:t>Presentation of the results</a:t>
            </a:r>
          </a:p>
          <a:p>
            <a:pPr>
              <a:buFont typeface="Arial" panose="020B0604020202020204" pitchFamily="34" charset="0"/>
              <a:buChar char="•"/>
            </a:pPr>
            <a:endParaRPr lang="en-GB" dirty="0"/>
          </a:p>
          <a:p>
            <a:pPr>
              <a:buFont typeface="Arial" panose="020B0604020202020204" pitchFamily="34" charset="0"/>
              <a:buChar char="•"/>
            </a:pPr>
            <a:endParaRPr lang="en-GB" dirty="0"/>
          </a:p>
        </p:txBody>
      </p:sp>
    </p:spTree>
    <p:extLst>
      <p:ext uri="{BB962C8B-B14F-4D97-AF65-F5344CB8AC3E}">
        <p14:creationId xmlns:p14="http://schemas.microsoft.com/office/powerpoint/2010/main" val="2440110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297500-7527-634B-90F4-69D0994C32B4}" type="slidenum">
              <a:rPr lang="nl-NL" smtClean="0"/>
              <a:t>5</a:t>
            </a:fld>
            <a:endParaRPr lang="nl-NL"/>
          </a:p>
        </p:txBody>
      </p:sp>
      <p:sp>
        <p:nvSpPr>
          <p:cNvPr id="5" name="Title 4"/>
          <p:cNvSpPr>
            <a:spLocks noGrp="1"/>
          </p:cNvSpPr>
          <p:nvPr>
            <p:ph type="title"/>
          </p:nvPr>
        </p:nvSpPr>
        <p:spPr/>
        <p:txBody>
          <a:bodyPr/>
          <a:lstStyle/>
          <a:p>
            <a:r>
              <a:rPr lang="en-US" dirty="0"/>
              <a:t>Registration </a:t>
            </a:r>
            <a:r>
              <a:rPr lang="en-US" sz="2800" u="sng" dirty="0"/>
              <a:t>(deadline = 10</a:t>
            </a:r>
            <a:r>
              <a:rPr lang="en-US" sz="2800" u="sng" baseline="30000" dirty="0"/>
              <a:t>th</a:t>
            </a:r>
            <a:r>
              <a:rPr lang="en-US" sz="2800" u="sng" dirty="0"/>
              <a:t> of April)</a:t>
            </a:r>
            <a:endParaRPr lang="en-GB" u="sng" dirty="0"/>
          </a:p>
        </p:txBody>
      </p:sp>
      <p:pic>
        <p:nvPicPr>
          <p:cNvPr id="20" name="Content Placeholder 19" descr="A blue and pink flag&#10;&#10;Description automatically generated with low confidence">
            <a:extLst>
              <a:ext uri="{FF2B5EF4-FFF2-40B4-BE49-F238E27FC236}">
                <a16:creationId xmlns:a16="http://schemas.microsoft.com/office/drawing/2014/main" id="{6589E26E-465A-C589-2ED0-8BCA404DBB7F}"/>
              </a:ext>
            </a:extLst>
          </p:cNvPr>
          <p:cNvPicPr>
            <a:picLocks noGrp="1" noChangeAspect="1"/>
          </p:cNvPicPr>
          <p:nvPr>
            <p:ph idx="1"/>
          </p:nvPr>
        </p:nvPicPr>
        <p:blipFill>
          <a:blip r:embed="rId3"/>
          <a:stretch>
            <a:fillRect/>
          </a:stretch>
        </p:blipFill>
        <p:spPr>
          <a:xfrm>
            <a:off x="10128461" y="6298162"/>
            <a:ext cx="401680" cy="466531"/>
          </a:xfrm>
        </p:spPr>
      </p:pic>
      <p:sp>
        <p:nvSpPr>
          <p:cNvPr id="24" name="Content Placeholder 1">
            <a:extLst>
              <a:ext uri="{FF2B5EF4-FFF2-40B4-BE49-F238E27FC236}">
                <a16:creationId xmlns:a16="http://schemas.microsoft.com/office/drawing/2014/main" id="{4E59B0FC-8BC3-7643-73E5-FED79C183D86}"/>
              </a:ext>
            </a:extLst>
          </p:cNvPr>
          <p:cNvSpPr txBox="1">
            <a:spLocks/>
          </p:cNvSpPr>
          <p:nvPr/>
        </p:nvSpPr>
        <p:spPr>
          <a:xfrm>
            <a:off x="574675" y="1658988"/>
            <a:ext cx="11044238" cy="4464000"/>
          </a:xfrm>
          <a:prstGeom prst="rect">
            <a:avLst/>
          </a:prstGeom>
        </p:spPr>
        <p:txBody>
          <a:bodyPr vert="horz" lIns="91440" tIns="45720" rIns="91440" bIns="45720" numCol="1"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dirty="0"/>
          </a:p>
          <a:p>
            <a:pPr marL="0" indent="0">
              <a:buNone/>
            </a:pPr>
            <a:endParaRPr lang="en-US" dirty="0"/>
          </a:p>
          <a:p>
            <a:pPr marL="0" indent="0">
              <a:buNone/>
            </a:pPr>
            <a:endParaRPr lang="nl-BE" dirty="0"/>
          </a:p>
        </p:txBody>
      </p:sp>
      <p:pic>
        <p:nvPicPr>
          <p:cNvPr id="3" name="Picture 2">
            <a:extLst>
              <a:ext uri="{FF2B5EF4-FFF2-40B4-BE49-F238E27FC236}">
                <a16:creationId xmlns:a16="http://schemas.microsoft.com/office/drawing/2014/main" id="{CBFEF2F3-8D84-34EB-87F7-02CF26C6AB20}"/>
              </a:ext>
            </a:extLst>
          </p:cNvPr>
          <p:cNvPicPr>
            <a:picLocks noChangeAspect="1"/>
          </p:cNvPicPr>
          <p:nvPr/>
        </p:nvPicPr>
        <p:blipFill>
          <a:blip r:embed="rId4"/>
          <a:stretch>
            <a:fillRect/>
          </a:stretch>
        </p:blipFill>
        <p:spPr>
          <a:xfrm>
            <a:off x="3620530" y="1663349"/>
            <a:ext cx="7995470" cy="4547225"/>
          </a:xfrm>
          <a:prstGeom prst="rect">
            <a:avLst/>
          </a:prstGeom>
        </p:spPr>
      </p:pic>
      <p:pic>
        <p:nvPicPr>
          <p:cNvPr id="7" name="Picture 6">
            <a:extLst>
              <a:ext uri="{FF2B5EF4-FFF2-40B4-BE49-F238E27FC236}">
                <a16:creationId xmlns:a16="http://schemas.microsoft.com/office/drawing/2014/main" id="{AF849D09-1B6C-8254-A06A-1CBF984F9BC7}"/>
              </a:ext>
            </a:extLst>
          </p:cNvPr>
          <p:cNvPicPr>
            <a:picLocks noChangeAspect="1"/>
          </p:cNvPicPr>
          <p:nvPr/>
        </p:nvPicPr>
        <p:blipFill>
          <a:blip r:embed="rId5"/>
          <a:stretch>
            <a:fillRect/>
          </a:stretch>
        </p:blipFill>
        <p:spPr>
          <a:xfrm>
            <a:off x="854200" y="2816010"/>
            <a:ext cx="2325130" cy="2325130"/>
          </a:xfrm>
          <a:prstGeom prst="rect">
            <a:avLst/>
          </a:prstGeom>
        </p:spPr>
      </p:pic>
    </p:spTree>
    <p:extLst>
      <p:ext uri="{BB962C8B-B14F-4D97-AF65-F5344CB8AC3E}">
        <p14:creationId xmlns:p14="http://schemas.microsoft.com/office/powerpoint/2010/main" val="4260430574"/>
      </p:ext>
    </p:extLst>
  </p:cSld>
  <p:clrMapOvr>
    <a:masterClrMapping/>
  </p:clrMapOvr>
</p:sld>
</file>

<file path=ppt/theme/theme1.xml><?xml version="1.0" encoding="utf-8"?>
<a:theme xmlns:a="http://schemas.openxmlformats.org/drawingml/2006/main" name="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U Leuven Sedes">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 Leuven" id="{BC384CAF-57B4-4083-BC3D-22218BF4A46A}" vid="{75672E21-F18C-4958-94B8-19E54344552B}"/>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465D79A30DFB45AC8CC2511C4B1847" ma:contentTypeVersion="19" ma:contentTypeDescription="Een nieuw document maken." ma:contentTypeScope="" ma:versionID="d49de0c6944443d0c398b80890164ec9">
  <xsd:schema xmlns:xsd="http://www.w3.org/2001/XMLSchema" xmlns:xs="http://www.w3.org/2001/XMLSchema" xmlns:p="http://schemas.microsoft.com/office/2006/metadata/properties" xmlns:ns2="60c8d8bd-d408-4045-953a-867b1f07f8b3" xmlns:ns3="7175d65e-0428-40e7-befa-fe455af99e9f" targetNamespace="http://schemas.microsoft.com/office/2006/metadata/properties" ma:root="true" ma:fieldsID="a4699583fe923851a8ae535984521198" ns2:_="" ns3:_="">
    <xsd:import namespace="60c8d8bd-d408-4045-953a-867b1f07f8b3"/>
    <xsd:import namespace="7175d65e-0428-40e7-befa-fe455af99e9f"/>
    <xsd:element name="properties">
      <xsd:complexType>
        <xsd:sequence>
          <xsd:element name="documentManagement">
            <xsd:complexType>
              <xsd:all>
                <xsd:element ref="ns2:MediaServiceMetadata" minOccurs="0"/>
                <xsd:element ref="ns2:MediaServiceFastMetadata" minOccurs="0"/>
                <xsd:element ref="ns2:_Flow_SignoffStatu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Statu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8d8bd-d408-4045-953a-867b1f07f8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0" nillable="true" ma:displayName="Sign-off status" ma:internalName="Sign_x002d_off_x0020_status">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8b6fc0cd-01fe-45a4-a6f7-42bcc5426b53"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Status" ma:index="21" nillable="true" ma:displayName="Status" ma:format="Dropdown" ma:internalName="Status">
      <xsd:complexType>
        <xsd:complexContent>
          <xsd:extension base="dms:MultiChoice">
            <xsd:sequence>
              <xsd:element name="Value" maxOccurs="unbounded" minOccurs="0" nillable="true">
                <xsd:simpleType>
                  <xsd:restriction base="dms:Choice">
                    <xsd:enumeration value="Nog niet gestart"/>
                    <xsd:enumeration value="In behandeling"/>
                    <xsd:enumeration value="Afgewerkt"/>
                    <xsd:enumeration value="Dringend"/>
                  </xsd:restriction>
                </xsd:simpleType>
              </xsd:element>
            </xsd:sequence>
          </xsd:extension>
        </xsd:complexContent>
      </xsd:complex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75d65e-0428-40e7-befa-fe455af99e9f"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element name="TaxCatchAll" ma:index="15" nillable="true" ma:displayName="Taxonomy Catch All Column" ma:hidden="true" ma:list="{cc744dc7-399a-4794-95fb-2093bfe8f3fe}" ma:internalName="TaxCatchAll" ma:showField="CatchAllData" ma:web="7175d65e-0428-40e7-befa-fe455af99e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B21D93-AE90-4E30-AA6A-D75393624B30}">
  <ds:schemaRefs>
    <ds:schemaRef ds:uri="http://schemas.microsoft.com/sharepoint/v3/contenttype/forms"/>
  </ds:schemaRefs>
</ds:datastoreItem>
</file>

<file path=customXml/itemProps2.xml><?xml version="1.0" encoding="utf-8"?>
<ds:datastoreItem xmlns:ds="http://schemas.openxmlformats.org/officeDocument/2006/customXml" ds:itemID="{775A6AFA-6563-431A-80ED-B75164EA0A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c8d8bd-d408-4045-953a-867b1f07f8b3"/>
    <ds:schemaRef ds:uri="7175d65e-0428-40e7-befa-fe455af99e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KU Leuven</Template>
  <TotalTime>0</TotalTime>
  <Words>468</Words>
  <Application>Microsoft Office PowerPoint</Application>
  <PresentationFormat>Widescreen</PresentationFormat>
  <Paragraphs>74</Paragraphs>
  <Slides>5</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avenir-lt-w01_35-light1475496</vt:lpstr>
      <vt:lpstr>Calibri</vt:lpstr>
      <vt:lpstr>Open Sans</vt:lpstr>
      <vt:lpstr>KU Leuven</vt:lpstr>
      <vt:lpstr>KU Leuven Sedes</vt:lpstr>
      <vt:lpstr>CLUSTER Symposium</vt:lpstr>
      <vt:lpstr>Background</vt:lpstr>
      <vt:lpstr>Concept</vt:lpstr>
      <vt:lpstr>Programme</vt:lpstr>
      <vt:lpstr>Registration (deadline = 10th of April)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2017-09-13T11:47:32Z</dcterms:created>
  <dcterms:modified xsi:type="dcterms:W3CDTF">2023-03-30T13:40:16Z</dcterms:modified>
</cp:coreProperties>
</file>