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94" r:id="rId4"/>
  </p:sldMasterIdLst>
  <p:notesMasterIdLst>
    <p:notesMasterId r:id="rId13"/>
  </p:notesMasterIdLst>
  <p:handoutMasterIdLst>
    <p:handoutMasterId r:id="rId14"/>
  </p:handoutMasterIdLst>
  <p:sldIdLst>
    <p:sldId id="277" r:id="rId5"/>
    <p:sldId id="282" r:id="rId6"/>
    <p:sldId id="283" r:id="rId7"/>
    <p:sldId id="288" r:id="rId8"/>
    <p:sldId id="286" r:id="rId9"/>
    <p:sldId id="287" r:id="rId10"/>
    <p:sldId id="285" r:id="rId11"/>
    <p:sldId id="28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utual Recognition of Titles" id="{9D7516CD-668B-4001-A788-4F2A811A8D54}">
          <p14:sldIdLst>
            <p14:sldId id="277"/>
            <p14:sldId id="282"/>
            <p14:sldId id="283"/>
            <p14:sldId id="288"/>
          </p14:sldIdLst>
        </p14:section>
        <p14:section name="Convention on CLUSTER Dual Master Degree Programmes" id="{239095C8-1CB8-4EE2-95EC-A68905023C27}">
          <p14:sldIdLst>
            <p14:sldId id="286"/>
            <p14:sldId id="287"/>
            <p14:sldId id="28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C61AD-A2C5-4F8B-86BD-73B5526EF8C6}" v="7" dt="2023-03-22T15:12:57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72613" autoAdjust="0"/>
  </p:normalViewPr>
  <p:slideViewPr>
    <p:cSldViewPr snapToGrid="0" snapToObjects="1">
      <p:cViewPr varScale="1">
        <p:scale>
          <a:sx n="62" d="100"/>
          <a:sy n="62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What is says on the CLUSTER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noProof="0" dirty="0">
                <a:sym typeface="Wingdings" panose="05000000000000000000" pitchFamily="2" charset="2"/>
              </a:rPr>
              <a:t>Most recent </a:t>
            </a:r>
            <a:r>
              <a:rPr lang="nl-BE" noProof="0" dirty="0" err="1">
                <a:sym typeface="Wingdings" panose="05000000000000000000" pitchFamily="2" charset="2"/>
              </a:rPr>
              <a:t>approval</a:t>
            </a:r>
            <a:r>
              <a:rPr lang="nl-BE" noProof="0" dirty="0">
                <a:sym typeface="Wingdings" panose="05000000000000000000" pitchFamily="2" charset="2"/>
              </a:rPr>
              <a:t> dates from 2005 (IST)</a:t>
            </a:r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33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u="none" noProof="0" dirty="0" err="1">
                <a:sym typeface="Wingdings" panose="05000000000000000000" pitchFamily="2" charset="2"/>
              </a:rPr>
              <a:t>Signed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during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end of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UCLouvain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(2003-2005) and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start of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UPC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(2005-2007)</a:t>
            </a:r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7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What is says on the agreement (document)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9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noProof="0" dirty="0" err="1">
                <a:sym typeface="Wingdings" panose="05000000000000000000" pitchFamily="2" charset="2"/>
              </a:rPr>
              <a:t>All</a:t>
            </a:r>
            <a:r>
              <a:rPr lang="nl-BE" noProof="0" dirty="0">
                <a:sym typeface="Wingdings" panose="05000000000000000000" pitchFamily="2" charset="2"/>
              </a:rPr>
              <a:t> </a:t>
            </a:r>
            <a:r>
              <a:rPr lang="nl-BE" noProof="0" dirty="0" err="1">
                <a:sym typeface="Wingdings" panose="05000000000000000000" pitchFamily="2" charset="2"/>
              </a:rPr>
              <a:t>signatures</a:t>
            </a:r>
            <a:r>
              <a:rPr lang="nl-BE" noProof="0" dirty="0">
                <a:sym typeface="Wingdings" panose="05000000000000000000" pitchFamily="2" charset="2"/>
              </a:rPr>
              <a:t> date from 2007</a:t>
            </a:r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40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ym typeface="Wingdings" panose="05000000000000000000" pitchFamily="2" charset="2"/>
              </a:rPr>
              <a:t>Regulations: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Each MSc must be approved by the participating institutions and by the CLUSTER 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BA or equivalent from CLUSTER university are eligible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First year MSc as 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>
                <a:sym typeface="Wingdings" panose="05000000000000000000" pitchFamily="2" charset="2"/>
              </a:rPr>
              <a:t>Completion of the programme = obtain two MSc Degrees (Home + Host) and receive joint CLUSTER certificate signed by the two institutions representatives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noProof="0" dirty="0">
              <a:sym typeface="Wingdings" panose="05000000000000000000" pitchFamily="2" charset="2"/>
            </a:endParaRPr>
          </a:p>
          <a:p>
            <a:endParaRPr lang="nl-BE" noProof="0" dirty="0">
              <a:sym typeface="Wingdings" panose="05000000000000000000" pitchFamily="2" charset="2"/>
            </a:endParaRPr>
          </a:p>
          <a:p>
            <a:r>
              <a:rPr lang="nl-BE" noProof="0" dirty="0">
                <a:sym typeface="Wingdings" panose="05000000000000000000" pitchFamily="2" charset="2"/>
              </a:rPr>
              <a:t>Do we </a:t>
            </a:r>
            <a:r>
              <a:rPr lang="nl-BE" noProof="0" dirty="0" err="1">
                <a:sym typeface="Wingdings" panose="05000000000000000000" pitchFamily="2" charset="2"/>
              </a:rPr>
              <a:t>wish</a:t>
            </a:r>
            <a:r>
              <a:rPr lang="nl-BE" noProof="0" dirty="0">
                <a:sym typeface="Wingdings" panose="05000000000000000000" pitchFamily="2" charset="2"/>
              </a:rPr>
              <a:t> </a:t>
            </a:r>
            <a:r>
              <a:rPr lang="nl-BE" noProof="0" dirty="0" err="1">
                <a:sym typeface="Wingdings" panose="05000000000000000000" pitchFamily="2" charset="2"/>
              </a:rPr>
              <a:t>to</a:t>
            </a:r>
            <a:r>
              <a:rPr lang="nl-BE" noProof="0" dirty="0">
                <a:sym typeface="Wingdings" panose="05000000000000000000" pitchFamily="2" charset="2"/>
              </a:rPr>
              <a:t> re-</a:t>
            </a:r>
            <a:r>
              <a:rPr lang="nl-BE" noProof="0" dirty="0" err="1">
                <a:sym typeface="Wingdings" panose="05000000000000000000" pitchFamily="2" charset="2"/>
              </a:rPr>
              <a:t>activate</a:t>
            </a:r>
            <a:r>
              <a:rPr lang="nl-BE" noProof="0" dirty="0">
                <a:sym typeface="Wingdings" panose="05000000000000000000" pitchFamily="2" charset="2"/>
              </a:rPr>
              <a:t> </a:t>
            </a:r>
            <a:r>
              <a:rPr lang="nl-BE" noProof="0" dirty="0" err="1">
                <a:sym typeface="Wingdings" panose="05000000000000000000" pitchFamily="2" charset="2"/>
              </a:rPr>
              <a:t>this</a:t>
            </a:r>
            <a:r>
              <a:rPr lang="nl-BE" noProof="0" dirty="0">
                <a:sym typeface="Wingdings" panose="05000000000000000000" pitchFamily="2" charset="2"/>
              </a:rPr>
              <a:t> agreement?</a:t>
            </a:r>
          </a:p>
          <a:p>
            <a:endParaRPr lang="nl-BE" u="none" noProof="0" dirty="0">
              <a:sym typeface="Wingdings" panose="05000000000000000000" pitchFamily="2" charset="2"/>
            </a:endParaRPr>
          </a:p>
          <a:p>
            <a:r>
              <a:rPr lang="nl-BE" u="none" noProof="0" dirty="0" err="1">
                <a:sym typeface="Wingdings" panose="05000000000000000000" pitchFamily="2" charset="2"/>
              </a:rPr>
              <a:t>Signed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during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end of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UPC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(2005-2007) and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start of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KTH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(2007-2010)</a:t>
            </a:r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12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B475-BE58-4F37-BB26-B894041DA2E8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9EDC-FB93-4D56-B11F-CCF1480F0CF9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0A-A013-49A8-A120-26BE370426B4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22DF-51AB-45D8-A7C8-6D1317ABF1AC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EAED-2F15-486F-9B7C-CCF5F9C54513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8E92-F703-429E-9C0B-7648E423A771}" type="datetime1">
              <a:rPr lang="nl-BE" smtClean="0"/>
              <a:t>30/03/2023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BAD-E7CC-4754-8BF9-34578471CCDB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7F1-19A9-4377-A93C-5E81858B543E}" type="datetime1">
              <a:rPr lang="nl-BE" smtClean="0"/>
              <a:t>30/03/2023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EE9B-2230-4423-B50E-03F618E1631F}" type="datetime1">
              <a:rPr lang="nl-BE" smtClean="0"/>
              <a:t>30/03/2023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630-D161-4AE9-B7C6-CB10B511289D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A0B87E3-F190-41ED-801D-3ACC5B2B80DE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865214DF-826F-47B9-BB0F-BF504F329A5E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8" y="1080000"/>
            <a:ext cx="6383601" cy="4024798"/>
          </a:xfrm>
        </p:spPr>
        <p:txBody>
          <a:bodyPr/>
          <a:lstStyle/>
          <a:p>
            <a:r>
              <a:rPr lang="nl-BE" dirty="0"/>
              <a:t>CLUSTER </a:t>
            </a:r>
            <a:br>
              <a:rPr lang="nl-BE" dirty="0"/>
            </a:br>
            <a:r>
              <a:rPr lang="nl-BE" dirty="0"/>
              <a:t>Mutual </a:t>
            </a:r>
            <a:r>
              <a:rPr lang="nl-BE" dirty="0" err="1"/>
              <a:t>Recognition</a:t>
            </a:r>
            <a:r>
              <a:rPr lang="nl-BE" dirty="0"/>
              <a:t> of </a:t>
            </a:r>
            <a:r>
              <a:rPr lang="nl-BE" dirty="0" err="1"/>
              <a:t>Titles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‘CLUSTER Intranet: Key Documents’ for the full document</a:t>
            </a:r>
          </a:p>
          <a:p>
            <a:endParaRPr lang="nl-BE" dirty="0"/>
          </a:p>
        </p:txBody>
      </p:sp>
      <p:pic>
        <p:nvPicPr>
          <p:cNvPr id="10" name="Picture Placeholder 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FEE4D3E4-3347-A2BA-D988-65803F4A07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965" b="5965"/>
          <a:stretch>
            <a:fillRect/>
          </a:stretch>
        </p:blipFill>
        <p:spPr>
          <a:xfrm>
            <a:off x="7827024" y="1859705"/>
            <a:ext cx="2410142" cy="2465388"/>
          </a:xfrm>
        </p:spPr>
      </p:pic>
    </p:spTree>
    <p:extLst>
      <p:ext uri="{BB962C8B-B14F-4D97-AF65-F5344CB8AC3E}">
        <p14:creationId xmlns:p14="http://schemas.microsoft.com/office/powerpoint/2010/main" val="157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The rectors and presidents of the CLUSTER institutions have agreed that students with a Bachelor degree from a CLUSTER university will be treated for admission to a Master’s program in another CLUSTER institution in the same way as the local students of this institution. Further, students with a Master’s degree from a CLUSTER university will be treated for admission to a Ph.D. program in another CLUSTER institution in the same way as the local students of this institution.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(Source: CLUSTER website)</a:t>
            </a:r>
          </a:p>
        </p:txBody>
      </p:sp>
    </p:spTree>
    <p:extLst>
      <p:ext uri="{BB962C8B-B14F-4D97-AF65-F5344CB8AC3E}">
        <p14:creationId xmlns:p14="http://schemas.microsoft.com/office/powerpoint/2010/main" val="30468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2404534"/>
            <a:ext cx="11044238" cy="37184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/>
              <a:t>UPC-Barcelona</a:t>
            </a:r>
          </a:p>
          <a:p>
            <a:pPr lvl="1"/>
            <a:r>
              <a:rPr lang="nl-BE" dirty="0"/>
              <a:t>TU-Darmstadt</a:t>
            </a:r>
          </a:p>
          <a:p>
            <a:pPr lvl="1"/>
            <a:r>
              <a:rPr lang="nl-BE" dirty="0"/>
              <a:t>TU-Eindhoven</a:t>
            </a:r>
          </a:p>
          <a:p>
            <a:pPr lvl="1"/>
            <a:r>
              <a:rPr lang="nl-BE" dirty="0"/>
              <a:t>INPG-Grenoble</a:t>
            </a:r>
          </a:p>
          <a:p>
            <a:pPr lvl="1"/>
            <a:r>
              <a:rPr lang="nl-BE" dirty="0"/>
              <a:t>Uni-Karlsruhe</a:t>
            </a:r>
          </a:p>
          <a:p>
            <a:pPr lvl="1"/>
            <a:r>
              <a:rPr lang="nl-BE" dirty="0"/>
              <a:t>EPFL-Lausanne</a:t>
            </a:r>
          </a:p>
          <a:p>
            <a:pPr lvl="1"/>
            <a:r>
              <a:rPr lang="nl-BE" dirty="0"/>
              <a:t>Imperial College London</a:t>
            </a:r>
          </a:p>
          <a:p>
            <a:pPr lvl="1"/>
            <a:r>
              <a:rPr lang="nl-BE" dirty="0" err="1"/>
              <a:t>UCLouvain</a:t>
            </a:r>
            <a:endParaRPr lang="nl-BE" dirty="0"/>
          </a:p>
          <a:p>
            <a:pPr lvl="1"/>
            <a:r>
              <a:rPr lang="nl-BE" dirty="0"/>
              <a:t>KTH-Stockholm</a:t>
            </a:r>
          </a:p>
          <a:p>
            <a:pPr lvl="1"/>
            <a:r>
              <a:rPr lang="nl-BE" dirty="0"/>
              <a:t>POLITO-Torino</a:t>
            </a:r>
          </a:p>
          <a:p>
            <a:pPr lvl="1"/>
            <a:r>
              <a:rPr lang="nl-BE" dirty="0"/>
              <a:t>TKK-Helsinki</a:t>
            </a:r>
          </a:p>
          <a:p>
            <a:pPr lvl="1"/>
            <a:r>
              <a:rPr lang="nl-BE" dirty="0"/>
              <a:t>IST-Lisboa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F9D14F-E566-5CF3-B8C9-0608C2198DFF}"/>
              </a:ext>
            </a:extLst>
          </p:cNvPr>
          <p:cNvSpPr txBox="1">
            <a:spLocks/>
          </p:cNvSpPr>
          <p:nvPr/>
        </p:nvSpPr>
        <p:spPr>
          <a:xfrm>
            <a:off x="572962" y="1794931"/>
            <a:ext cx="11044238" cy="44026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800" dirty="0"/>
              <a:t>According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document: </a:t>
            </a:r>
          </a:p>
        </p:txBody>
      </p:sp>
    </p:spTree>
    <p:extLst>
      <p:ext uri="{BB962C8B-B14F-4D97-AF65-F5344CB8AC3E}">
        <p14:creationId xmlns:p14="http://schemas.microsoft.com/office/powerpoint/2010/main" val="80349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of the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was approved on June 30, 2005 (</a:t>
            </a:r>
            <a:r>
              <a:rPr lang="en-US" i="1" dirty="0"/>
              <a:t>No end date is mentioned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agreement states that Rector and Presidents of the CLUSTER institutions have agreed on:</a:t>
            </a:r>
          </a:p>
          <a:p>
            <a:pPr lvl="1"/>
            <a:r>
              <a:rPr lang="en-US" dirty="0"/>
              <a:t>Students with a Bachelor degree from a CLUSTER university will be treated for admission to a Master's program in another CLUSTER institution in the same way as the local students of this institution</a:t>
            </a:r>
          </a:p>
          <a:p>
            <a:pPr lvl="1"/>
            <a:r>
              <a:rPr lang="en-US" dirty="0"/>
              <a:t>Students with a Master degree from a CLUSTER university will be considered as eligible for application to a Ph.D. program in another CLUSTER institution with the same rules as the local students of this institution.</a:t>
            </a:r>
          </a:p>
          <a:p>
            <a:pPr lvl="1"/>
            <a:endParaRPr lang="en-US" dirty="0"/>
          </a:p>
          <a:p>
            <a:r>
              <a:rPr lang="en-US" dirty="0"/>
              <a:t>Do we renew/reevaluate/remove this agreement?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043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8" y="2201332"/>
            <a:ext cx="6383601" cy="2903465"/>
          </a:xfrm>
        </p:spPr>
        <p:txBody>
          <a:bodyPr/>
          <a:lstStyle/>
          <a:p>
            <a:r>
              <a:rPr lang="nl-BE" dirty="0"/>
              <a:t>CLUSTER </a:t>
            </a:r>
            <a:br>
              <a:rPr lang="nl-BE" dirty="0"/>
            </a:br>
            <a:r>
              <a:rPr lang="nl-BE" sz="3600" dirty="0" err="1"/>
              <a:t>Convention</a:t>
            </a:r>
            <a:r>
              <a:rPr lang="nl-BE" sz="3600" dirty="0"/>
              <a:t> on CLUSTER Dual Master </a:t>
            </a:r>
            <a:r>
              <a:rPr lang="nl-BE" sz="3600" dirty="0" err="1"/>
              <a:t>Degree</a:t>
            </a:r>
            <a:r>
              <a:rPr lang="nl-BE" sz="3600" dirty="0"/>
              <a:t> </a:t>
            </a:r>
            <a:r>
              <a:rPr lang="nl-BE" sz="3600" dirty="0" err="1"/>
              <a:t>Programmes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‘CLUSTER Intranet: Key Documents’ for the full document</a:t>
            </a:r>
          </a:p>
          <a:p>
            <a:endParaRPr lang="nl-BE" dirty="0"/>
          </a:p>
        </p:txBody>
      </p:sp>
      <p:pic>
        <p:nvPicPr>
          <p:cNvPr id="10" name="Picture Placeholder 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FEE4D3E4-3347-A2BA-D988-65803F4A07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965" b="5965"/>
          <a:stretch>
            <a:fillRect/>
          </a:stretch>
        </p:blipFill>
        <p:spPr>
          <a:xfrm>
            <a:off x="7827024" y="1859705"/>
            <a:ext cx="2410142" cy="2465388"/>
          </a:xfrm>
        </p:spPr>
      </p:pic>
    </p:spTree>
    <p:extLst>
      <p:ext uri="{BB962C8B-B14F-4D97-AF65-F5344CB8AC3E}">
        <p14:creationId xmlns:p14="http://schemas.microsoft.com/office/powerpoint/2010/main" val="18966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CLUSTER universities which have signed the convention agree to offer Dual Master Degree (MSc) </a:t>
            </a:r>
            <a:r>
              <a:rPr lang="en-US" dirty="0" err="1"/>
              <a:t>programmes</a:t>
            </a:r>
            <a:r>
              <a:rPr lang="en-US" dirty="0"/>
              <a:t> in Science and Engineering. A CLUSTER Dual Master Degree </a:t>
            </a:r>
            <a:r>
              <a:rPr lang="en-US" dirty="0" err="1"/>
              <a:t>programme</a:t>
            </a:r>
            <a:r>
              <a:rPr lang="en-US" dirty="0"/>
              <a:t> is a two year </a:t>
            </a:r>
            <a:r>
              <a:rPr lang="en-US" dirty="0" err="1"/>
              <a:t>programme</a:t>
            </a:r>
            <a:r>
              <a:rPr lang="en-US" dirty="0"/>
              <a:t>, comprising a minimum of 120 ECTS credits, offered jointly by two CLUSTER universities.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4D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(Source: document)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9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2404534"/>
            <a:ext cx="11044238" cy="37184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/>
              <a:t>UPC-Barcelona</a:t>
            </a:r>
          </a:p>
          <a:p>
            <a:pPr lvl="1"/>
            <a:r>
              <a:rPr lang="nl-BE" dirty="0"/>
              <a:t>TU-Darmstadt</a:t>
            </a:r>
          </a:p>
          <a:p>
            <a:pPr lvl="1"/>
            <a:r>
              <a:rPr lang="nl-BE" dirty="0"/>
              <a:t>TU-Eindhoven</a:t>
            </a:r>
          </a:p>
          <a:p>
            <a:pPr lvl="1"/>
            <a:r>
              <a:rPr lang="nl-BE" dirty="0"/>
              <a:t>INPG-Grenoble</a:t>
            </a:r>
          </a:p>
          <a:p>
            <a:pPr lvl="1"/>
            <a:r>
              <a:rPr lang="nl-BE" dirty="0"/>
              <a:t>TKK-Helsinki</a:t>
            </a:r>
          </a:p>
          <a:p>
            <a:pPr lvl="1"/>
            <a:r>
              <a:rPr lang="nl-BE" dirty="0"/>
              <a:t>Karlsruhe IT</a:t>
            </a:r>
          </a:p>
          <a:p>
            <a:pPr lvl="1"/>
            <a:r>
              <a:rPr lang="nl-BE" dirty="0"/>
              <a:t>IST-Lisboa</a:t>
            </a:r>
          </a:p>
          <a:p>
            <a:pPr lvl="1"/>
            <a:r>
              <a:rPr lang="nl-BE" dirty="0" err="1"/>
              <a:t>UCLouvain</a:t>
            </a:r>
            <a:endParaRPr lang="nl-BE" dirty="0"/>
          </a:p>
          <a:p>
            <a:pPr lvl="1"/>
            <a:r>
              <a:rPr lang="nl-BE" dirty="0" err="1"/>
              <a:t>KULeuven</a:t>
            </a:r>
            <a:endParaRPr lang="nl-BE" dirty="0"/>
          </a:p>
          <a:p>
            <a:pPr lvl="1"/>
            <a:r>
              <a:rPr lang="nl-BE" dirty="0"/>
              <a:t>KTH-Stockholm</a:t>
            </a:r>
          </a:p>
          <a:p>
            <a:pPr lvl="1"/>
            <a:r>
              <a:rPr lang="nl-BE" dirty="0"/>
              <a:t>POLITO-Torino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F9D14F-E566-5CF3-B8C9-0608C2198DFF}"/>
              </a:ext>
            </a:extLst>
          </p:cNvPr>
          <p:cNvSpPr txBox="1">
            <a:spLocks/>
          </p:cNvSpPr>
          <p:nvPr/>
        </p:nvSpPr>
        <p:spPr>
          <a:xfrm>
            <a:off x="572962" y="1794931"/>
            <a:ext cx="11044238" cy="44026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800" dirty="0"/>
              <a:t>According </a:t>
            </a:r>
            <a:r>
              <a:rPr lang="nl-BE" sz="2800" dirty="0" err="1"/>
              <a:t>to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document: </a:t>
            </a:r>
          </a:p>
        </p:txBody>
      </p:sp>
    </p:spTree>
    <p:extLst>
      <p:ext uri="{BB962C8B-B14F-4D97-AF65-F5344CB8AC3E}">
        <p14:creationId xmlns:p14="http://schemas.microsoft.com/office/powerpoint/2010/main" val="388387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of the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decision was made at the CLUSTER GA in Barcelona, May 17, 2007 </a:t>
            </a:r>
            <a:br>
              <a:rPr lang="en-US" dirty="0"/>
            </a:br>
            <a:r>
              <a:rPr lang="en-US" sz="2200" dirty="0"/>
              <a:t>(</a:t>
            </a:r>
            <a:r>
              <a:rPr lang="en-US" sz="2200" u="sng" dirty="0"/>
              <a:t>No end date is mentioned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“Regulations to qualify as a CLUSTER Dual Master Degree (MSc) </a:t>
            </a:r>
            <a:r>
              <a:rPr lang="en-US" dirty="0" err="1"/>
              <a:t>programme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Each CLUSTER Dual Master Degree </a:t>
            </a:r>
            <a:r>
              <a:rPr lang="en-US" dirty="0" err="1"/>
              <a:t>Programme</a:t>
            </a:r>
            <a:r>
              <a:rPr lang="en-US" dirty="0"/>
              <a:t> must be approved by the participating institutions and by the Cluster Steering Committee.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Applicants with a Bachelor degree or equivalent level of education from a CLUSTER university are eligible for a CLUSTER Dual Degree </a:t>
            </a:r>
            <a:r>
              <a:rPr lang="en-US" dirty="0" err="1"/>
              <a:t>Programme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First years MSc students from a Cluster university are also eligible to apply to a CLUSTER Dual Degree </a:t>
            </a:r>
            <a:r>
              <a:rPr lang="en-US" dirty="0" err="1"/>
              <a:t>Programme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Students successfully completing their studies of the Dual Master Degree </a:t>
            </a:r>
            <a:r>
              <a:rPr lang="en-US" dirty="0" err="1"/>
              <a:t>programme</a:t>
            </a:r>
            <a:r>
              <a:rPr lang="en-US" dirty="0"/>
              <a:t> obtain two </a:t>
            </a:r>
            <a:r>
              <a:rPr lang="en-US"/>
              <a:t>MSc degrees</a:t>
            </a:r>
            <a:r>
              <a:rPr lang="en-US" dirty="0"/>
              <a:t>, one by the home University and one by the host University. Students receive also a joint CLUSTER certificate signed by the two institutions representatives.</a:t>
            </a:r>
          </a:p>
        </p:txBody>
      </p:sp>
    </p:spTree>
    <p:extLst>
      <p:ext uri="{BB962C8B-B14F-4D97-AF65-F5344CB8AC3E}">
        <p14:creationId xmlns:p14="http://schemas.microsoft.com/office/powerpoint/2010/main" val="204014378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19" ma:contentTypeDescription="Een nieuw document maken." ma:contentTypeScope="" ma:versionID="d49de0c6944443d0c398b80890164ec9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a4699583fe923851a8ae535984521198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21D93-AE90-4E30-AA6A-D75393624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A6AFA-6563-431A-80ED-B75164EA0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8d8bd-d408-4045-953a-867b1f07f8b3"/>
    <ds:schemaRef ds:uri="7175d65e-0428-40e7-befa-fe455af99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639</Words>
  <Application>Microsoft Office PowerPoint</Application>
  <PresentationFormat>Widescreen</PresentationFormat>
  <Paragraphs>90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KU Leuven</vt:lpstr>
      <vt:lpstr>KU Leuven Sedes</vt:lpstr>
      <vt:lpstr>CLUSTER  Mutual Recognition of Titles</vt:lpstr>
      <vt:lpstr>The agreement</vt:lpstr>
      <vt:lpstr>Who?</vt:lpstr>
      <vt:lpstr>Validity of the Agreement</vt:lpstr>
      <vt:lpstr>CLUSTER  Convention on CLUSTER Dual Master Degree Programmes</vt:lpstr>
      <vt:lpstr>The agreement</vt:lpstr>
      <vt:lpstr>Who?</vt:lpstr>
      <vt:lpstr>Validity of the Agreement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2023-03-30T13:39:24Z</dcterms:modified>
</cp:coreProperties>
</file>