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  <p:sldMasterId id="2147483694" r:id="rId4"/>
  </p:sldMasterIdLst>
  <p:notesMasterIdLst>
    <p:notesMasterId r:id="rId9"/>
  </p:notesMasterIdLst>
  <p:handoutMasterIdLst>
    <p:handoutMasterId r:id="rId10"/>
  </p:handoutMasterIdLst>
  <p:sldIdLst>
    <p:sldId id="268" r:id="rId5"/>
    <p:sldId id="269" r:id="rId6"/>
    <p:sldId id="280" r:id="rId7"/>
    <p:sldId id="281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ual Doctorate Framework Agreement" id="{1DB9C9D0-BFD4-4D11-B761-D7521A31DE48}">
          <p14:sldIdLst>
            <p14:sldId id="268"/>
            <p14:sldId id="269"/>
            <p14:sldId id="280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D5D"/>
    <a:srgbClr val="DCE7F0"/>
    <a:srgbClr val="1D8DB0"/>
    <a:srgbClr val="005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72B7A3-CDE8-4282-9422-F2158EEF73A2}" v="9" dt="2023-03-22T14:22:28.5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9" autoAdjust="0"/>
    <p:restoredTop sz="85302" autoAdjust="0"/>
  </p:normalViewPr>
  <p:slideViewPr>
    <p:cSldViewPr snapToGrid="0" snapToObjects="1">
      <p:cViewPr varScale="1">
        <p:scale>
          <a:sx n="73" d="100"/>
          <a:sy n="73" d="100"/>
        </p:scale>
        <p:origin x="4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424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CCF-F6FD-734B-854A-5BC033593B1E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2A6D4-CD3D-5148-8B70-A84796F2013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916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66214-DB21-4647-B5DA-0D17CA592867}" type="datetimeFigureOut">
              <a:rPr lang="nl-NL" smtClean="0"/>
              <a:t>30-3-2023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E32A-327F-AF4B-8E1F-209FBF93D26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4046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5498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>
              <a:sym typeface="Wingdings" panose="05000000000000000000" pitchFamily="2" charset="2"/>
            </a:endParaRPr>
          </a:p>
          <a:p>
            <a:r>
              <a:rPr lang="en-GB" noProof="0" dirty="0">
                <a:sym typeface="Wingdings" panose="05000000000000000000" pitchFamily="2" charset="2"/>
              </a:rPr>
              <a:t>What is says on the CLUSTER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274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u="none" noProof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2207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u="none" noProof="0">
                <a:sym typeface="Wingdings" panose="05000000000000000000" pitchFamily="2" charset="2"/>
              </a:rPr>
              <a:t>Agreement </a:t>
            </a:r>
            <a:r>
              <a:rPr lang="nl-BE" u="none" noProof="0" dirty="0" err="1">
                <a:sym typeface="Wingdings" panose="05000000000000000000" pitchFamily="2" charset="2"/>
              </a:rPr>
              <a:t>signed</a:t>
            </a:r>
            <a:r>
              <a:rPr lang="nl-BE" u="none" noProof="0" dirty="0">
                <a:sym typeface="Wingdings" panose="05000000000000000000" pitchFamily="2" charset="2"/>
              </a:rPr>
              <a:t> </a:t>
            </a:r>
            <a:r>
              <a:rPr lang="nl-BE" u="none" noProof="0" dirty="0" err="1">
                <a:sym typeface="Wingdings" panose="05000000000000000000" pitchFamily="2" charset="2"/>
              </a:rPr>
              <a:t>during</a:t>
            </a:r>
            <a:r>
              <a:rPr lang="nl-BE" u="none" noProof="0" dirty="0">
                <a:sym typeface="Wingdings" panose="05000000000000000000" pitchFamily="2" charset="2"/>
              </a:rPr>
              <a:t> </a:t>
            </a:r>
            <a:r>
              <a:rPr lang="nl-BE" u="none" noProof="0" dirty="0" err="1">
                <a:sym typeface="Wingdings" panose="05000000000000000000" pitchFamily="2" charset="2"/>
              </a:rPr>
              <a:t>the</a:t>
            </a:r>
            <a:r>
              <a:rPr lang="nl-BE" u="none" noProof="0" dirty="0">
                <a:sym typeface="Wingdings" panose="05000000000000000000" pitchFamily="2" charset="2"/>
              </a:rPr>
              <a:t> TU/e </a:t>
            </a:r>
            <a:r>
              <a:rPr lang="nl-BE" u="none" noProof="0" dirty="0" err="1">
                <a:sym typeface="Wingdings" panose="05000000000000000000" pitchFamily="2" charset="2"/>
              </a:rPr>
              <a:t>presidency</a:t>
            </a:r>
            <a:r>
              <a:rPr lang="nl-BE" u="none" noProof="0" dirty="0">
                <a:sym typeface="Wingdings" panose="05000000000000000000" pitchFamily="2" charset="2"/>
              </a:rPr>
              <a:t> (2014-2016) and </a:t>
            </a:r>
            <a:r>
              <a:rPr lang="nl-BE" u="none" noProof="0" dirty="0" err="1">
                <a:sym typeface="Wingdings" panose="05000000000000000000" pitchFamily="2" charset="2"/>
              </a:rPr>
              <a:t>again</a:t>
            </a:r>
            <a:r>
              <a:rPr lang="nl-BE" u="none" noProof="0" dirty="0">
                <a:sym typeface="Wingdings" panose="05000000000000000000" pitchFamily="2" charset="2"/>
              </a:rPr>
              <a:t> </a:t>
            </a:r>
            <a:r>
              <a:rPr lang="nl-BE" u="none" noProof="0" dirty="0" err="1">
                <a:sym typeface="Wingdings" panose="05000000000000000000" pitchFamily="2" charset="2"/>
              </a:rPr>
              <a:t>during</a:t>
            </a:r>
            <a:r>
              <a:rPr lang="nl-BE" u="none" noProof="0" dirty="0">
                <a:sym typeface="Wingdings" panose="05000000000000000000" pitchFamily="2" charset="2"/>
              </a:rPr>
              <a:t> </a:t>
            </a:r>
            <a:r>
              <a:rPr lang="nl-BE" u="none" noProof="0" dirty="0" err="1">
                <a:sym typeface="Wingdings" panose="05000000000000000000" pitchFamily="2" charset="2"/>
              </a:rPr>
              <a:t>the</a:t>
            </a:r>
            <a:r>
              <a:rPr lang="nl-BE" u="none" noProof="0" dirty="0">
                <a:sym typeface="Wingdings" panose="05000000000000000000" pitchFamily="2" charset="2"/>
              </a:rPr>
              <a:t> </a:t>
            </a:r>
            <a:r>
              <a:rPr lang="nl-BE" u="none" noProof="0" dirty="0" err="1">
                <a:sym typeface="Wingdings" panose="05000000000000000000" pitchFamily="2" charset="2"/>
              </a:rPr>
              <a:t>TUDa</a:t>
            </a:r>
            <a:r>
              <a:rPr lang="nl-BE" u="none" noProof="0" dirty="0">
                <a:sym typeface="Wingdings" panose="05000000000000000000" pitchFamily="2" charset="2"/>
              </a:rPr>
              <a:t> </a:t>
            </a:r>
            <a:r>
              <a:rPr lang="nl-BE" u="none" noProof="0" dirty="0" err="1">
                <a:sym typeface="Wingdings" panose="05000000000000000000" pitchFamily="2" charset="2"/>
              </a:rPr>
              <a:t>presidency</a:t>
            </a:r>
            <a:r>
              <a:rPr lang="nl-BE" u="none" noProof="0" dirty="0">
                <a:sym typeface="Wingdings" panose="05000000000000000000" pitchFamily="2" charset="2"/>
              </a:rPr>
              <a:t> (2018-2020)</a:t>
            </a:r>
            <a:endParaRPr lang="en-GB" u="none" noProof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4E32A-327F-AF4B-8E1F-209FBF93D26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3377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0" name="Rechthoek 9"/>
          <p:cNvSpPr/>
          <p:nvPr userDrawn="1"/>
        </p:nvSpPr>
        <p:spPr>
          <a:xfrm>
            <a:off x="0" y="648000"/>
            <a:ext cx="12193200" cy="621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12193200" cy="445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5999" y="1080000"/>
            <a:ext cx="6096524" cy="4024798"/>
          </a:xfrm>
        </p:spPr>
        <p:txBody>
          <a:bodyPr anchor="ctr" anchorCtr="0">
            <a:norm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5999" y="5392801"/>
            <a:ext cx="6096524" cy="730188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248525" y="1654175"/>
            <a:ext cx="4368673" cy="44688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86177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26">
          <p15:clr>
            <a:srgbClr val="FBAE40"/>
          </p15:clr>
        </p15:guide>
        <p15:guide id="2" pos="4203">
          <p15:clr>
            <a:srgbClr val="FBAE40"/>
          </p15:clr>
        </p15:guide>
        <p15:guide id="3" orient="horz" pos="397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/>
        </p:nvSpPr>
        <p:spPr>
          <a:xfrm>
            <a:off x="0" y="647998"/>
            <a:ext cx="12193200" cy="6210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2018135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1350253"/>
            <a:ext cx="4648209" cy="5507747"/>
          </a:xfrm>
          <a:prstGeom prst="rect">
            <a:avLst/>
          </a:prstGeom>
        </p:spPr>
      </p:pic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76003" y="4359604"/>
            <a:ext cx="8333999" cy="1655999"/>
          </a:xfrm>
        </p:spPr>
        <p:txBody>
          <a:bodyPr lIns="0" tIns="0" rIns="0" bIns="0"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000" y="1800000"/>
            <a:ext cx="8334000" cy="2386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20380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DB475-BE58-4F37-BB26-B894041DA2E8}" type="datetime1">
              <a:rPr lang="nl-BE" smtClean="0"/>
              <a:t>30/03/2023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Ingenieurswetenschappen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 baseline="0">
                <a:solidFill>
                  <a:srgbClr val="1D8DB0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005E77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32277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B9EDC-FB93-4D56-B11F-CCF1480F0CF9}" type="datetime1">
              <a:rPr lang="nl-BE" smtClean="0"/>
              <a:t>30/03/2023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Ingenieurswetenschappen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79DAE-D0A6-40C3-B8BC-6A97C268D03A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791" y="675126"/>
            <a:ext cx="4648209" cy="5507747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76003" y="1800000"/>
            <a:ext cx="8333999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3" y="4359600"/>
            <a:ext cx="8333999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27069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63C0A-A013-49A8-A120-26BE370426B4}" type="datetime1">
              <a:rPr lang="nl-BE" smtClean="0"/>
              <a:t>30/03/2023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Ingenieurswetenschappen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0218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12193200" cy="62075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524" cy="2386800"/>
          </a:xfrm>
        </p:spPr>
        <p:txBody>
          <a:bodyPr anchor="b"/>
          <a:lstStyle>
            <a:lvl1pPr>
              <a:defRPr sz="40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F22DF-51AB-45D8-A7C8-6D1317ABF1AC}" type="datetime1">
              <a:rPr lang="nl-BE" smtClean="0"/>
              <a:t>30/03/2023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Ingenieurswetenschappen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248262" y="3248513"/>
            <a:ext cx="4368673" cy="237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148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>
          <p15:clr>
            <a:srgbClr val="FBAE40"/>
          </p15:clr>
        </p15:guide>
        <p15:guide id="2" pos="420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999" y="1800000"/>
            <a:ext cx="6096264" cy="23868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5999" y="4359600"/>
            <a:ext cx="6096264" cy="1501200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4EAED-2F15-486F-9B7C-CCF5F9C54513}" type="datetime1">
              <a:rPr lang="nl-BE" smtClean="0"/>
              <a:t>30/03/2023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Ingenieurswetenschappen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7248525" y="584201"/>
            <a:ext cx="4368673" cy="504031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NL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43" userDrawn="1">
          <p15:clr>
            <a:srgbClr val="FBAE40"/>
          </p15:clr>
        </p15:guide>
        <p15:guide id="2" pos="4203" userDrawn="1">
          <p15:clr>
            <a:srgbClr val="FBAE40"/>
          </p15:clr>
        </p15:guide>
        <p15:guide id="3" orient="horz" pos="3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D8E92-F703-429E-9C0B-7648E423A771}" type="datetime1">
              <a:rPr lang="nl-BE" smtClean="0"/>
              <a:t>30/03/2023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Ingenieurswetenschappen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9" name="Tijdelijke aanduiding voor tekst 2"/>
          <p:cNvSpPr>
            <a:spLocks noGrp="1"/>
          </p:cNvSpPr>
          <p:nvPr>
            <p:ph idx="1"/>
          </p:nvPr>
        </p:nvSpPr>
        <p:spPr>
          <a:xfrm>
            <a:off x="576000" y="1656000"/>
            <a:ext cx="54000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6217200" y="1656000"/>
            <a:ext cx="5400000" cy="446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95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5421575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6000" y="2276271"/>
            <a:ext cx="5421575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56000"/>
            <a:ext cx="5445000" cy="540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276271"/>
            <a:ext cx="5445000" cy="3837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FCBAD-E7CC-4754-8BF9-34578471CCDB}" type="datetime1">
              <a:rPr lang="nl-BE" smtClean="0"/>
              <a:t>30/03/2023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Ingenieurswetenschappen</a:t>
            </a: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00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D7F1-19A9-4377-A93C-5E81858B543E}" type="datetime1">
              <a:rPr lang="nl-BE" smtClean="0"/>
              <a:t>30/03/2023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Ingenieurswetenschappen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663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EE9B-2230-4423-B50E-03F618E1631F}" type="datetime1">
              <a:rPr lang="nl-BE" smtClean="0"/>
              <a:t>30/03/2023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Ingenieurswetenschappen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7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Sl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12193200" cy="6209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9120" y="510988"/>
            <a:ext cx="11039793" cy="5184424"/>
          </a:xfrm>
        </p:spPr>
        <p:txBody>
          <a:bodyPr anchor="ctr" anchorCtr="0">
            <a:noAutofit/>
          </a:bodyPr>
          <a:lstStyle>
            <a:lvl1pPr algn="ctr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48630-D161-4AE9-B7C6-CB10B511289D}" type="datetime1">
              <a:rPr lang="nl-BE" smtClean="0"/>
              <a:t>30/03/2023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Faculteit Ingenieurswetenschappen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07036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9A0B87E3-F190-41ED-801D-3ACC5B2B80DE}" type="datetime1">
              <a:rPr lang="nl-BE" smtClean="0"/>
              <a:t>30/03/2023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Faculteit Ingenieurswetenschappen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37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61" r:id="rId9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7319" userDrawn="1">
          <p15:clr>
            <a:srgbClr val="F26B43"/>
          </p15:clr>
        </p15:guide>
        <p15:guide id="3" orient="horz" pos="3857" userDrawn="1">
          <p15:clr>
            <a:srgbClr val="F26B43"/>
          </p15:clr>
        </p15:guide>
        <p15:guide id="4" pos="36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200" y="6353999"/>
            <a:ext cx="1008305" cy="360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40000" y="6210000"/>
            <a:ext cx="720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865214DF-826F-47B9-BB0F-BF504F329A5E}" type="datetime1">
              <a:rPr lang="nl-BE" smtClean="0"/>
              <a:t>30/03/2023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033600" y="6210000"/>
            <a:ext cx="4993200" cy="648000"/>
          </a:xfrm>
          <a:prstGeom prst="rect">
            <a:avLst/>
          </a:prstGeom>
        </p:spPr>
        <p:txBody>
          <a:bodyPr vert="horz" lIns="0" tIns="0" rIns="180000" bIns="0" rtlCol="0" anchor="ctr"/>
          <a:lstStyle>
            <a:lvl1pPr algn="r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nl-NL"/>
              <a:t>Faculteit Ingenieurswetenschappen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76000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0A297500-7527-634B-90F4-69D0994C32B4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252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baseline="0">
          <a:solidFill>
            <a:schemeClr val="tx2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th.se/profile/werge?l=e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CLUSTER </a:t>
            </a:r>
            <a:br>
              <a:rPr lang="nl-BE" dirty="0"/>
            </a:br>
            <a:r>
              <a:rPr lang="en-US" dirty="0"/>
              <a:t>Dual Doctorate Framework Agreement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See ‘CLUSTER Intranet: Key Documents’ for the full document</a:t>
            </a:r>
          </a:p>
        </p:txBody>
      </p:sp>
      <p:pic>
        <p:nvPicPr>
          <p:cNvPr id="10" name="Picture Placeholder 9" descr="A blue and pink flag&#10;&#10;Description automatically generated with low confidence">
            <a:extLst>
              <a:ext uri="{FF2B5EF4-FFF2-40B4-BE49-F238E27FC236}">
                <a16:creationId xmlns:a16="http://schemas.microsoft.com/office/drawing/2014/main" id="{FEE4D3E4-3347-A2BA-D988-65803F4A07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5965" b="5965"/>
          <a:stretch>
            <a:fillRect/>
          </a:stretch>
        </p:blipFill>
        <p:spPr>
          <a:xfrm>
            <a:off x="7827024" y="1859705"/>
            <a:ext cx="2410142" cy="2465388"/>
          </a:xfrm>
        </p:spPr>
      </p:pic>
    </p:spTree>
    <p:extLst>
      <p:ext uri="{BB962C8B-B14F-4D97-AF65-F5344CB8AC3E}">
        <p14:creationId xmlns:p14="http://schemas.microsoft.com/office/powerpoint/2010/main" val="25420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2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agreement</a:t>
            </a:r>
            <a:endParaRPr lang="en-GB" i="1" dirty="0"/>
          </a:p>
        </p:txBody>
      </p:sp>
      <p:pic>
        <p:nvPicPr>
          <p:cNvPr id="20" name="Content Placeholder 19" descr="A blue and pink flag&#10;&#10;Description automatically generated with low confidence">
            <a:extLst>
              <a:ext uri="{FF2B5EF4-FFF2-40B4-BE49-F238E27FC236}">
                <a16:creationId xmlns:a16="http://schemas.microsoft.com/office/drawing/2014/main" id="{6589E26E-465A-C589-2ED0-8BCA404DB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28461" y="6298162"/>
            <a:ext cx="401680" cy="466531"/>
          </a:xfrm>
        </p:spPr>
      </p:pic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4E59B0FC-8BC3-7643-73E5-FED79C183D86}"/>
              </a:ext>
            </a:extLst>
          </p:cNvPr>
          <p:cNvSpPr txBox="1">
            <a:spLocks/>
          </p:cNvSpPr>
          <p:nvPr/>
        </p:nvSpPr>
        <p:spPr>
          <a:xfrm>
            <a:off x="574675" y="1658988"/>
            <a:ext cx="11044238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/>
              <a:t>The Dual Doctorate Framework supports and makes it easier for two CLUSTER universities (including associate members) to set up a dual doctorate </a:t>
            </a:r>
            <a:r>
              <a:rPr lang="en-US" dirty="0" err="1"/>
              <a:t>programme</a:t>
            </a:r>
            <a:r>
              <a:rPr lang="en-US" dirty="0"/>
              <a:t>, where a student is assigned a supervisor at both institutions. The studies are performed at both institutions and end with a joint public examination.</a:t>
            </a:r>
            <a:endParaRPr lang="en-GB" dirty="0"/>
          </a:p>
          <a:p>
            <a:pPr marL="0" indent="0" algn="just">
              <a:buNone/>
            </a:pPr>
            <a:r>
              <a:rPr lang="en-US" dirty="0"/>
              <a:t>With the Agreement the process for setting up a cotutelle for single doctoral students is faster and simpler since the  institutions have already approved of joint supervision with the other CLUSTER-institutions in principle as well as the template for the individual agreement.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4D5D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2F4D5D"/>
              </a:solidFill>
              <a:latin typeface="Arial" panose="020B0604020202020204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F4D5D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(Source: CLUSTER website)</a:t>
            </a:r>
          </a:p>
          <a:p>
            <a:pPr marL="0" indent="0" algn="just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2044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3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Who?</a:t>
            </a:r>
            <a:endParaRPr lang="en-GB" i="1" dirty="0"/>
          </a:p>
        </p:txBody>
      </p:sp>
      <p:pic>
        <p:nvPicPr>
          <p:cNvPr id="20" name="Content Placeholder 19" descr="A blue and pink flag&#10;&#10;Description automatically generated with low confidence">
            <a:extLst>
              <a:ext uri="{FF2B5EF4-FFF2-40B4-BE49-F238E27FC236}">
                <a16:creationId xmlns:a16="http://schemas.microsoft.com/office/drawing/2014/main" id="{6589E26E-465A-C589-2ED0-8BCA404DB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28461" y="6298162"/>
            <a:ext cx="401680" cy="466531"/>
          </a:xfrm>
        </p:spPr>
      </p:pic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4E59B0FC-8BC3-7643-73E5-FED79C183D86}"/>
              </a:ext>
            </a:extLst>
          </p:cNvPr>
          <p:cNvSpPr txBox="1">
            <a:spLocks/>
          </p:cNvSpPr>
          <p:nvPr/>
        </p:nvSpPr>
        <p:spPr>
          <a:xfrm>
            <a:off x="574675" y="1658988"/>
            <a:ext cx="11044238" cy="4464000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Aalto University</a:t>
            </a:r>
          </a:p>
          <a:p>
            <a:pPr algn="just"/>
            <a:r>
              <a:rPr lang="en-US" dirty="0"/>
              <a:t>Institute of Technology, Grenoble INP</a:t>
            </a:r>
          </a:p>
          <a:p>
            <a:pPr algn="just"/>
            <a:r>
              <a:rPr lang="en-US" dirty="0"/>
              <a:t>Instituto Superior Técnico, IST Lisbon</a:t>
            </a:r>
          </a:p>
          <a:p>
            <a:pPr algn="just"/>
            <a:r>
              <a:rPr lang="en-US" dirty="0"/>
              <a:t>Karlsruhe </a:t>
            </a:r>
            <a:r>
              <a:rPr lang="en-US" dirty="0" err="1"/>
              <a:t>Institue</a:t>
            </a:r>
            <a:r>
              <a:rPr lang="en-US" dirty="0"/>
              <a:t> of Technology, KIT Karlsruhe</a:t>
            </a:r>
          </a:p>
          <a:p>
            <a:pPr algn="just"/>
            <a:r>
              <a:rPr lang="en-US" dirty="0"/>
              <a:t>KTH Royal Institute of Technology</a:t>
            </a:r>
          </a:p>
          <a:p>
            <a:pPr algn="just"/>
            <a:r>
              <a:rPr lang="en-US" dirty="0" err="1"/>
              <a:t>Katholieke</a:t>
            </a:r>
            <a:r>
              <a:rPr lang="en-US" dirty="0"/>
              <a:t> Universiteit, KU Leuven</a:t>
            </a:r>
          </a:p>
          <a:p>
            <a:pPr algn="just"/>
            <a:r>
              <a:rPr lang="en-US" dirty="0" err="1"/>
              <a:t>Politecnico</a:t>
            </a:r>
            <a:r>
              <a:rPr lang="en-US" dirty="0"/>
              <a:t> di Torino, </a:t>
            </a:r>
            <a:r>
              <a:rPr lang="en-US" dirty="0" err="1"/>
              <a:t>Polito</a:t>
            </a:r>
            <a:endParaRPr lang="en-US" dirty="0"/>
          </a:p>
          <a:p>
            <a:pPr algn="just"/>
            <a:r>
              <a:rPr lang="en-US" dirty="0" err="1"/>
              <a:t>Technische</a:t>
            </a:r>
            <a:r>
              <a:rPr lang="en-US" dirty="0"/>
              <a:t> Universität, TU Darmstadt</a:t>
            </a:r>
          </a:p>
          <a:p>
            <a:pPr algn="just"/>
            <a:r>
              <a:rPr lang="en-US" dirty="0" err="1"/>
              <a:t>Universitat</a:t>
            </a:r>
            <a:r>
              <a:rPr lang="en-US" dirty="0"/>
              <a:t> </a:t>
            </a:r>
            <a:r>
              <a:rPr lang="en-US" dirty="0" err="1"/>
              <a:t>Politècnica</a:t>
            </a:r>
            <a:r>
              <a:rPr lang="en-US" dirty="0"/>
              <a:t> de Catalunya, UPC Barcelona</a:t>
            </a:r>
          </a:p>
          <a:p>
            <a:pPr algn="just"/>
            <a:r>
              <a:rPr lang="en-US" dirty="0" err="1"/>
              <a:t>Unioversity</a:t>
            </a:r>
            <a:r>
              <a:rPr lang="en-US" dirty="0"/>
              <a:t> of São Paulo, USP São Paulo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566C2C-DC3A-4F64-4A8B-0B1075C66E00}"/>
              </a:ext>
            </a:extLst>
          </p:cNvPr>
          <p:cNvSpPr txBox="1"/>
          <p:nvPr/>
        </p:nvSpPr>
        <p:spPr>
          <a:xfrm>
            <a:off x="9033974" y="5142880"/>
            <a:ext cx="259065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4B4F58"/>
                </a:solidFill>
                <a:effectLst/>
                <a:latin typeface="-apple-system"/>
              </a:rPr>
              <a:t>Contact person for CLUSTER Dual Doctorate:</a:t>
            </a:r>
            <a:br>
              <a:rPr lang="en-US" dirty="0"/>
            </a:br>
            <a:r>
              <a:rPr lang="en-US" b="0" i="0" u="sng" dirty="0" err="1">
                <a:solidFill>
                  <a:srgbClr val="005F9E"/>
                </a:solidFill>
                <a:effectLst/>
                <a:latin typeface="-apple-system"/>
                <a:hlinkClick r:id="rId4"/>
              </a:rPr>
              <a:t>Torkel</a:t>
            </a:r>
            <a:r>
              <a:rPr lang="en-US" b="0" i="0" u="sng" dirty="0">
                <a:solidFill>
                  <a:srgbClr val="005F9E"/>
                </a:solidFill>
                <a:effectLst/>
                <a:latin typeface="-apple-system"/>
                <a:hlinkClick r:id="rId4"/>
              </a:rPr>
              <a:t> </a:t>
            </a:r>
            <a:r>
              <a:rPr lang="en-US" b="0" i="0" u="sng" dirty="0" err="1">
                <a:solidFill>
                  <a:srgbClr val="005F9E"/>
                </a:solidFill>
                <a:effectLst/>
                <a:latin typeface="-apple-system"/>
                <a:hlinkClick r:id="rId4"/>
              </a:rPr>
              <a:t>Werge</a:t>
            </a:r>
            <a:r>
              <a:rPr lang="en-US" b="0" i="0" u="sng" dirty="0">
                <a:solidFill>
                  <a:srgbClr val="005F9E"/>
                </a:solidFill>
                <a:effectLst/>
                <a:latin typeface="-apple-system"/>
                <a:hlinkClick r:id="rId4"/>
              </a:rPr>
              <a:t>, KTH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9073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7500-7527-634B-90F4-69D0994C32B4}" type="slidenum">
              <a:rPr lang="nl-NL" smtClean="0"/>
              <a:t>4</a:t>
            </a:fld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Validity of the Framework Agreement</a:t>
            </a:r>
            <a:endParaRPr lang="en-GB" i="1" dirty="0"/>
          </a:p>
        </p:txBody>
      </p:sp>
      <p:pic>
        <p:nvPicPr>
          <p:cNvPr id="20" name="Content Placeholder 19" descr="A blue and pink flag&#10;&#10;Description automatically generated with low confidence">
            <a:extLst>
              <a:ext uri="{FF2B5EF4-FFF2-40B4-BE49-F238E27FC236}">
                <a16:creationId xmlns:a16="http://schemas.microsoft.com/office/drawing/2014/main" id="{6589E26E-465A-C589-2ED0-8BCA404DB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128461" y="6298162"/>
            <a:ext cx="401680" cy="466531"/>
          </a:xfrm>
        </p:spPr>
      </p:pic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4E59B0FC-8BC3-7643-73E5-FED79C183D86}"/>
              </a:ext>
            </a:extLst>
          </p:cNvPr>
          <p:cNvSpPr txBox="1">
            <a:spLocks/>
          </p:cNvSpPr>
          <p:nvPr/>
        </p:nvSpPr>
        <p:spPr>
          <a:xfrm>
            <a:off x="574675" y="1658988"/>
            <a:ext cx="11044238" cy="44640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/>
              <a:t>This agreement shall take effect on </a:t>
            </a:r>
            <a:r>
              <a:rPr lang="en-US" b="1" dirty="0">
                <a:solidFill>
                  <a:srgbClr val="FF0000"/>
                </a:solidFill>
              </a:rPr>
              <a:t>1st of November 2015 for a duration of 6 years</a:t>
            </a:r>
            <a:r>
              <a:rPr lang="en-US" dirty="0"/>
              <a:t>. The agreement may be extended or adjusted, on condition that all of the signing institutions agree on the alterations. This extension can include the commitment of a new partner institution within CLUSTER wishing to join the commitments in this agreement. If any of the institutions wishes to terminate the agreement it can do so with a written notice.</a:t>
            </a:r>
            <a:r>
              <a:rPr lang="nl-BE" dirty="0"/>
              <a:t> </a:t>
            </a:r>
          </a:p>
          <a:p>
            <a:pPr marL="0" indent="0">
              <a:buNone/>
            </a:pPr>
            <a:endParaRPr lang="nl-BE" dirty="0"/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Most </a:t>
            </a:r>
            <a:r>
              <a:rPr lang="nl-BE" dirty="0" err="1"/>
              <a:t>signed</a:t>
            </a:r>
            <a:r>
              <a:rPr lang="nl-BE" dirty="0"/>
              <a:t> in 2016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BE" dirty="0"/>
              <a:t>USP </a:t>
            </a:r>
            <a:r>
              <a:rPr lang="nl-BE" dirty="0" err="1"/>
              <a:t>joined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agreement on 30/01/2019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1055821"/>
      </p:ext>
    </p:extLst>
  </p:cSld>
  <p:clrMapOvr>
    <a:masterClrMapping/>
  </p:clrMapOvr>
</p:sld>
</file>

<file path=ppt/theme/theme1.xml><?xml version="1.0" encoding="utf-8"?>
<a:theme xmlns:a="http://schemas.openxmlformats.org/drawingml/2006/main" name="KU Leuven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 Leuven Sedes">
  <a:themeElements>
    <a:clrScheme name="Custom 14">
      <a:dk1>
        <a:srgbClr val="2F4D5D"/>
      </a:dk1>
      <a:lt1>
        <a:srgbClr val="FFFFFF"/>
      </a:lt1>
      <a:dk2>
        <a:srgbClr val="1D8DB0"/>
      </a:dk2>
      <a:lt2>
        <a:srgbClr val="DCE7F0"/>
      </a:lt2>
      <a:accent1>
        <a:srgbClr val="1D8DB0"/>
      </a:accent1>
      <a:accent2>
        <a:srgbClr val="2F4D5D"/>
      </a:accent2>
      <a:accent3>
        <a:srgbClr val="52BDEC"/>
      </a:accent3>
      <a:accent4>
        <a:srgbClr val="466E87"/>
      </a:accent4>
      <a:accent5>
        <a:srgbClr val="E7B037"/>
      </a:accent5>
      <a:accent6>
        <a:srgbClr val="D4D842"/>
      </a:accent6>
      <a:hlink>
        <a:srgbClr val="466E87"/>
      </a:hlink>
      <a:folHlink>
        <a:srgbClr val="1D8DB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U Leuven" id="{BC384CAF-57B4-4083-BC3D-22218BF4A46A}" vid="{75672E21-F18C-4958-94B8-19E54344552B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465D79A30DFB45AC8CC2511C4B1847" ma:contentTypeVersion="19" ma:contentTypeDescription="Een nieuw document maken." ma:contentTypeScope="" ma:versionID="d49de0c6944443d0c398b80890164ec9">
  <xsd:schema xmlns:xsd="http://www.w3.org/2001/XMLSchema" xmlns:xs="http://www.w3.org/2001/XMLSchema" xmlns:p="http://schemas.microsoft.com/office/2006/metadata/properties" xmlns:ns2="60c8d8bd-d408-4045-953a-867b1f07f8b3" xmlns:ns3="7175d65e-0428-40e7-befa-fe455af99e9f" targetNamespace="http://schemas.microsoft.com/office/2006/metadata/properties" ma:root="true" ma:fieldsID="a4699583fe923851a8ae535984521198" ns2:_="" ns3:_="">
    <xsd:import namespace="60c8d8bd-d408-4045-953a-867b1f07f8b3"/>
    <xsd:import namespace="7175d65e-0428-40e7-befa-fe455af99e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Statu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8d8bd-d408-4045-953a-867b1f07f8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Sign-off status" ma:internalName="Sign_x002d_off_x0020_status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8b6fc0cd-01fe-45a4-a6f7-42bcc5426b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Status" ma:index="21" nillable="true" ma:displayName="Status" ma:format="Dropdown" ma:internalName="Statu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Nog niet gestart"/>
                    <xsd:enumeration value="In behandeling"/>
                    <xsd:enumeration value="Afgewerkt"/>
                    <xsd:enumeration value="Dringend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75d65e-0428-40e7-befa-fe455af99e9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c744dc7-399a-4794-95fb-2093bfe8f3fe}" ma:internalName="TaxCatchAll" ma:showField="CatchAllData" ma:web="7175d65e-0428-40e7-befa-fe455af99e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5A6AFA-6563-431A-80ED-B75164EA0A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c8d8bd-d408-4045-953a-867b1f07f8b3"/>
    <ds:schemaRef ds:uri="7175d65e-0428-40e7-befa-fe455af99e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9B21D93-AE90-4E30-AA6A-D75393624B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 Leuven</Template>
  <TotalTime>0</TotalTime>
  <Words>319</Words>
  <Application>Microsoft Office PowerPoint</Application>
  <PresentationFormat>Widescreen</PresentationFormat>
  <Paragraphs>35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-apple-system</vt:lpstr>
      <vt:lpstr>Arial</vt:lpstr>
      <vt:lpstr>Calibri</vt:lpstr>
      <vt:lpstr>KU Leuven</vt:lpstr>
      <vt:lpstr>KU Leuven Sedes</vt:lpstr>
      <vt:lpstr>CLUSTER  Dual Doctorate Framework Agreement</vt:lpstr>
      <vt:lpstr>The agreement</vt:lpstr>
      <vt:lpstr>Who?</vt:lpstr>
      <vt:lpstr>Validity of the Framework Agreement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2017-09-13T11:47:32Z</dcterms:created>
  <dcterms:modified xsi:type="dcterms:W3CDTF">2023-03-30T13:38:49Z</dcterms:modified>
</cp:coreProperties>
</file>