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7"/>
  </p:notesMasterIdLst>
  <p:sldIdLst>
    <p:sldId id="259" r:id="rId2"/>
    <p:sldId id="263" r:id="rId3"/>
    <p:sldId id="261" r:id="rId4"/>
    <p:sldId id="262" r:id="rId5"/>
    <p:sldId id="264" r:id="rId6"/>
  </p:sldIdLst>
  <p:sldSz cx="9144000" cy="6858000" type="screen4x3"/>
  <p:notesSz cx="6858000" cy="9144000"/>
  <p:custDataLst>
    <p:tags r:id="rId8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3" d="100"/>
          <a:sy n="63" d="100"/>
        </p:scale>
        <p:origin x="1332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s Vander Sloten" userId="22fa6714-9311-4514-a01d-a324ec895ea3" providerId="ADAL" clId="{DD578CC9-69B6-45A1-8386-7C91C7F97387}"/>
    <pc:docChg chg="custSel replTag delTag">
      <pc:chgData name="Jos Vander Sloten" userId="22fa6714-9311-4514-a01d-a324ec895ea3" providerId="ADAL" clId="{DD578CC9-69B6-45A1-8386-7C91C7F97387}" dt="2022-09-23T08:29:47.745" v="3"/>
      <pc:docMkLst>
        <pc:docMk/>
      </pc:docMkLst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9BEF44-8025-42FD-8AEF-1D9E9F6D2793}" type="datetimeFigureOut">
              <a:rPr lang="fr-FR" smtClean="0"/>
              <a:t>23/09/2022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4A01FC-FB16-43C7-982A-03BB1B05504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664894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6125"/>
            <a:ext cx="4972050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3" name="Google Shape;93;p1:notes"/>
          <p:cNvSpPr txBox="1">
            <a:spLocks noGrp="1"/>
          </p:cNvSpPr>
          <p:nvPr>
            <p:ph type="body" idx="1"/>
          </p:nvPr>
        </p:nvSpPr>
        <p:spPr>
          <a:xfrm>
            <a:off x="680562" y="4723448"/>
            <a:ext cx="5444490" cy="44748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94" name="Google Shape;94;p1:notes"/>
          <p:cNvSpPr txBox="1">
            <a:spLocks noGrp="1"/>
          </p:cNvSpPr>
          <p:nvPr>
            <p:ph type="hdr" idx="3"/>
          </p:nvPr>
        </p:nvSpPr>
        <p:spPr>
          <a:xfrm>
            <a:off x="0" y="0"/>
            <a:ext cx="2949099" cy="4972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endParaRPr kumimoji="0" sz="12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Calibri"/>
              <a:sym typeface="Calibri"/>
            </a:endParaRPr>
          </a:p>
        </p:txBody>
      </p:sp>
      <p:sp>
        <p:nvSpPr>
          <p:cNvPr id="95" name="Google Shape;95;p1:notes"/>
          <p:cNvSpPr txBox="1">
            <a:spLocks noGrp="1"/>
          </p:cNvSpPr>
          <p:nvPr>
            <p:ph type="dt" idx="10"/>
          </p:nvPr>
        </p:nvSpPr>
        <p:spPr>
          <a:xfrm>
            <a:off x="3854939" y="0"/>
            <a:ext cx="2949099" cy="4972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Calibri"/>
                <a:sym typeface="Calibri"/>
              </a:rPr>
              <a:t>13 April 2019</a:t>
            </a:r>
            <a:endParaRPr kumimoji="0" sz="12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Calibri"/>
              <a:sym typeface="Calibri"/>
            </a:endParaRPr>
          </a:p>
        </p:txBody>
      </p:sp>
      <p:sp>
        <p:nvSpPr>
          <p:cNvPr id="96" name="Google Shape;96;p1:notes"/>
          <p:cNvSpPr txBox="1">
            <a:spLocks noGrp="1"/>
          </p:cNvSpPr>
          <p:nvPr>
            <p:ph type="sldNum" idx="12"/>
          </p:nvPr>
        </p:nvSpPr>
        <p:spPr>
          <a:xfrm>
            <a:off x="3854939" y="9445169"/>
            <a:ext cx="2949099" cy="4972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fld id="{00000000-1234-1234-1234-123412341234}" type="slidenum">
              <a:rPr kumimoji="0" lang="en-US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  <a:tabLst/>
                <a:defRPr/>
              </a:pPr>
              <a:t>1</a:t>
            </a:fld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g5cb4b3dfb4_0_177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6125"/>
            <a:ext cx="4972050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35" name="Google Shape;135;g5cb4b3dfb4_0_177:notes"/>
          <p:cNvSpPr txBox="1">
            <a:spLocks noGrp="1"/>
          </p:cNvSpPr>
          <p:nvPr>
            <p:ph type="body" idx="1"/>
          </p:nvPr>
        </p:nvSpPr>
        <p:spPr>
          <a:xfrm>
            <a:off x="680562" y="4723448"/>
            <a:ext cx="5444400" cy="447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36" name="Google Shape;136;g5cb4b3dfb4_0_177:notes"/>
          <p:cNvSpPr txBox="1">
            <a:spLocks noGrp="1"/>
          </p:cNvSpPr>
          <p:nvPr>
            <p:ph type="sldNum" idx="12"/>
          </p:nvPr>
        </p:nvSpPr>
        <p:spPr>
          <a:xfrm>
            <a:off x="3854939" y="9445169"/>
            <a:ext cx="2949000" cy="49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fld id="{00000000-1234-1234-1234-123412341234}" type="slidenum">
              <a:rPr kumimoji="0" lang="en-US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  <a:tabLst/>
                <a:defRPr/>
              </a:pPr>
              <a:t>3</a:t>
            </a:fld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570849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>
  <p:cSld name="Title Slide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28"/>
          <p:cNvSpPr txBox="1">
            <a:spLocks noGrp="1"/>
          </p:cNvSpPr>
          <p:nvPr>
            <p:ph type="dt" idx="10"/>
          </p:nvPr>
        </p:nvSpPr>
        <p:spPr>
          <a:xfrm>
            <a:off x="6660234" y="6381332"/>
            <a:ext cx="165618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pic>
        <p:nvPicPr>
          <p:cNvPr id="18" name="Google Shape;18;p28" descr="S:\stu_io\Marleen-Inge\Netwerken\CLUSTER\TUe Presidency\Presentation\CLUSTER-EU2.jp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5724128" y="1631156"/>
            <a:ext cx="3368676" cy="4102100"/>
          </a:xfrm>
          <a:prstGeom prst="rect">
            <a:avLst/>
          </a:prstGeom>
          <a:noFill/>
          <a:ln>
            <a:noFill/>
          </a:ln>
        </p:spPr>
      </p:pic>
      <p:sp>
        <p:nvSpPr>
          <p:cNvPr id="19" name="Google Shape;19;p28"/>
          <p:cNvSpPr txBox="1">
            <a:spLocks noGrp="1"/>
          </p:cNvSpPr>
          <p:nvPr>
            <p:ph type="subTitle" idx="1"/>
          </p:nvPr>
        </p:nvSpPr>
        <p:spPr>
          <a:xfrm>
            <a:off x="467544" y="3140968"/>
            <a:ext cx="5112568" cy="31683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lvl="1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None/>
              <a:defRPr>
                <a:solidFill>
                  <a:srgbClr val="888888"/>
                </a:solidFill>
              </a:defRPr>
            </a:lvl2pPr>
            <a:lvl3pPr lvl="2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>
                <a:solidFill>
                  <a:srgbClr val="888888"/>
                </a:solidFill>
              </a:defRPr>
            </a:lvl3pPr>
            <a:lvl4pPr lvl="3" algn="ctr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None/>
              <a:defRPr>
                <a:solidFill>
                  <a:srgbClr val="888888"/>
                </a:solidFill>
              </a:defRPr>
            </a:lvl4pPr>
            <a:lvl5pPr lvl="4" algn="ctr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None/>
              <a:defRPr>
                <a:solidFill>
                  <a:srgbClr val="888888"/>
                </a:solidFill>
              </a:defRPr>
            </a:lvl5pPr>
            <a:lvl6pPr lvl="5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0" name="Google Shape;20;p28"/>
          <p:cNvSpPr txBox="1">
            <a:spLocks noGrp="1"/>
          </p:cNvSpPr>
          <p:nvPr>
            <p:ph type="sldNum" idx="12"/>
          </p:nvPr>
        </p:nvSpPr>
        <p:spPr>
          <a:xfrm>
            <a:off x="8388426" y="6381332"/>
            <a:ext cx="57606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Google Shape;21;p28"/>
          <p:cNvSpPr txBox="1">
            <a:spLocks noGrp="1"/>
          </p:cNvSpPr>
          <p:nvPr>
            <p:ph type="title"/>
          </p:nvPr>
        </p:nvSpPr>
        <p:spPr>
          <a:xfrm>
            <a:off x="467544" y="1988840"/>
            <a:ext cx="5122912" cy="10801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7366047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olo e contenuto" type="obj">
  <p:cSld name="Titolo e contenuto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31"/>
          <p:cNvSpPr txBox="1">
            <a:spLocks noGrp="1"/>
          </p:cNvSpPr>
          <p:nvPr>
            <p:ph type="title"/>
          </p:nvPr>
        </p:nvSpPr>
        <p:spPr>
          <a:xfrm>
            <a:off x="457200" y="1412776"/>
            <a:ext cx="8219256" cy="7200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31"/>
          <p:cNvSpPr txBox="1">
            <a:spLocks noGrp="1"/>
          </p:cNvSpPr>
          <p:nvPr>
            <p:ph type="body" idx="1"/>
          </p:nvPr>
        </p:nvSpPr>
        <p:spPr>
          <a:xfrm>
            <a:off x="457200" y="2276872"/>
            <a:ext cx="8229600" cy="40324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»"/>
              <a:defRPr/>
            </a:lvl1pPr>
            <a:lvl2pPr marL="914400" lvl="1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»"/>
              <a:defRPr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»"/>
              <a:defRPr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»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»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5" name="Google Shape;25;p31"/>
          <p:cNvSpPr txBox="1">
            <a:spLocks noGrp="1"/>
          </p:cNvSpPr>
          <p:nvPr>
            <p:ph type="dt" idx="10"/>
          </p:nvPr>
        </p:nvSpPr>
        <p:spPr>
          <a:xfrm>
            <a:off x="6660234" y="6381332"/>
            <a:ext cx="165618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31"/>
          <p:cNvSpPr txBox="1">
            <a:spLocks noGrp="1"/>
          </p:cNvSpPr>
          <p:nvPr>
            <p:ph type="ftr" idx="11"/>
          </p:nvPr>
        </p:nvSpPr>
        <p:spPr>
          <a:xfrm>
            <a:off x="3028950" y="6356355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7" name="Google Shape;27;p31"/>
          <p:cNvSpPr txBox="1">
            <a:spLocks noGrp="1"/>
          </p:cNvSpPr>
          <p:nvPr>
            <p:ph type="sldNum" idx="12"/>
          </p:nvPr>
        </p:nvSpPr>
        <p:spPr>
          <a:xfrm>
            <a:off x="8388426" y="6381332"/>
            <a:ext cx="57606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5924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d Slide 2">
  <p:cSld name="End Slide 2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Google Shape;42;p30" descr="S:\stu_io\Marleen-Inge\Netwerken\CLUSTER\TUe Presidency\Presentation\CLUSTER-EU2.jp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2499468" y="1919188"/>
            <a:ext cx="3368676" cy="4102100"/>
          </a:xfrm>
          <a:prstGeom prst="rect">
            <a:avLst/>
          </a:prstGeom>
          <a:noFill/>
          <a:ln>
            <a:noFill/>
          </a:ln>
        </p:spPr>
      </p:pic>
      <p:sp>
        <p:nvSpPr>
          <p:cNvPr id="43" name="Google Shape;43;p30"/>
          <p:cNvSpPr txBox="1"/>
          <p:nvPr/>
        </p:nvSpPr>
        <p:spPr>
          <a:xfrm>
            <a:off x="8388426" y="6381332"/>
            <a:ext cx="57606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</a:pPr>
              <a:t>‹#›</a:t>
            </a:fld>
            <a:endParaRPr sz="12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4" name="Google Shape;44;p30"/>
          <p:cNvSpPr txBox="1"/>
          <p:nvPr/>
        </p:nvSpPr>
        <p:spPr>
          <a:xfrm>
            <a:off x="5189018" y="2162256"/>
            <a:ext cx="1152128" cy="20928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US" sz="1000" b="1" i="0" u="none" strike="noStrike" cap="none">
                <a:solidFill>
                  <a:schemeClr val="accent1"/>
                </a:solidFill>
                <a:latin typeface="Monda"/>
                <a:ea typeface="Monda"/>
                <a:cs typeface="Monda"/>
                <a:sym typeface="Monda"/>
              </a:rPr>
              <a:t>AALTO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US" sz="1000" b="1" i="0" u="none" strike="noStrike" cap="none">
                <a:solidFill>
                  <a:schemeClr val="accent1"/>
                </a:solidFill>
                <a:latin typeface="Monda"/>
                <a:ea typeface="Monda"/>
                <a:cs typeface="Monda"/>
                <a:sym typeface="Monda"/>
              </a:rPr>
              <a:t>EPFL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US" sz="1000" b="1" i="0" u="none" strike="noStrike" cap="none">
                <a:solidFill>
                  <a:schemeClr val="accent1"/>
                </a:solidFill>
                <a:latin typeface="Monda"/>
                <a:ea typeface="Monda"/>
                <a:cs typeface="Monda"/>
                <a:sym typeface="Monda"/>
              </a:rPr>
              <a:t>G-INP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US" sz="1000" b="1" i="0" u="none" strike="noStrike" cap="none">
                <a:solidFill>
                  <a:schemeClr val="accent1"/>
                </a:solidFill>
                <a:latin typeface="Monda"/>
                <a:ea typeface="Monda"/>
                <a:cs typeface="Monda"/>
                <a:sym typeface="Monda"/>
              </a:rPr>
              <a:t>IST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US" sz="1000" b="1" i="0" u="none" strike="noStrike" cap="none">
                <a:solidFill>
                  <a:schemeClr val="accent1"/>
                </a:solidFill>
                <a:latin typeface="Monda"/>
                <a:ea typeface="Monda"/>
                <a:cs typeface="Monda"/>
                <a:sym typeface="Monda"/>
              </a:rPr>
              <a:t>KIT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US" sz="1000" b="1" i="0" u="none" strike="noStrike" cap="none">
                <a:solidFill>
                  <a:schemeClr val="accent1"/>
                </a:solidFill>
                <a:latin typeface="Monda"/>
                <a:ea typeface="Monda"/>
                <a:cs typeface="Monda"/>
                <a:sym typeface="Monda"/>
              </a:rPr>
              <a:t>KTH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US" sz="1000" b="1" i="0" u="none" strike="noStrike" cap="none">
                <a:solidFill>
                  <a:schemeClr val="accent1"/>
                </a:solidFill>
                <a:latin typeface="Monda"/>
                <a:ea typeface="Monda"/>
                <a:cs typeface="Monda"/>
                <a:sym typeface="Monda"/>
              </a:rPr>
              <a:t>KULEUVEN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US" sz="1000" b="1" i="0" u="none" strike="noStrike" cap="none">
                <a:solidFill>
                  <a:schemeClr val="accent1"/>
                </a:solidFill>
                <a:latin typeface="Monda"/>
                <a:ea typeface="Monda"/>
                <a:cs typeface="Monda"/>
                <a:sym typeface="Monda"/>
              </a:rPr>
              <a:t>POLITO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US" sz="1000" b="1" i="0" u="none" strike="noStrike" cap="none">
                <a:solidFill>
                  <a:schemeClr val="accent1"/>
                </a:solidFill>
                <a:latin typeface="Monda"/>
                <a:ea typeface="Monda"/>
                <a:cs typeface="Monda"/>
                <a:sym typeface="Monda"/>
              </a:rPr>
              <a:t>TCD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US" sz="1000" b="1" i="0" u="none" strike="noStrike" cap="none">
                <a:solidFill>
                  <a:schemeClr val="accent1"/>
                </a:solidFill>
                <a:latin typeface="Monda"/>
                <a:ea typeface="Monda"/>
                <a:cs typeface="Monda"/>
                <a:sym typeface="Monda"/>
              </a:rPr>
              <a:t>TUD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US" sz="1000" b="1" i="0" u="none" strike="noStrike" cap="none">
                <a:solidFill>
                  <a:schemeClr val="accent1"/>
                </a:solidFill>
                <a:latin typeface="Monda"/>
                <a:ea typeface="Monda"/>
                <a:cs typeface="Monda"/>
                <a:sym typeface="Monda"/>
              </a:rPr>
              <a:t>TU/e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US" sz="1000" b="1" i="0" u="none" strike="noStrike" cap="none">
                <a:solidFill>
                  <a:schemeClr val="accent1"/>
                </a:solidFill>
                <a:latin typeface="Monda"/>
                <a:ea typeface="Monda"/>
                <a:cs typeface="Monda"/>
                <a:sym typeface="Monda"/>
              </a:rPr>
              <a:t>UCL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US" sz="1000" b="1" i="0" u="none" strike="noStrike" cap="none">
                <a:solidFill>
                  <a:schemeClr val="accent1"/>
                </a:solidFill>
                <a:latin typeface="Monda"/>
                <a:ea typeface="Monda"/>
                <a:cs typeface="Monda"/>
                <a:sym typeface="Monda"/>
              </a:rPr>
              <a:t>UPC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5" name="Google Shape;45;p30"/>
          <p:cNvSpPr txBox="1"/>
          <p:nvPr/>
        </p:nvSpPr>
        <p:spPr>
          <a:xfrm>
            <a:off x="6269138" y="2162253"/>
            <a:ext cx="2911374" cy="2092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US" sz="1000" b="0" i="0" u="none" strike="noStrike" cap="none">
                <a:solidFill>
                  <a:schemeClr val="dk1"/>
                </a:solidFill>
                <a:latin typeface="Monda"/>
                <a:ea typeface="Monda"/>
                <a:cs typeface="Monda"/>
                <a:sym typeface="Monda"/>
              </a:rPr>
              <a:t>AALTO UNIVERSITY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US" sz="1000" b="0" i="0" u="none" strike="noStrike" cap="none">
                <a:solidFill>
                  <a:schemeClr val="dk1"/>
                </a:solidFill>
                <a:latin typeface="Monda"/>
                <a:ea typeface="Monda"/>
                <a:cs typeface="Monda"/>
                <a:sym typeface="Monda"/>
              </a:rPr>
              <a:t>ÉCOLE POLYTECHNIQUE FÉDÉRALE DE LAUSANNE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US" sz="1000" b="0" i="0" u="none" strike="noStrike" cap="none">
                <a:solidFill>
                  <a:schemeClr val="dk1"/>
                </a:solidFill>
                <a:latin typeface="Monda"/>
                <a:ea typeface="Monda"/>
                <a:cs typeface="Monda"/>
                <a:sym typeface="Monda"/>
              </a:rPr>
              <a:t>GRENOBLE INSTITUTE OF TECHNOLOGY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US" sz="1000" b="0" i="0" u="none" strike="noStrike" cap="none">
                <a:solidFill>
                  <a:schemeClr val="dk1"/>
                </a:solidFill>
                <a:latin typeface="Monda"/>
                <a:ea typeface="Monda"/>
                <a:cs typeface="Monda"/>
                <a:sym typeface="Monda"/>
              </a:rPr>
              <a:t>INSTITUTO SUPERIOR TÉCNICO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US" sz="1000" b="0" i="0" u="none" strike="noStrike" cap="none">
                <a:solidFill>
                  <a:schemeClr val="dk1"/>
                </a:solidFill>
                <a:latin typeface="Monda"/>
                <a:ea typeface="Monda"/>
                <a:cs typeface="Monda"/>
                <a:sym typeface="Monda"/>
              </a:rPr>
              <a:t>KARLSRUHE INSTITUTE OF TECHNOLOGY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US" sz="1000" b="0" i="0" u="none" strike="noStrike" cap="none">
                <a:solidFill>
                  <a:schemeClr val="dk1"/>
                </a:solidFill>
                <a:latin typeface="Monda"/>
                <a:ea typeface="Monda"/>
                <a:cs typeface="Monda"/>
                <a:sym typeface="Monda"/>
              </a:rPr>
              <a:t>KUNGLIGA TEKNISKA HÖGSKOLAN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US" sz="1000" b="0" i="0" u="none" strike="noStrike" cap="none">
                <a:solidFill>
                  <a:schemeClr val="dk1"/>
                </a:solidFill>
                <a:latin typeface="Monda"/>
                <a:ea typeface="Monda"/>
                <a:cs typeface="Monda"/>
                <a:sym typeface="Monda"/>
              </a:rPr>
              <a:t>KATHOLIEKE UNIVERSITEIT LEUVEN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US" sz="1000" b="0" i="0" u="none" strike="noStrike" cap="none">
                <a:solidFill>
                  <a:schemeClr val="dk1"/>
                </a:solidFill>
                <a:latin typeface="Monda"/>
                <a:ea typeface="Monda"/>
                <a:cs typeface="Monda"/>
                <a:sym typeface="Monda"/>
              </a:rPr>
              <a:t>POLITECNICO DI TORINO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US" sz="1000" b="0" i="0" u="none" strike="noStrike" cap="none">
                <a:solidFill>
                  <a:schemeClr val="dk1"/>
                </a:solidFill>
                <a:latin typeface="Monda"/>
                <a:ea typeface="Monda"/>
                <a:cs typeface="Monda"/>
                <a:sym typeface="Monda"/>
              </a:rPr>
              <a:t>TRINITY COLLEGE DUBLIN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US" sz="1000" b="0" i="0" u="none" strike="noStrike" cap="none">
                <a:solidFill>
                  <a:schemeClr val="dk1"/>
                </a:solidFill>
                <a:latin typeface="Monda"/>
                <a:ea typeface="Monda"/>
                <a:cs typeface="Monda"/>
                <a:sym typeface="Monda"/>
              </a:rPr>
              <a:t>TECHNISCHE UNIVERSITÄT DARMSTADT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US" sz="1000" b="0" i="0" u="none" strike="noStrike" cap="none">
                <a:solidFill>
                  <a:schemeClr val="dk1"/>
                </a:solidFill>
                <a:latin typeface="Monda"/>
                <a:ea typeface="Monda"/>
                <a:cs typeface="Monda"/>
                <a:sym typeface="Monda"/>
              </a:rPr>
              <a:t>TECHNISCHE UNIVERSITEIT EINDHOVEN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US" sz="1000" b="0" i="0" u="none" strike="noStrike" cap="none">
                <a:solidFill>
                  <a:schemeClr val="dk1"/>
                </a:solidFill>
                <a:latin typeface="Monda"/>
                <a:ea typeface="Monda"/>
                <a:cs typeface="Monda"/>
                <a:sym typeface="Monda"/>
              </a:rPr>
              <a:t>UNIVERSITEIT CATHOLIQUE LOUVAIN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US" sz="1000" b="0" i="0" u="none" strike="noStrike" cap="none">
                <a:solidFill>
                  <a:schemeClr val="dk1"/>
                </a:solidFill>
                <a:latin typeface="Monda"/>
                <a:ea typeface="Monda"/>
                <a:cs typeface="Monda"/>
                <a:sym typeface="Monda"/>
              </a:rPr>
              <a:t>UNIVERSITAT POLITÈCNICA DE CATALUNYA</a:t>
            </a:r>
            <a:endParaRPr sz="1000" b="0" i="0" u="none" strike="noStrike" cap="none">
              <a:solidFill>
                <a:schemeClr val="dk1"/>
              </a:solidFill>
              <a:latin typeface="Monda"/>
              <a:ea typeface="Monda"/>
              <a:cs typeface="Monda"/>
              <a:sym typeface="Monda"/>
            </a:endParaRPr>
          </a:p>
        </p:txBody>
      </p:sp>
      <p:sp>
        <p:nvSpPr>
          <p:cNvPr id="46" name="Google Shape;46;p30"/>
          <p:cNvSpPr txBox="1"/>
          <p:nvPr/>
        </p:nvSpPr>
        <p:spPr>
          <a:xfrm>
            <a:off x="5906861" y="4933617"/>
            <a:ext cx="3273653" cy="8617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US" sz="1000" b="0" i="0" u="none" strike="noStrike" cap="none">
                <a:solidFill>
                  <a:schemeClr val="dk1"/>
                </a:solidFill>
                <a:latin typeface="Monda"/>
                <a:ea typeface="Monda"/>
                <a:cs typeface="Monda"/>
                <a:sym typeface="Monda"/>
              </a:rPr>
              <a:t>ÉCOLE POLYTECHNIQUE MONTREAL </a:t>
            </a:r>
            <a:r>
              <a:rPr lang="en-US" sz="1000" b="0" i="0" u="none" strike="noStrike" cap="none">
                <a:solidFill>
                  <a:schemeClr val="accent1"/>
                </a:solidFill>
                <a:latin typeface="Monda"/>
                <a:ea typeface="Monda"/>
                <a:cs typeface="Monda"/>
                <a:sym typeface="Monda"/>
              </a:rPr>
              <a:t>CANADA</a:t>
            </a:r>
            <a:endParaRPr sz="1000" b="0" i="0" u="none" strike="noStrike" cap="none">
              <a:solidFill>
                <a:schemeClr val="accent1"/>
              </a:solidFill>
              <a:latin typeface="Monda"/>
              <a:ea typeface="Monda"/>
              <a:cs typeface="Monda"/>
              <a:sym typeface="Monda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US" sz="1000" b="0" i="0" u="none" strike="noStrike" cap="none">
                <a:solidFill>
                  <a:schemeClr val="dk1"/>
                </a:solidFill>
                <a:latin typeface="Monda"/>
                <a:ea typeface="Monda"/>
                <a:cs typeface="Monda"/>
                <a:sym typeface="Monda"/>
              </a:rPr>
              <a:t>TOMSK POYTECHNIC UNIVERSITY </a:t>
            </a:r>
            <a:r>
              <a:rPr lang="en-US" sz="1000" b="0" i="0" u="none" strike="noStrike" cap="none">
                <a:solidFill>
                  <a:schemeClr val="accent1"/>
                </a:solidFill>
                <a:latin typeface="Monda"/>
                <a:ea typeface="Monda"/>
                <a:cs typeface="Monda"/>
                <a:sym typeface="Monda"/>
              </a:rPr>
              <a:t>RUSSIAN FEDERATION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US" sz="1000" b="0" i="0" u="none" strike="noStrike" cap="none">
                <a:solidFill>
                  <a:schemeClr val="dk1"/>
                </a:solidFill>
                <a:latin typeface="Monda"/>
                <a:ea typeface="Monda"/>
                <a:cs typeface="Monda"/>
                <a:sym typeface="Monda"/>
              </a:rPr>
              <a:t>TSINGHUA UNIVERSITY </a:t>
            </a:r>
            <a:r>
              <a:rPr lang="en-US" sz="1000" b="0" i="0" u="none" strike="noStrike" cap="none">
                <a:solidFill>
                  <a:schemeClr val="accent1"/>
                </a:solidFill>
                <a:latin typeface="Monda"/>
                <a:ea typeface="Monda"/>
                <a:cs typeface="Monda"/>
                <a:sym typeface="Monda"/>
              </a:rPr>
              <a:t>CHINA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US" sz="1000" b="0" i="0" u="none" strike="noStrike" cap="none">
                <a:solidFill>
                  <a:schemeClr val="dk1"/>
                </a:solidFill>
                <a:latin typeface="Monda"/>
                <a:ea typeface="Monda"/>
                <a:cs typeface="Monda"/>
                <a:sym typeface="Monda"/>
              </a:rPr>
              <a:t>GEORGIA INSTITUTE OF TECHNOLOGY </a:t>
            </a:r>
            <a:r>
              <a:rPr lang="en-US" sz="1000" b="0" i="0" u="none" strike="noStrike" cap="none">
                <a:solidFill>
                  <a:schemeClr val="accent1"/>
                </a:solidFill>
                <a:latin typeface="Monda"/>
                <a:ea typeface="Monda"/>
                <a:cs typeface="Monda"/>
                <a:sym typeface="Monda"/>
              </a:rPr>
              <a:t>USA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US" sz="1000" b="0" i="0" u="none" strike="noStrike" cap="none">
                <a:solidFill>
                  <a:schemeClr val="dk1"/>
                </a:solidFill>
                <a:latin typeface="Monda"/>
                <a:ea typeface="Monda"/>
                <a:cs typeface="Monda"/>
                <a:sym typeface="Monda"/>
              </a:rPr>
              <a:t>UNIVERSIDADE DE SÃO PAULO </a:t>
            </a:r>
            <a:r>
              <a:rPr lang="en-US" sz="1000" b="0" i="0" u="none" strike="noStrike" cap="none">
                <a:solidFill>
                  <a:schemeClr val="accent1"/>
                </a:solidFill>
                <a:latin typeface="Monda"/>
                <a:ea typeface="Monda"/>
                <a:cs typeface="Monda"/>
                <a:sym typeface="Monda"/>
              </a:rPr>
              <a:t>BRAZIL</a:t>
            </a:r>
            <a:endParaRPr sz="1000" b="0" i="0" u="none" strike="noStrike" cap="none">
              <a:solidFill>
                <a:schemeClr val="accent1"/>
              </a:solidFill>
              <a:latin typeface="Monda"/>
              <a:ea typeface="Monda"/>
              <a:cs typeface="Monda"/>
              <a:sym typeface="Monda"/>
            </a:endParaRPr>
          </a:p>
        </p:txBody>
      </p:sp>
      <p:sp>
        <p:nvSpPr>
          <p:cNvPr id="47" name="Google Shape;47;p30"/>
          <p:cNvSpPr/>
          <p:nvPr/>
        </p:nvSpPr>
        <p:spPr>
          <a:xfrm>
            <a:off x="6444209" y="4531467"/>
            <a:ext cx="2699793" cy="288032"/>
          </a:xfrm>
          <a:custGeom>
            <a:avLst/>
            <a:gdLst/>
            <a:ahLst/>
            <a:cxnLst/>
            <a:rect l="l" t="t" r="r" b="b"/>
            <a:pathLst>
              <a:path w="18125" h="21600" extrusionOk="0">
                <a:moveTo>
                  <a:pt x="3475" y="0"/>
                </a:moveTo>
                <a:lnTo>
                  <a:pt x="18125" y="0"/>
                </a:lnTo>
                <a:cubicBezTo>
                  <a:pt x="18067" y="476"/>
                  <a:pt x="18111" y="5605"/>
                  <a:pt x="18111" y="11570"/>
                </a:cubicBezTo>
                <a:cubicBezTo>
                  <a:pt x="18111" y="17535"/>
                  <a:pt x="18067" y="21600"/>
                  <a:pt x="18125" y="21600"/>
                </a:cubicBezTo>
                <a:lnTo>
                  <a:pt x="3475" y="21600"/>
                </a:lnTo>
                <a:cubicBezTo>
                  <a:pt x="1556" y="21600"/>
                  <a:pt x="0" y="16765"/>
                  <a:pt x="0" y="10800"/>
                </a:cubicBezTo>
                <a:cubicBezTo>
                  <a:pt x="0" y="4835"/>
                  <a:pt x="1556" y="0"/>
                  <a:pt x="3475" y="0"/>
                </a:cubicBezTo>
                <a:close/>
              </a:path>
            </a:pathLst>
          </a:custGeom>
          <a:solidFill>
            <a:schemeClr val="accent1"/>
          </a:solidFill>
          <a:ln w="2540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chemeClr val="lt1"/>
                </a:solidFill>
                <a:latin typeface="Monda"/>
                <a:ea typeface="Monda"/>
                <a:cs typeface="Monda"/>
                <a:sym typeface="Monda"/>
              </a:rPr>
              <a:t>5 ASSOCIATE PARTNERS</a:t>
            </a:r>
            <a:endParaRPr sz="1400" b="1" i="0" u="none" strike="noStrike" cap="none">
              <a:solidFill>
                <a:schemeClr val="lt1"/>
              </a:solidFill>
              <a:latin typeface="Monda"/>
              <a:ea typeface="Monda"/>
              <a:cs typeface="Monda"/>
              <a:sym typeface="Monda"/>
            </a:endParaRPr>
          </a:p>
        </p:txBody>
      </p:sp>
      <p:sp>
        <p:nvSpPr>
          <p:cNvPr id="48" name="Google Shape;48;p30"/>
          <p:cNvSpPr/>
          <p:nvPr/>
        </p:nvSpPr>
        <p:spPr>
          <a:xfrm>
            <a:off x="6444209" y="1789119"/>
            <a:ext cx="2699793" cy="288032"/>
          </a:xfrm>
          <a:custGeom>
            <a:avLst/>
            <a:gdLst/>
            <a:ahLst/>
            <a:cxnLst/>
            <a:rect l="l" t="t" r="r" b="b"/>
            <a:pathLst>
              <a:path w="18125" h="21600" extrusionOk="0">
                <a:moveTo>
                  <a:pt x="3475" y="0"/>
                </a:moveTo>
                <a:lnTo>
                  <a:pt x="18125" y="0"/>
                </a:lnTo>
                <a:cubicBezTo>
                  <a:pt x="18067" y="476"/>
                  <a:pt x="18111" y="5605"/>
                  <a:pt x="18111" y="11570"/>
                </a:cubicBezTo>
                <a:cubicBezTo>
                  <a:pt x="18111" y="17535"/>
                  <a:pt x="18067" y="21600"/>
                  <a:pt x="18125" y="21600"/>
                </a:cubicBezTo>
                <a:lnTo>
                  <a:pt x="3475" y="21600"/>
                </a:lnTo>
                <a:cubicBezTo>
                  <a:pt x="1556" y="21600"/>
                  <a:pt x="0" y="16765"/>
                  <a:pt x="0" y="10800"/>
                </a:cubicBezTo>
                <a:cubicBezTo>
                  <a:pt x="0" y="4835"/>
                  <a:pt x="1556" y="0"/>
                  <a:pt x="3475" y="0"/>
                </a:cubicBezTo>
                <a:close/>
              </a:path>
            </a:pathLst>
          </a:custGeom>
          <a:solidFill>
            <a:schemeClr val="accent1"/>
          </a:solidFill>
          <a:ln w="2540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chemeClr val="lt1"/>
                </a:solidFill>
                <a:latin typeface="Monda"/>
                <a:ea typeface="Monda"/>
                <a:cs typeface="Monda"/>
                <a:sym typeface="Monda"/>
              </a:rPr>
              <a:t>12 FULL PARTNERS</a:t>
            </a:r>
            <a:endParaRPr sz="1400" b="1" i="0" u="none" strike="noStrike" cap="none">
              <a:solidFill>
                <a:schemeClr val="lt1"/>
              </a:solidFill>
              <a:latin typeface="Monda"/>
              <a:ea typeface="Monda"/>
              <a:cs typeface="Monda"/>
              <a:sym typeface="Monda"/>
            </a:endParaRPr>
          </a:p>
        </p:txBody>
      </p:sp>
      <p:sp>
        <p:nvSpPr>
          <p:cNvPr id="49" name="Google Shape;49;p30"/>
          <p:cNvSpPr/>
          <p:nvPr/>
        </p:nvSpPr>
        <p:spPr>
          <a:xfrm>
            <a:off x="6444209" y="6451480"/>
            <a:ext cx="2699793" cy="288032"/>
          </a:xfrm>
          <a:custGeom>
            <a:avLst/>
            <a:gdLst/>
            <a:ahLst/>
            <a:cxnLst/>
            <a:rect l="l" t="t" r="r" b="b"/>
            <a:pathLst>
              <a:path w="18125" h="21600" extrusionOk="0">
                <a:moveTo>
                  <a:pt x="3475" y="0"/>
                </a:moveTo>
                <a:lnTo>
                  <a:pt x="18125" y="0"/>
                </a:lnTo>
                <a:cubicBezTo>
                  <a:pt x="18067" y="476"/>
                  <a:pt x="18111" y="5605"/>
                  <a:pt x="18111" y="11570"/>
                </a:cubicBezTo>
                <a:cubicBezTo>
                  <a:pt x="18111" y="17535"/>
                  <a:pt x="18067" y="21600"/>
                  <a:pt x="18125" y="21600"/>
                </a:cubicBezTo>
                <a:lnTo>
                  <a:pt x="3475" y="21600"/>
                </a:lnTo>
                <a:cubicBezTo>
                  <a:pt x="1556" y="21600"/>
                  <a:pt x="0" y="16765"/>
                  <a:pt x="0" y="10800"/>
                </a:cubicBezTo>
                <a:cubicBezTo>
                  <a:pt x="0" y="4835"/>
                  <a:pt x="1556" y="0"/>
                  <a:pt x="3475" y="0"/>
                </a:cubicBezTo>
                <a:close/>
              </a:path>
            </a:pathLst>
          </a:custGeom>
          <a:solidFill>
            <a:schemeClr val="accent1"/>
          </a:solidFill>
          <a:ln w="2540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chemeClr val="lt1"/>
                </a:solidFill>
                <a:latin typeface="Monda"/>
                <a:ea typeface="Monda"/>
                <a:cs typeface="Monda"/>
                <a:sym typeface="Monda"/>
              </a:rPr>
              <a:t>WWW.CLUSTER.ORG</a:t>
            </a:r>
            <a:endParaRPr sz="1400" b="1" i="0" u="none" strike="noStrike" cap="none">
              <a:solidFill>
                <a:schemeClr val="lt1"/>
              </a:solidFill>
              <a:latin typeface="Monda"/>
              <a:ea typeface="Monda"/>
              <a:cs typeface="Monda"/>
              <a:sym typeface="Monda"/>
            </a:endParaRPr>
          </a:p>
        </p:txBody>
      </p:sp>
      <p:sp>
        <p:nvSpPr>
          <p:cNvPr id="50" name="Google Shape;50;p30"/>
          <p:cNvSpPr txBox="1"/>
          <p:nvPr/>
        </p:nvSpPr>
        <p:spPr>
          <a:xfrm>
            <a:off x="478178" y="6258578"/>
            <a:ext cx="3395097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Calibri"/>
              <a:buNone/>
            </a:pPr>
            <a:r>
              <a:rPr lang="en-US" sz="1400" b="1" i="0" u="none" strike="noStrike" cap="none">
                <a:solidFill>
                  <a:schemeClr val="accent3"/>
                </a:solidFill>
                <a:latin typeface="Calibri"/>
                <a:ea typeface="Calibri"/>
                <a:cs typeface="Calibri"/>
                <a:sym typeface="Calibri"/>
              </a:rPr>
              <a:t>Consortium Linking Universities of Science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Calibri"/>
              <a:buNone/>
            </a:pPr>
            <a:r>
              <a:rPr lang="en-US" sz="1400" b="1" i="0" u="none" strike="noStrike" cap="none">
                <a:solidFill>
                  <a:schemeClr val="accent3"/>
                </a:solidFill>
                <a:latin typeface="Calibri"/>
                <a:ea typeface="Calibri"/>
                <a:cs typeface="Calibri"/>
                <a:sym typeface="Calibri"/>
              </a:rPr>
              <a:t>and Technology in Education and Research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271417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>
  <p:cSld name="Two Content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33"/>
          <p:cNvSpPr txBox="1">
            <a:spLocks noGrp="1"/>
          </p:cNvSpPr>
          <p:nvPr>
            <p:ph type="title"/>
          </p:nvPr>
        </p:nvSpPr>
        <p:spPr>
          <a:xfrm>
            <a:off x="457200" y="1412776"/>
            <a:ext cx="8219256" cy="7200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33"/>
          <p:cNvSpPr txBox="1">
            <a:spLocks noGrp="1"/>
          </p:cNvSpPr>
          <p:nvPr>
            <p:ph type="body" idx="1"/>
          </p:nvPr>
        </p:nvSpPr>
        <p:spPr>
          <a:xfrm>
            <a:off x="457200" y="2348880"/>
            <a:ext cx="4038600" cy="39604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Calibri"/>
              <a:buChar char="»"/>
              <a:defRPr sz="24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Calibri"/>
              <a:buChar char="»"/>
              <a:defRPr sz="2000"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Calibri"/>
              <a:buChar char="»"/>
              <a:defRPr sz="1800"/>
            </a:lvl3pPr>
            <a:lvl4pPr marL="1828800" lvl="3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Calibri"/>
              <a:buChar char="»"/>
              <a:defRPr sz="1600"/>
            </a:lvl4pPr>
            <a:lvl5pPr marL="2286000" lvl="4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Calibri"/>
              <a:buChar char="»"/>
              <a:defRPr sz="1600"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54" name="Google Shape;54;p33"/>
          <p:cNvSpPr txBox="1">
            <a:spLocks noGrp="1"/>
          </p:cNvSpPr>
          <p:nvPr>
            <p:ph type="body" idx="2"/>
          </p:nvPr>
        </p:nvSpPr>
        <p:spPr>
          <a:xfrm>
            <a:off x="4648200" y="2348880"/>
            <a:ext cx="4038600" cy="39604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Calibri"/>
              <a:buChar char="»"/>
              <a:defRPr sz="24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Calibri"/>
              <a:buChar char="»"/>
              <a:defRPr sz="2000"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Calibri"/>
              <a:buChar char="»"/>
              <a:defRPr sz="1800"/>
            </a:lvl3pPr>
            <a:lvl4pPr marL="1828800" lvl="3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Calibri"/>
              <a:buChar char="»"/>
              <a:defRPr sz="1600"/>
            </a:lvl4pPr>
            <a:lvl5pPr marL="2286000" lvl="4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Calibri"/>
              <a:buChar char="»"/>
              <a:defRPr sz="1600"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55" name="Google Shape;55;p33"/>
          <p:cNvSpPr txBox="1">
            <a:spLocks noGrp="1"/>
          </p:cNvSpPr>
          <p:nvPr>
            <p:ph type="dt" idx="10"/>
          </p:nvPr>
        </p:nvSpPr>
        <p:spPr>
          <a:xfrm>
            <a:off x="6660234" y="6381332"/>
            <a:ext cx="165618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33"/>
          <p:cNvSpPr txBox="1">
            <a:spLocks noGrp="1"/>
          </p:cNvSpPr>
          <p:nvPr>
            <p:ph type="sldNum" idx="12"/>
          </p:nvPr>
        </p:nvSpPr>
        <p:spPr>
          <a:xfrm>
            <a:off x="8388426" y="6381332"/>
            <a:ext cx="57606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7" name="Google Shape;57;p33"/>
          <p:cNvSpPr txBox="1">
            <a:spLocks noGrp="1"/>
          </p:cNvSpPr>
          <p:nvPr>
            <p:ph type="body" idx="3"/>
          </p:nvPr>
        </p:nvSpPr>
        <p:spPr>
          <a:xfrm>
            <a:off x="467544" y="6418401"/>
            <a:ext cx="2952328" cy="250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SzPts val="1400"/>
              <a:buNone/>
              <a:defRPr sz="1400" b="1">
                <a:solidFill>
                  <a:schemeClr val="accent3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None/>
              <a:defRPr sz="2000"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»"/>
              <a:defRPr sz="1800"/>
            </a:lvl3pPr>
            <a:lvl4pPr marL="1828800" lvl="3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Char char="»"/>
              <a:defRPr sz="1600"/>
            </a:lvl4pPr>
            <a:lvl5pPr marL="2286000" lvl="4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Char char="»"/>
              <a:defRPr sz="1600"/>
            </a:lvl5pPr>
            <a:lvl6pPr marL="2743200" lvl="5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1939019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>
  <p:cSld name="Title Only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34"/>
          <p:cNvSpPr txBox="1">
            <a:spLocks noGrp="1"/>
          </p:cNvSpPr>
          <p:nvPr>
            <p:ph type="title"/>
          </p:nvPr>
        </p:nvSpPr>
        <p:spPr>
          <a:xfrm>
            <a:off x="457200" y="1412776"/>
            <a:ext cx="8219256" cy="7200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34"/>
          <p:cNvSpPr txBox="1">
            <a:spLocks noGrp="1"/>
          </p:cNvSpPr>
          <p:nvPr>
            <p:ph type="dt" idx="10"/>
          </p:nvPr>
        </p:nvSpPr>
        <p:spPr>
          <a:xfrm>
            <a:off x="6660234" y="6381332"/>
            <a:ext cx="165618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34"/>
          <p:cNvSpPr txBox="1">
            <a:spLocks noGrp="1"/>
          </p:cNvSpPr>
          <p:nvPr>
            <p:ph type="sldNum" idx="12"/>
          </p:nvPr>
        </p:nvSpPr>
        <p:spPr>
          <a:xfrm>
            <a:off x="8388426" y="6381332"/>
            <a:ext cx="57606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2" name="Google Shape;62;p34"/>
          <p:cNvSpPr txBox="1">
            <a:spLocks noGrp="1"/>
          </p:cNvSpPr>
          <p:nvPr>
            <p:ph type="body" idx="1"/>
          </p:nvPr>
        </p:nvSpPr>
        <p:spPr>
          <a:xfrm>
            <a:off x="467544" y="6418401"/>
            <a:ext cx="2952328" cy="250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SzPts val="1400"/>
              <a:buNone/>
              <a:defRPr sz="1400" b="1">
                <a:solidFill>
                  <a:schemeClr val="accent3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None/>
              <a:defRPr sz="2000"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»"/>
              <a:defRPr sz="1800"/>
            </a:lvl3pPr>
            <a:lvl4pPr marL="1828800" lvl="3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Char char="»"/>
              <a:defRPr sz="1600"/>
            </a:lvl4pPr>
            <a:lvl5pPr marL="2286000" lvl="4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Char char="»"/>
              <a:defRPr sz="1600"/>
            </a:lvl5pPr>
            <a:lvl6pPr marL="2743200" lvl="5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6981129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>
  <p:cSld name="Blank"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35"/>
          <p:cNvSpPr txBox="1">
            <a:spLocks noGrp="1"/>
          </p:cNvSpPr>
          <p:nvPr>
            <p:ph type="dt" idx="10"/>
          </p:nvPr>
        </p:nvSpPr>
        <p:spPr>
          <a:xfrm>
            <a:off x="6660234" y="6381332"/>
            <a:ext cx="165618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35"/>
          <p:cNvSpPr txBox="1">
            <a:spLocks noGrp="1"/>
          </p:cNvSpPr>
          <p:nvPr>
            <p:ph type="sldNum" idx="12"/>
          </p:nvPr>
        </p:nvSpPr>
        <p:spPr>
          <a:xfrm>
            <a:off x="8388426" y="6381332"/>
            <a:ext cx="57606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6" name="Google Shape;66;p35"/>
          <p:cNvSpPr txBox="1">
            <a:spLocks noGrp="1"/>
          </p:cNvSpPr>
          <p:nvPr>
            <p:ph type="body" idx="1"/>
          </p:nvPr>
        </p:nvSpPr>
        <p:spPr>
          <a:xfrm>
            <a:off x="467544" y="6418401"/>
            <a:ext cx="2952328" cy="250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SzPts val="1400"/>
              <a:buNone/>
              <a:defRPr sz="1400" b="1">
                <a:solidFill>
                  <a:schemeClr val="accent3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None/>
              <a:defRPr sz="2000"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»"/>
              <a:defRPr sz="1800"/>
            </a:lvl3pPr>
            <a:lvl4pPr marL="1828800" lvl="3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Char char="»"/>
              <a:defRPr sz="1600"/>
            </a:lvl4pPr>
            <a:lvl5pPr marL="2286000" lvl="4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Char char="»"/>
              <a:defRPr sz="1600"/>
            </a:lvl5pPr>
            <a:lvl6pPr marL="2743200" lvl="5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627308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>
  <p:cSld name="Content with Caption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36"/>
          <p:cNvSpPr txBox="1">
            <a:spLocks noGrp="1"/>
          </p:cNvSpPr>
          <p:nvPr>
            <p:ph type="body" idx="1"/>
          </p:nvPr>
        </p:nvSpPr>
        <p:spPr>
          <a:xfrm>
            <a:off x="478177" y="2348880"/>
            <a:ext cx="5904656" cy="39604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Calibri"/>
              <a:buChar char="»"/>
              <a:defRPr sz="24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Calibri"/>
              <a:buChar char="»"/>
              <a:defRPr sz="2000"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Calibri"/>
              <a:buChar char="»"/>
              <a:defRPr sz="1800"/>
            </a:lvl3pPr>
            <a:lvl4pPr marL="1828800" lvl="3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Calibri"/>
              <a:buChar char="»"/>
              <a:defRPr sz="1600"/>
            </a:lvl4pPr>
            <a:lvl5pPr marL="2286000" lvl="4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Calibri"/>
              <a:buChar char="»"/>
              <a:defRPr sz="1600"/>
            </a:lvl5pPr>
            <a:lvl6pPr marL="2743200" lvl="5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9" name="Google Shape;69;p36"/>
          <p:cNvSpPr txBox="1">
            <a:spLocks noGrp="1"/>
          </p:cNvSpPr>
          <p:nvPr>
            <p:ph type="body" idx="2"/>
          </p:nvPr>
        </p:nvSpPr>
        <p:spPr>
          <a:xfrm>
            <a:off x="6588224" y="1988840"/>
            <a:ext cx="2360241" cy="33937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SzPts val="1400"/>
              <a:buNone/>
              <a:defRPr sz="1400"/>
            </a:lvl1pPr>
            <a:lvl2pPr marL="914400" lvl="1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None/>
              <a:defRPr sz="1200"/>
            </a:lvl2pPr>
            <a:lvl3pPr marL="1371600" lvl="2" indent="-228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SzPts val="1000"/>
              <a:buNone/>
              <a:defRPr sz="1000"/>
            </a:lvl3pPr>
            <a:lvl4pPr marL="1828800" lvl="3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4pPr>
            <a:lvl5pPr marL="2286000" lvl="4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5pPr>
            <a:lvl6pPr marL="2743200" lvl="5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70" name="Google Shape;70;p36"/>
          <p:cNvSpPr txBox="1">
            <a:spLocks noGrp="1"/>
          </p:cNvSpPr>
          <p:nvPr>
            <p:ph type="dt" idx="10"/>
          </p:nvPr>
        </p:nvSpPr>
        <p:spPr>
          <a:xfrm>
            <a:off x="6660234" y="6381332"/>
            <a:ext cx="165618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36"/>
          <p:cNvSpPr txBox="1">
            <a:spLocks noGrp="1"/>
          </p:cNvSpPr>
          <p:nvPr>
            <p:ph type="sldNum" idx="12"/>
          </p:nvPr>
        </p:nvSpPr>
        <p:spPr>
          <a:xfrm>
            <a:off x="8388426" y="6381332"/>
            <a:ext cx="57606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2" name="Google Shape;72;p36"/>
          <p:cNvSpPr txBox="1"/>
          <p:nvPr/>
        </p:nvSpPr>
        <p:spPr>
          <a:xfrm>
            <a:off x="467545" y="1412776"/>
            <a:ext cx="5904656" cy="7200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Monda"/>
              <a:buNone/>
            </a:pPr>
            <a:r>
              <a:rPr lang="en-US" sz="3200" b="1" i="0" u="none" strike="noStrike" cap="none">
                <a:solidFill>
                  <a:schemeClr val="dk1"/>
                </a:solidFill>
                <a:latin typeface="Monda"/>
                <a:ea typeface="Monda"/>
                <a:cs typeface="Monda"/>
                <a:sym typeface="Monda"/>
              </a:rPr>
              <a:t>Click to edit Master title style</a:t>
            </a:r>
            <a:endParaRPr sz="3200" b="1" i="0" u="none" strike="noStrike" cap="none">
              <a:solidFill>
                <a:schemeClr val="dk1"/>
              </a:solidFill>
              <a:latin typeface="Monda"/>
              <a:ea typeface="Monda"/>
              <a:cs typeface="Monda"/>
              <a:sym typeface="Monda"/>
            </a:endParaRPr>
          </a:p>
        </p:txBody>
      </p:sp>
      <p:sp>
        <p:nvSpPr>
          <p:cNvPr id="73" name="Google Shape;73;p36"/>
          <p:cNvSpPr txBox="1">
            <a:spLocks noGrp="1"/>
          </p:cNvSpPr>
          <p:nvPr>
            <p:ph type="body" idx="3"/>
          </p:nvPr>
        </p:nvSpPr>
        <p:spPr>
          <a:xfrm>
            <a:off x="6591678" y="5445224"/>
            <a:ext cx="2372812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SzPts val="1400"/>
              <a:buNone/>
              <a:defRPr sz="1400"/>
            </a:lvl1pPr>
            <a:lvl2pPr marL="914400" lvl="1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None/>
              <a:defRPr sz="1200"/>
            </a:lvl2pPr>
            <a:lvl3pPr marL="1371600" lvl="2" indent="-228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SzPts val="1000"/>
              <a:buNone/>
              <a:defRPr sz="1000"/>
            </a:lvl3pPr>
            <a:lvl4pPr marL="1828800" lvl="3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4pPr>
            <a:lvl5pPr marL="2286000" lvl="4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5pPr>
            <a:lvl6pPr marL="2743200" lvl="5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74" name="Google Shape;74;p36"/>
          <p:cNvSpPr txBox="1">
            <a:spLocks noGrp="1"/>
          </p:cNvSpPr>
          <p:nvPr>
            <p:ph type="body" idx="4"/>
          </p:nvPr>
        </p:nvSpPr>
        <p:spPr>
          <a:xfrm>
            <a:off x="467544" y="6418401"/>
            <a:ext cx="2952328" cy="250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SzPts val="1400"/>
              <a:buNone/>
              <a:defRPr sz="1400" b="1">
                <a:solidFill>
                  <a:schemeClr val="accent3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None/>
              <a:defRPr sz="2000"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»"/>
              <a:defRPr sz="1800"/>
            </a:lvl3pPr>
            <a:lvl4pPr marL="1828800" lvl="3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Char char="»"/>
              <a:defRPr sz="1600"/>
            </a:lvl4pPr>
            <a:lvl5pPr marL="2286000" lvl="4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Char char="»"/>
              <a:defRPr sz="1600"/>
            </a:lvl5pPr>
            <a:lvl6pPr marL="2743200" lvl="5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5530500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>
  <p:cSld name="Picture with Caption"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37"/>
          <p:cNvSpPr txBox="1">
            <a:spLocks noGrp="1"/>
          </p:cNvSpPr>
          <p:nvPr>
            <p:ph type="title"/>
          </p:nvPr>
        </p:nvSpPr>
        <p:spPr>
          <a:xfrm>
            <a:off x="467545" y="4800600"/>
            <a:ext cx="5688632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onda"/>
              <a:buNone/>
              <a:defRPr sz="2400" b="1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37"/>
          <p:cNvSpPr>
            <a:spLocks noGrp="1"/>
          </p:cNvSpPr>
          <p:nvPr>
            <p:ph type="pic" idx="2"/>
          </p:nvPr>
        </p:nvSpPr>
        <p:spPr>
          <a:xfrm>
            <a:off x="467545" y="612775"/>
            <a:ext cx="5688632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Calibri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Calibri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Calibri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Calibri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Calibri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8" name="Google Shape;78;p37"/>
          <p:cNvSpPr txBox="1">
            <a:spLocks noGrp="1"/>
          </p:cNvSpPr>
          <p:nvPr>
            <p:ph type="body" idx="1"/>
          </p:nvPr>
        </p:nvSpPr>
        <p:spPr>
          <a:xfrm>
            <a:off x="467545" y="5367338"/>
            <a:ext cx="5688632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SzPts val="1400"/>
              <a:buNone/>
              <a:defRPr sz="1400"/>
            </a:lvl1pPr>
            <a:lvl2pPr marL="914400" lvl="1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None/>
              <a:defRPr sz="1200"/>
            </a:lvl2pPr>
            <a:lvl3pPr marL="1371600" lvl="2" indent="-228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SzPts val="1000"/>
              <a:buNone/>
              <a:defRPr sz="1000"/>
            </a:lvl3pPr>
            <a:lvl4pPr marL="1828800" lvl="3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4pPr>
            <a:lvl5pPr marL="2286000" lvl="4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5pPr>
            <a:lvl6pPr marL="2743200" lvl="5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79" name="Google Shape;79;p37"/>
          <p:cNvSpPr txBox="1">
            <a:spLocks noGrp="1"/>
          </p:cNvSpPr>
          <p:nvPr>
            <p:ph type="dt" idx="10"/>
          </p:nvPr>
        </p:nvSpPr>
        <p:spPr>
          <a:xfrm>
            <a:off x="6660234" y="6381332"/>
            <a:ext cx="165618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37"/>
          <p:cNvSpPr txBox="1">
            <a:spLocks noGrp="1"/>
          </p:cNvSpPr>
          <p:nvPr>
            <p:ph type="sldNum" idx="12"/>
          </p:nvPr>
        </p:nvSpPr>
        <p:spPr>
          <a:xfrm>
            <a:off x="8388426" y="6381332"/>
            <a:ext cx="57606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1" name="Google Shape;81;p37"/>
          <p:cNvSpPr txBox="1">
            <a:spLocks noGrp="1"/>
          </p:cNvSpPr>
          <p:nvPr>
            <p:ph type="body" idx="3"/>
          </p:nvPr>
        </p:nvSpPr>
        <p:spPr>
          <a:xfrm>
            <a:off x="467544" y="6418401"/>
            <a:ext cx="2952328" cy="250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SzPts val="1400"/>
              <a:buNone/>
              <a:defRPr sz="1400" b="1">
                <a:solidFill>
                  <a:schemeClr val="accent3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None/>
              <a:defRPr sz="2000"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»"/>
              <a:defRPr sz="1800"/>
            </a:lvl3pPr>
            <a:lvl4pPr marL="1828800" lvl="3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Char char="»"/>
              <a:defRPr sz="1600"/>
            </a:lvl4pPr>
            <a:lvl5pPr marL="2286000" lvl="4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Char char="»"/>
              <a:defRPr sz="1600"/>
            </a:lvl5pPr>
            <a:lvl6pPr marL="2743200" lvl="5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4114026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d Slide 1">
  <p:cSld name="End Slide 1"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38"/>
          <p:cNvSpPr txBox="1"/>
          <p:nvPr/>
        </p:nvSpPr>
        <p:spPr>
          <a:xfrm>
            <a:off x="6732240" y="6413227"/>
            <a:ext cx="2376264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0" i="0" u="none" strike="noStrike" cap="none">
                <a:solidFill>
                  <a:schemeClr val="lt1"/>
                </a:solidFill>
                <a:latin typeface="Monda"/>
                <a:ea typeface="Monda"/>
                <a:cs typeface="Monda"/>
                <a:sym typeface="Monda"/>
              </a:rPr>
              <a:t>WWW.CLUSTER.ORG</a:t>
            </a:r>
            <a:endParaRPr sz="1600" b="0" i="0" u="none" strike="noStrike" cap="none">
              <a:solidFill>
                <a:schemeClr val="lt1"/>
              </a:solidFill>
              <a:latin typeface="Monda"/>
              <a:ea typeface="Monda"/>
              <a:cs typeface="Monda"/>
              <a:sym typeface="Monda"/>
            </a:endParaRPr>
          </a:p>
        </p:txBody>
      </p:sp>
      <p:sp>
        <p:nvSpPr>
          <p:cNvPr id="84" name="Google Shape;84;p38"/>
          <p:cNvSpPr txBox="1"/>
          <p:nvPr/>
        </p:nvSpPr>
        <p:spPr>
          <a:xfrm>
            <a:off x="323530" y="2501971"/>
            <a:ext cx="1152128" cy="20928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US" sz="1000" b="1" i="0" u="none" strike="noStrike" cap="none">
                <a:solidFill>
                  <a:schemeClr val="accent1"/>
                </a:solidFill>
                <a:latin typeface="Monda"/>
                <a:ea typeface="Monda"/>
                <a:cs typeface="Monda"/>
                <a:sym typeface="Monda"/>
              </a:rPr>
              <a:t>AALTO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US" sz="1000" b="1" i="0" u="none" strike="noStrike" cap="none">
                <a:solidFill>
                  <a:schemeClr val="accent1"/>
                </a:solidFill>
                <a:latin typeface="Monda"/>
                <a:ea typeface="Monda"/>
                <a:cs typeface="Monda"/>
                <a:sym typeface="Monda"/>
              </a:rPr>
              <a:t>EPFL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US" sz="1000" b="1" i="0" u="none" strike="noStrike" cap="none">
                <a:solidFill>
                  <a:schemeClr val="accent1"/>
                </a:solidFill>
                <a:latin typeface="Monda"/>
                <a:ea typeface="Monda"/>
                <a:cs typeface="Monda"/>
                <a:sym typeface="Monda"/>
              </a:rPr>
              <a:t>G-INP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US" sz="1000" b="1" i="0" u="none" strike="noStrike" cap="none">
                <a:solidFill>
                  <a:schemeClr val="accent1"/>
                </a:solidFill>
                <a:latin typeface="Monda"/>
                <a:ea typeface="Monda"/>
                <a:cs typeface="Monda"/>
                <a:sym typeface="Monda"/>
              </a:rPr>
              <a:t>IST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US" sz="1000" b="1" i="0" u="none" strike="noStrike" cap="none">
                <a:solidFill>
                  <a:schemeClr val="accent1"/>
                </a:solidFill>
                <a:latin typeface="Monda"/>
                <a:ea typeface="Monda"/>
                <a:cs typeface="Monda"/>
                <a:sym typeface="Monda"/>
              </a:rPr>
              <a:t>KIT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US" sz="1000" b="1" i="0" u="none" strike="noStrike" cap="none">
                <a:solidFill>
                  <a:schemeClr val="accent1"/>
                </a:solidFill>
                <a:latin typeface="Monda"/>
                <a:ea typeface="Monda"/>
                <a:cs typeface="Monda"/>
                <a:sym typeface="Monda"/>
              </a:rPr>
              <a:t>KTH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US" sz="1000" b="1" i="0" u="none" strike="noStrike" cap="none">
                <a:solidFill>
                  <a:schemeClr val="accent1"/>
                </a:solidFill>
                <a:latin typeface="Monda"/>
                <a:ea typeface="Monda"/>
                <a:cs typeface="Monda"/>
                <a:sym typeface="Monda"/>
              </a:rPr>
              <a:t>KULEUVEN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US" sz="1000" b="1" i="0" u="none" strike="noStrike" cap="none">
                <a:solidFill>
                  <a:schemeClr val="accent1"/>
                </a:solidFill>
                <a:latin typeface="Monda"/>
                <a:ea typeface="Monda"/>
                <a:cs typeface="Monda"/>
                <a:sym typeface="Monda"/>
              </a:rPr>
              <a:t>POLITO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US" sz="1000" b="1" i="0" u="none" strike="noStrike" cap="none">
                <a:solidFill>
                  <a:schemeClr val="accent1"/>
                </a:solidFill>
                <a:latin typeface="Monda"/>
                <a:ea typeface="Monda"/>
                <a:cs typeface="Monda"/>
                <a:sym typeface="Monda"/>
              </a:rPr>
              <a:t>TCD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US" sz="1000" b="1" i="0" u="none" strike="noStrike" cap="none">
                <a:solidFill>
                  <a:schemeClr val="accent1"/>
                </a:solidFill>
                <a:latin typeface="Monda"/>
                <a:ea typeface="Monda"/>
                <a:cs typeface="Monda"/>
                <a:sym typeface="Monda"/>
              </a:rPr>
              <a:t>TUD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US" sz="1000" b="1" i="0" u="none" strike="noStrike" cap="none">
                <a:solidFill>
                  <a:schemeClr val="accent1"/>
                </a:solidFill>
                <a:latin typeface="Monda"/>
                <a:ea typeface="Monda"/>
                <a:cs typeface="Monda"/>
                <a:sym typeface="Monda"/>
              </a:rPr>
              <a:t>TU/e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US" sz="1000" b="1" i="0" u="none" strike="noStrike" cap="none">
                <a:solidFill>
                  <a:schemeClr val="accent1"/>
                </a:solidFill>
                <a:latin typeface="Monda"/>
                <a:ea typeface="Monda"/>
                <a:cs typeface="Monda"/>
                <a:sym typeface="Monda"/>
              </a:rPr>
              <a:t>UCL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US" sz="1000" b="1" i="0" u="none" strike="noStrike" cap="none">
                <a:solidFill>
                  <a:schemeClr val="accent1"/>
                </a:solidFill>
                <a:latin typeface="Monda"/>
                <a:ea typeface="Monda"/>
                <a:cs typeface="Monda"/>
                <a:sym typeface="Monda"/>
              </a:rPr>
              <a:t>UPC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5" name="Google Shape;85;p38"/>
          <p:cNvSpPr txBox="1"/>
          <p:nvPr/>
        </p:nvSpPr>
        <p:spPr>
          <a:xfrm>
            <a:off x="1403648" y="2501968"/>
            <a:ext cx="2911374" cy="2092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US" sz="1000" b="0" i="0" u="none" strike="noStrike" cap="none">
                <a:solidFill>
                  <a:schemeClr val="dk1"/>
                </a:solidFill>
                <a:latin typeface="Monda"/>
                <a:ea typeface="Monda"/>
                <a:cs typeface="Monda"/>
                <a:sym typeface="Monda"/>
              </a:rPr>
              <a:t>AALTO UNIVERSITY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US" sz="1000" b="0" i="0" u="none" strike="noStrike" cap="none">
                <a:solidFill>
                  <a:schemeClr val="dk1"/>
                </a:solidFill>
                <a:latin typeface="Monda"/>
                <a:ea typeface="Monda"/>
                <a:cs typeface="Monda"/>
                <a:sym typeface="Monda"/>
              </a:rPr>
              <a:t>ÉCOLE POLYTECHNIQUE FÉDÉRALE DE LAUSANNE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US" sz="1000" b="0" i="0" u="none" strike="noStrike" cap="none">
                <a:solidFill>
                  <a:schemeClr val="dk1"/>
                </a:solidFill>
                <a:latin typeface="Monda"/>
                <a:ea typeface="Monda"/>
                <a:cs typeface="Monda"/>
                <a:sym typeface="Monda"/>
              </a:rPr>
              <a:t>GRENOBLE INSTITUTE OF TECHNOLOGY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US" sz="1000" b="0" i="0" u="none" strike="noStrike" cap="none">
                <a:solidFill>
                  <a:schemeClr val="dk1"/>
                </a:solidFill>
                <a:latin typeface="Monda"/>
                <a:ea typeface="Monda"/>
                <a:cs typeface="Monda"/>
                <a:sym typeface="Monda"/>
              </a:rPr>
              <a:t>INSTITUTO SUPERIOR TÉCNICO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US" sz="1000" b="0" i="0" u="none" strike="noStrike" cap="none">
                <a:solidFill>
                  <a:schemeClr val="dk1"/>
                </a:solidFill>
                <a:latin typeface="Monda"/>
                <a:ea typeface="Monda"/>
                <a:cs typeface="Monda"/>
                <a:sym typeface="Monda"/>
              </a:rPr>
              <a:t>KARLSRUHE INSTITUTE OF TECHNOLOGY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US" sz="1000" b="0" i="0" u="none" strike="noStrike" cap="none">
                <a:solidFill>
                  <a:schemeClr val="dk1"/>
                </a:solidFill>
                <a:latin typeface="Monda"/>
                <a:ea typeface="Monda"/>
                <a:cs typeface="Monda"/>
                <a:sym typeface="Monda"/>
              </a:rPr>
              <a:t>KUNGLIGA TEKNISKA HÖGSKOLAN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US" sz="1000" b="0" i="0" u="none" strike="noStrike" cap="none">
                <a:solidFill>
                  <a:schemeClr val="dk1"/>
                </a:solidFill>
                <a:latin typeface="Monda"/>
                <a:ea typeface="Monda"/>
                <a:cs typeface="Monda"/>
                <a:sym typeface="Monda"/>
              </a:rPr>
              <a:t>KATHOLIEKE UNIVERSITEIT LEUVEN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US" sz="1000" b="0" i="0" u="none" strike="noStrike" cap="none">
                <a:solidFill>
                  <a:schemeClr val="dk1"/>
                </a:solidFill>
                <a:latin typeface="Monda"/>
                <a:ea typeface="Monda"/>
                <a:cs typeface="Monda"/>
                <a:sym typeface="Monda"/>
              </a:rPr>
              <a:t>POLITECNICO DI TORINO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US" sz="1000" b="0" i="0" u="none" strike="noStrike" cap="none">
                <a:solidFill>
                  <a:schemeClr val="dk1"/>
                </a:solidFill>
                <a:latin typeface="Monda"/>
                <a:ea typeface="Monda"/>
                <a:cs typeface="Monda"/>
                <a:sym typeface="Monda"/>
              </a:rPr>
              <a:t>TRINITY COLLEGE DUBLIN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US" sz="1000" b="0" i="0" u="none" strike="noStrike" cap="none">
                <a:solidFill>
                  <a:schemeClr val="dk1"/>
                </a:solidFill>
                <a:latin typeface="Monda"/>
                <a:ea typeface="Monda"/>
                <a:cs typeface="Monda"/>
                <a:sym typeface="Monda"/>
              </a:rPr>
              <a:t>TECHNISCHE UNIVERSITÄT DARMSTADT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US" sz="1000" b="0" i="0" u="none" strike="noStrike" cap="none">
                <a:solidFill>
                  <a:schemeClr val="dk1"/>
                </a:solidFill>
                <a:latin typeface="Monda"/>
                <a:ea typeface="Monda"/>
                <a:cs typeface="Monda"/>
                <a:sym typeface="Monda"/>
              </a:rPr>
              <a:t>TECHNISCHE UNIVERSITEIT EINDHOVEN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US" sz="1000" b="0" i="0" u="none" strike="noStrike" cap="none">
                <a:solidFill>
                  <a:schemeClr val="dk1"/>
                </a:solidFill>
                <a:latin typeface="Monda"/>
                <a:ea typeface="Monda"/>
                <a:cs typeface="Monda"/>
                <a:sym typeface="Monda"/>
              </a:rPr>
              <a:t>UNIVERSITEIT CATHOLIQUE LOUVAIN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US" sz="1000" b="0" i="0" u="none" strike="noStrike" cap="none">
                <a:solidFill>
                  <a:schemeClr val="dk1"/>
                </a:solidFill>
                <a:latin typeface="Monda"/>
                <a:ea typeface="Monda"/>
                <a:cs typeface="Monda"/>
                <a:sym typeface="Monda"/>
              </a:rPr>
              <a:t>UNIVERSITAT POLITÈCNICA DE CATALUNYA</a:t>
            </a:r>
            <a:endParaRPr sz="1000" b="0" i="0" u="none" strike="noStrike" cap="none">
              <a:solidFill>
                <a:schemeClr val="dk1"/>
              </a:solidFill>
              <a:latin typeface="Monda"/>
              <a:ea typeface="Monda"/>
              <a:cs typeface="Monda"/>
              <a:sym typeface="Monda"/>
            </a:endParaRPr>
          </a:p>
        </p:txBody>
      </p:sp>
      <p:sp>
        <p:nvSpPr>
          <p:cNvPr id="86" name="Google Shape;86;p38"/>
          <p:cNvSpPr txBox="1"/>
          <p:nvPr/>
        </p:nvSpPr>
        <p:spPr>
          <a:xfrm>
            <a:off x="988970" y="5215045"/>
            <a:ext cx="3273653" cy="10156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US" sz="1000" b="0" i="0" u="none" strike="noStrike" cap="none">
                <a:solidFill>
                  <a:schemeClr val="dk1"/>
                </a:solidFill>
                <a:latin typeface="Monda"/>
                <a:ea typeface="Monda"/>
                <a:cs typeface="Monda"/>
                <a:sym typeface="Monda"/>
              </a:rPr>
              <a:t>ÉCOLE POLYTECHNIQUE MONTREAL </a:t>
            </a:r>
            <a:r>
              <a:rPr lang="en-US" sz="1000" b="0" i="0" u="none" strike="noStrike" cap="none">
                <a:solidFill>
                  <a:schemeClr val="accent1"/>
                </a:solidFill>
                <a:latin typeface="Monda"/>
                <a:ea typeface="Monda"/>
                <a:cs typeface="Monda"/>
                <a:sym typeface="Monda"/>
              </a:rPr>
              <a:t>CANADA</a:t>
            </a:r>
            <a:endParaRPr sz="1000" b="0" i="0" u="none" strike="noStrike" cap="none">
              <a:solidFill>
                <a:schemeClr val="accent1"/>
              </a:solidFill>
              <a:latin typeface="Monda"/>
              <a:ea typeface="Monda"/>
              <a:cs typeface="Monda"/>
              <a:sym typeface="Monda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US" sz="1000" b="0" i="0" u="none" strike="noStrike" cap="none">
                <a:solidFill>
                  <a:schemeClr val="dk1"/>
                </a:solidFill>
                <a:latin typeface="Monda"/>
                <a:ea typeface="Monda"/>
                <a:cs typeface="Monda"/>
                <a:sym typeface="Monda"/>
              </a:rPr>
              <a:t>TOMSK POYTECHNIC UNIVERSITY </a:t>
            </a:r>
            <a:r>
              <a:rPr lang="en-US" sz="1000" b="0" i="0" u="none" strike="noStrike" cap="none">
                <a:solidFill>
                  <a:schemeClr val="accent1"/>
                </a:solidFill>
                <a:latin typeface="Monda"/>
                <a:ea typeface="Monda"/>
                <a:cs typeface="Monda"/>
                <a:sym typeface="Monda"/>
              </a:rPr>
              <a:t>RUSSIAN FEDERATION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US" sz="1000" b="0" i="0" u="none" strike="noStrike" cap="none">
                <a:solidFill>
                  <a:schemeClr val="dk1"/>
                </a:solidFill>
                <a:latin typeface="Monda"/>
                <a:ea typeface="Monda"/>
                <a:cs typeface="Monda"/>
                <a:sym typeface="Monda"/>
              </a:rPr>
              <a:t>TSINGHUA UNIVERSITY </a:t>
            </a:r>
            <a:r>
              <a:rPr lang="en-US" sz="1000" b="0" i="0" u="none" strike="noStrike" cap="none">
                <a:solidFill>
                  <a:schemeClr val="accent1"/>
                </a:solidFill>
                <a:latin typeface="Monda"/>
                <a:ea typeface="Monda"/>
                <a:cs typeface="Monda"/>
                <a:sym typeface="Monda"/>
              </a:rPr>
              <a:t>CHINA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US" sz="1000" b="0" i="0" u="none" strike="noStrike" cap="none">
                <a:solidFill>
                  <a:schemeClr val="dk1"/>
                </a:solidFill>
                <a:latin typeface="Monda"/>
                <a:ea typeface="Monda"/>
                <a:cs typeface="Monda"/>
                <a:sym typeface="Monda"/>
              </a:rPr>
              <a:t>GEORGIA INSTITUTE OF TECHNOLOGY </a:t>
            </a:r>
            <a:r>
              <a:rPr lang="en-US" sz="1000" b="0" i="0" u="none" strike="noStrike" cap="none">
                <a:solidFill>
                  <a:schemeClr val="accent1"/>
                </a:solidFill>
                <a:latin typeface="Monda"/>
                <a:ea typeface="Monda"/>
                <a:cs typeface="Monda"/>
                <a:sym typeface="Monda"/>
              </a:rPr>
              <a:t>USA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US" sz="1000" b="0" i="0" u="none" strike="noStrike" cap="none">
                <a:solidFill>
                  <a:schemeClr val="dk1"/>
                </a:solidFill>
                <a:latin typeface="Monda"/>
                <a:ea typeface="Monda"/>
                <a:cs typeface="Monda"/>
                <a:sym typeface="Monda"/>
              </a:rPr>
              <a:t>TECHNION HAIFA </a:t>
            </a:r>
            <a:r>
              <a:rPr lang="en-US" sz="1000" b="0" i="0" u="none" strike="noStrike" cap="none">
                <a:solidFill>
                  <a:schemeClr val="accent1"/>
                </a:solidFill>
                <a:latin typeface="Monda"/>
                <a:ea typeface="Monda"/>
                <a:cs typeface="Monda"/>
                <a:sym typeface="Monda"/>
              </a:rPr>
              <a:t>ISRAEL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US" sz="1000" b="0" i="0" u="none" strike="noStrike" cap="none">
                <a:solidFill>
                  <a:schemeClr val="dk1"/>
                </a:solidFill>
                <a:latin typeface="Monda"/>
                <a:ea typeface="Monda"/>
                <a:cs typeface="Monda"/>
                <a:sym typeface="Monda"/>
              </a:rPr>
              <a:t>UNIVERSIDADE DE SÃO PAULO </a:t>
            </a:r>
            <a:r>
              <a:rPr lang="en-US" sz="1000" b="0" i="0" u="none" strike="noStrike" cap="none">
                <a:solidFill>
                  <a:schemeClr val="accent1"/>
                </a:solidFill>
                <a:latin typeface="Monda"/>
                <a:ea typeface="Monda"/>
                <a:cs typeface="Monda"/>
                <a:sym typeface="Monda"/>
              </a:rPr>
              <a:t>BRAZIL</a:t>
            </a:r>
            <a:endParaRPr sz="1000" b="0" i="0" u="none" strike="noStrike" cap="none">
              <a:solidFill>
                <a:schemeClr val="accent1"/>
              </a:solidFill>
              <a:latin typeface="Monda"/>
              <a:ea typeface="Monda"/>
              <a:cs typeface="Monda"/>
              <a:sym typeface="Monda"/>
            </a:endParaRPr>
          </a:p>
        </p:txBody>
      </p:sp>
      <p:sp>
        <p:nvSpPr>
          <p:cNvPr id="87" name="Google Shape;87;p38"/>
          <p:cNvSpPr/>
          <p:nvPr/>
        </p:nvSpPr>
        <p:spPr>
          <a:xfrm>
            <a:off x="755576" y="1556792"/>
            <a:ext cx="3507045" cy="445768"/>
          </a:xfrm>
          <a:prstGeom prst="flowChartTerminator">
            <a:avLst/>
          </a:prstGeom>
          <a:solidFill>
            <a:schemeClr val="accent1"/>
          </a:solidFill>
          <a:ln w="2540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1" i="0" u="none" strike="noStrike" cap="none">
                <a:solidFill>
                  <a:schemeClr val="lt1"/>
                </a:solidFill>
                <a:latin typeface="Monda"/>
                <a:ea typeface="Monda"/>
                <a:cs typeface="Monda"/>
                <a:sym typeface="Monda"/>
              </a:rPr>
              <a:t>THE CLUSTER NETWORK</a:t>
            </a:r>
            <a:endParaRPr sz="1800" b="1" i="0" u="none" strike="noStrike" cap="none">
              <a:solidFill>
                <a:schemeClr val="lt1"/>
              </a:solidFill>
              <a:latin typeface="Monda"/>
              <a:ea typeface="Monda"/>
              <a:cs typeface="Monda"/>
              <a:sym typeface="Monda"/>
            </a:endParaRPr>
          </a:p>
        </p:txBody>
      </p:sp>
      <p:sp>
        <p:nvSpPr>
          <p:cNvPr id="88" name="Google Shape;88;p38"/>
          <p:cNvSpPr/>
          <p:nvPr/>
        </p:nvSpPr>
        <p:spPr>
          <a:xfrm>
            <a:off x="755576" y="2126812"/>
            <a:ext cx="3507045" cy="387354"/>
          </a:xfrm>
          <a:prstGeom prst="flowChartTerminator">
            <a:avLst/>
          </a:prstGeom>
          <a:noFill/>
          <a:ln w="2540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chemeClr val="accent1"/>
                </a:solidFill>
                <a:latin typeface="Monda"/>
                <a:ea typeface="Monda"/>
                <a:cs typeface="Monda"/>
                <a:sym typeface="Monda"/>
              </a:rPr>
              <a:t>12 FULL PARTNERS</a:t>
            </a:r>
            <a:endParaRPr sz="1400" b="1" i="0" u="none" strike="noStrike" cap="none">
              <a:solidFill>
                <a:schemeClr val="accent1"/>
              </a:solidFill>
              <a:latin typeface="Monda"/>
              <a:ea typeface="Monda"/>
              <a:cs typeface="Monda"/>
              <a:sym typeface="Monda"/>
            </a:endParaRPr>
          </a:p>
        </p:txBody>
      </p:sp>
      <p:sp>
        <p:nvSpPr>
          <p:cNvPr id="89" name="Google Shape;89;p38"/>
          <p:cNvSpPr/>
          <p:nvPr/>
        </p:nvSpPr>
        <p:spPr>
          <a:xfrm>
            <a:off x="755576" y="4810872"/>
            <a:ext cx="3507045" cy="387354"/>
          </a:xfrm>
          <a:prstGeom prst="flowChartTerminator">
            <a:avLst/>
          </a:prstGeom>
          <a:noFill/>
          <a:ln w="2540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chemeClr val="accent1"/>
                </a:solidFill>
                <a:latin typeface="Monda"/>
                <a:ea typeface="Monda"/>
                <a:cs typeface="Monda"/>
                <a:sym typeface="Monda"/>
              </a:rPr>
              <a:t>6 ASSOCIATE PARTNERS</a:t>
            </a:r>
            <a:endParaRPr sz="1400" b="1" i="0" u="none" strike="noStrike" cap="none">
              <a:solidFill>
                <a:schemeClr val="accent1"/>
              </a:solidFill>
              <a:latin typeface="Monda"/>
              <a:ea typeface="Monda"/>
              <a:cs typeface="Monda"/>
              <a:sym typeface="Monda"/>
            </a:endParaRPr>
          </a:p>
        </p:txBody>
      </p:sp>
      <p:pic>
        <p:nvPicPr>
          <p:cNvPr id="90" name="Google Shape;90;p38" descr="S:\stu_io\Marleen-Inge\Netwerken\CLUSTER\TUe Presidency\Presentation\CLUSTER-EU2.jp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5724128" y="1631156"/>
            <a:ext cx="3368676" cy="41021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308423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7"/>
          <p:cNvSpPr/>
          <p:nvPr/>
        </p:nvSpPr>
        <p:spPr>
          <a:xfrm>
            <a:off x="6444209" y="6428618"/>
            <a:ext cx="2699793" cy="288032"/>
          </a:xfrm>
          <a:custGeom>
            <a:avLst/>
            <a:gdLst/>
            <a:ahLst/>
            <a:cxnLst/>
            <a:rect l="l" t="t" r="r" b="b"/>
            <a:pathLst>
              <a:path w="18125" h="21600" extrusionOk="0">
                <a:moveTo>
                  <a:pt x="3475" y="0"/>
                </a:moveTo>
                <a:lnTo>
                  <a:pt x="18125" y="0"/>
                </a:lnTo>
                <a:cubicBezTo>
                  <a:pt x="18067" y="476"/>
                  <a:pt x="18111" y="5605"/>
                  <a:pt x="18111" y="11570"/>
                </a:cubicBezTo>
                <a:cubicBezTo>
                  <a:pt x="18111" y="17535"/>
                  <a:pt x="18067" y="21600"/>
                  <a:pt x="18125" y="21600"/>
                </a:cubicBezTo>
                <a:lnTo>
                  <a:pt x="3475" y="21600"/>
                </a:lnTo>
                <a:cubicBezTo>
                  <a:pt x="1556" y="21600"/>
                  <a:pt x="0" y="16765"/>
                  <a:pt x="0" y="10800"/>
                </a:cubicBezTo>
                <a:cubicBezTo>
                  <a:pt x="0" y="4835"/>
                  <a:pt x="1556" y="0"/>
                  <a:pt x="3475" y="0"/>
                </a:cubicBezTo>
                <a:close/>
              </a:path>
            </a:pathLst>
          </a:custGeom>
          <a:solidFill>
            <a:schemeClr val="accent1"/>
          </a:solidFill>
          <a:ln w="2540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endParaRPr sz="2000" b="1" i="0" u="none" strike="noStrike" cap="none">
              <a:solidFill>
                <a:schemeClr val="lt1"/>
              </a:solidFill>
              <a:latin typeface="Monda"/>
              <a:ea typeface="Monda"/>
              <a:cs typeface="Monda"/>
              <a:sym typeface="Monda"/>
            </a:endParaRPr>
          </a:p>
        </p:txBody>
      </p:sp>
      <p:sp>
        <p:nvSpPr>
          <p:cNvPr id="11" name="Google Shape;11;p27"/>
          <p:cNvSpPr txBox="1">
            <a:spLocks noGrp="1"/>
          </p:cNvSpPr>
          <p:nvPr>
            <p:ph type="title"/>
          </p:nvPr>
        </p:nvSpPr>
        <p:spPr>
          <a:xfrm>
            <a:off x="457200" y="1412776"/>
            <a:ext cx="8219256" cy="7200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Monda"/>
              <a:buNone/>
              <a:defRPr sz="3200" b="1" i="0" u="none" strike="noStrike" cap="none">
                <a:solidFill>
                  <a:schemeClr val="dk1"/>
                </a:solidFill>
                <a:latin typeface="Monda"/>
                <a:ea typeface="Monda"/>
                <a:cs typeface="Monda"/>
                <a:sym typeface="Mond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Google Shape;12;p27"/>
          <p:cNvSpPr txBox="1">
            <a:spLocks noGrp="1"/>
          </p:cNvSpPr>
          <p:nvPr>
            <p:ph type="body" idx="1"/>
          </p:nvPr>
        </p:nvSpPr>
        <p:spPr>
          <a:xfrm>
            <a:off x="457200" y="2276872"/>
            <a:ext cx="8229600" cy="40324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Calibri"/>
              <a:buChar char="»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Calibri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Calibri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Calibri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Calibri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27"/>
          <p:cNvSpPr txBox="1">
            <a:spLocks noGrp="1"/>
          </p:cNvSpPr>
          <p:nvPr>
            <p:ph type="dt" idx="10"/>
          </p:nvPr>
        </p:nvSpPr>
        <p:spPr>
          <a:xfrm>
            <a:off x="6660234" y="6381332"/>
            <a:ext cx="165618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27"/>
          <p:cNvSpPr txBox="1">
            <a:spLocks noGrp="1"/>
          </p:cNvSpPr>
          <p:nvPr>
            <p:ph type="sldNum" idx="12"/>
          </p:nvPr>
        </p:nvSpPr>
        <p:spPr>
          <a:xfrm>
            <a:off x="8388426" y="6381332"/>
            <a:ext cx="57606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5" name="Google Shape;15;p27" descr="R:\D_VIII\VIIIc\4_Netzwerke_und_Messen\4.1 Netzwerke\CLUSTER\8 Website PR\Logos\Cluster_logo_small.png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6516218" y="66620"/>
            <a:ext cx="2555775" cy="113013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5156486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"/>
          <p:cNvSpPr txBox="1">
            <a:spLocks noGrp="1"/>
          </p:cNvSpPr>
          <p:nvPr>
            <p:ph type="dt" idx="10"/>
          </p:nvPr>
        </p:nvSpPr>
        <p:spPr>
          <a:xfrm>
            <a:off x="6660232" y="6381332"/>
            <a:ext cx="165618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r>
              <a:rPr kumimoji="0" lang="fr-FR" sz="12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t>22/09/2022</a:t>
            </a:r>
            <a:endParaRPr kumimoji="0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cs typeface="Calibri"/>
              <a:sym typeface="Calibri"/>
            </a:endParaRPr>
          </a:p>
        </p:txBody>
      </p:sp>
      <p:sp>
        <p:nvSpPr>
          <p:cNvPr id="100" name="Google Shape;100;p1"/>
          <p:cNvSpPr txBox="1">
            <a:spLocks noGrp="1"/>
          </p:cNvSpPr>
          <p:nvPr>
            <p:ph type="title"/>
          </p:nvPr>
        </p:nvSpPr>
        <p:spPr>
          <a:xfrm>
            <a:off x="335381" y="1746504"/>
            <a:ext cx="5238649" cy="35659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>
              <a:buSzPts val="2880"/>
            </a:pPr>
            <a:r>
              <a:rPr lang="en-US" dirty="0">
                <a:latin typeface="Calibri Light" panose="020F0302020204030204" pitchFamily="34" charset="0"/>
                <a:cs typeface="Calibri Light" panose="020F0302020204030204" pitchFamily="34" charset="0"/>
              </a:rPr>
              <a:t>CLUSTER Task Force Mobility </a:t>
            </a:r>
            <a:br>
              <a:rPr lang="en-US" dirty="0">
                <a:latin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en-US" i="1" dirty="0">
                <a:latin typeface="Calibri Light" panose="020F0302020204030204" pitchFamily="34" charset="0"/>
                <a:cs typeface="Calibri Light" panose="020F0302020204030204" pitchFamily="34" charset="0"/>
              </a:rPr>
              <a:t>Erasmus+ Coordinators</a:t>
            </a:r>
            <a:br>
              <a:rPr lang="en-US" i="1" dirty="0">
                <a:latin typeface="Calibri Light" panose="020F0302020204030204" pitchFamily="34" charset="0"/>
                <a:cs typeface="Calibri Light" panose="020F0302020204030204" pitchFamily="34" charset="0"/>
              </a:rPr>
            </a:br>
            <a:br>
              <a:rPr lang="en-US" i="1" dirty="0">
                <a:latin typeface="Calibri Light" panose="020F0302020204030204" pitchFamily="34" charset="0"/>
                <a:cs typeface="Calibri Light" panose="020F0302020204030204" pitchFamily="34" charset="0"/>
              </a:rPr>
            </a:br>
            <a:br>
              <a:rPr lang="en-US" dirty="0">
                <a:latin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en-US" sz="2700" dirty="0">
                <a:latin typeface="Calibri Light" panose="020F0302020204030204" pitchFamily="34" charset="0"/>
                <a:cs typeface="Calibri Light" panose="020F0302020204030204" pitchFamily="34" charset="0"/>
              </a:rPr>
              <a:t>22</a:t>
            </a:r>
            <a:r>
              <a:rPr lang="en-US" sz="2700" baseline="30000" dirty="0">
                <a:latin typeface="Calibri Light" panose="020F0302020204030204" pitchFamily="34" charset="0"/>
                <a:cs typeface="Calibri Light" panose="020F0302020204030204" pitchFamily="34" charset="0"/>
              </a:rPr>
              <a:t>nd</a:t>
            </a:r>
            <a:r>
              <a:rPr lang="en-US" sz="2700" dirty="0">
                <a:latin typeface="Calibri Light" panose="020F0302020204030204" pitchFamily="34" charset="0"/>
                <a:cs typeface="Calibri Light" panose="020F0302020204030204" pitchFamily="34" charset="0"/>
              </a:rPr>
              <a:t> September 2022</a:t>
            </a:r>
            <a:br>
              <a:rPr lang="en-US" sz="2700" dirty="0">
                <a:latin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en-US" sz="2700" dirty="0">
                <a:latin typeface="Calibri Light" panose="020F0302020204030204" pitchFamily="34" charset="0"/>
                <a:cs typeface="Calibri Light" panose="020F0302020204030204" pitchFamily="34" charset="0"/>
              </a:rPr>
              <a:t>11:00 – 13:00 CET</a:t>
            </a:r>
            <a:br>
              <a:rPr lang="en-US" dirty="0">
                <a:latin typeface="Calibri Light" panose="020F0302020204030204" pitchFamily="34" charset="0"/>
                <a:cs typeface="Calibri Light" panose="020F0302020204030204" pitchFamily="34" charset="0"/>
              </a:rPr>
            </a:br>
            <a:endParaRPr sz="2880" b="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Google Shape;139;g5cb4b3dfb4_0_177"/>
          <p:cNvSpPr txBox="1">
            <a:spLocks noGrp="1"/>
          </p:cNvSpPr>
          <p:nvPr>
            <p:ph type="body" idx="1"/>
          </p:nvPr>
        </p:nvSpPr>
        <p:spPr>
          <a:xfrm>
            <a:off x="292608" y="530668"/>
            <a:ext cx="8733442" cy="56331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571500" lvl="1" indent="0">
              <a:buNone/>
            </a:pPr>
            <a:endParaRPr lang="en-US" b="1" dirty="0">
              <a:solidFill>
                <a:srgbClr val="000000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796925" lvl="1" indent="-354013"/>
            <a:r>
              <a:rPr lang="en-US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Welcoming and short introduction round</a:t>
            </a:r>
            <a:br>
              <a:rPr lang="en-US" sz="1800" b="1" dirty="0">
                <a:latin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en-US" sz="18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</a:p>
          <a:p>
            <a:pPr marL="796925" lvl="1" indent="-354013"/>
            <a:r>
              <a:rPr lang="en-US" b="1" dirty="0">
                <a:solidFill>
                  <a:srgbClr val="0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University partnerships</a:t>
            </a:r>
            <a:br>
              <a:rPr lang="en-US" b="1" dirty="0">
                <a:solidFill>
                  <a:srgbClr val="0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en-US" b="1" dirty="0">
                <a:solidFill>
                  <a:srgbClr val="0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- </a:t>
            </a:r>
            <a:r>
              <a:rPr lang="en-US" sz="1400" b="1" i="1" dirty="0">
                <a:solidFill>
                  <a:srgbClr val="0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How much involvement in other university networks? </a:t>
            </a:r>
          </a:p>
          <a:p>
            <a:pPr marL="804863" lvl="1" indent="-363538">
              <a:buNone/>
            </a:pPr>
            <a:r>
              <a:rPr lang="en-US" sz="1400" b="1" i="1" dirty="0">
                <a:solidFill>
                  <a:srgbClr val="0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        	</a:t>
            </a:r>
            <a:r>
              <a:rPr lang="en-US" sz="1400" b="1" dirty="0">
                <a:solidFill>
                  <a:srgbClr val="0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- </a:t>
            </a:r>
            <a:r>
              <a:rPr lang="en-US" sz="1400" b="1" i="1" dirty="0">
                <a:solidFill>
                  <a:srgbClr val="0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What could we do more within the CLUSTER network? </a:t>
            </a:r>
            <a:br>
              <a:rPr lang="en-US" sz="1400" dirty="0">
                <a:solidFill>
                  <a:srgbClr val="0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</a:br>
            <a:endParaRPr lang="en-US" sz="1600" dirty="0">
              <a:solidFill>
                <a:srgbClr val="000000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796925" lvl="1" indent="-354013"/>
            <a:r>
              <a:rPr lang="en-US" b="1" dirty="0">
                <a:solidFill>
                  <a:srgbClr val="0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Erasmus Without Paper (EWP)</a:t>
            </a:r>
            <a:br>
              <a:rPr lang="en-US" b="1" dirty="0">
                <a:solidFill>
                  <a:srgbClr val="0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en-US" sz="1400" b="1" i="1" dirty="0">
                <a:solidFill>
                  <a:srgbClr val="0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Exchange on advancements, good practices, challenges,…</a:t>
            </a:r>
          </a:p>
          <a:p>
            <a:pPr marL="796925" lvl="1" indent="-354013"/>
            <a:endParaRPr lang="nl-BE" sz="1400" b="1" i="1" dirty="0">
              <a:solidFill>
                <a:srgbClr val="000000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796925" lvl="1" indent="-354013"/>
            <a:r>
              <a:rPr lang="nl-BE" b="1" dirty="0" err="1">
                <a:solidFill>
                  <a:srgbClr val="0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Blended</a:t>
            </a:r>
            <a:r>
              <a:rPr lang="nl-BE" b="1" dirty="0">
                <a:solidFill>
                  <a:srgbClr val="0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Intensive </a:t>
            </a:r>
            <a:r>
              <a:rPr lang="nl-BE" b="1" dirty="0" err="1">
                <a:solidFill>
                  <a:srgbClr val="0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Programmes</a:t>
            </a:r>
            <a:r>
              <a:rPr lang="nl-BE" b="1" dirty="0">
                <a:solidFill>
                  <a:srgbClr val="0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(BIP)</a:t>
            </a:r>
          </a:p>
          <a:p>
            <a:pPr marL="442912" lvl="1" indent="0">
              <a:buClr>
                <a:srgbClr val="EC008C"/>
              </a:buClr>
              <a:buNone/>
              <a:tabLst>
                <a:tab pos="804863" algn="l"/>
              </a:tabLst>
            </a:pPr>
            <a:r>
              <a:rPr lang="en-US" sz="1400" b="1" i="1" dirty="0">
                <a:solidFill>
                  <a:srgbClr val="0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	- Anyone experience? </a:t>
            </a:r>
          </a:p>
          <a:p>
            <a:pPr marL="442912" lvl="1" indent="0">
              <a:buClr>
                <a:srgbClr val="EC008C"/>
              </a:buClr>
              <a:buNone/>
              <a:tabLst>
                <a:tab pos="804863" algn="l"/>
              </a:tabLst>
            </a:pPr>
            <a:r>
              <a:rPr lang="en-US" sz="1400" b="1" i="1" dirty="0">
                <a:solidFill>
                  <a:srgbClr val="0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	- Anyone planning something? </a:t>
            </a:r>
          </a:p>
          <a:p>
            <a:pPr marL="442912" lvl="1" indent="0">
              <a:buClr>
                <a:srgbClr val="EC008C"/>
              </a:buClr>
              <a:buNone/>
              <a:tabLst>
                <a:tab pos="804863" algn="l"/>
              </a:tabLst>
            </a:pPr>
            <a:r>
              <a:rPr lang="en-US" sz="1400" b="1" i="1" dirty="0">
                <a:solidFill>
                  <a:srgbClr val="0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	- Possibility of BIP across CLUSTER members? </a:t>
            </a:r>
          </a:p>
          <a:p>
            <a:pPr marL="442912" lvl="1" indent="0">
              <a:buClr>
                <a:srgbClr val="EC008C"/>
              </a:buClr>
              <a:buNone/>
              <a:tabLst>
                <a:tab pos="804863" algn="l"/>
              </a:tabLst>
            </a:pPr>
            <a:endParaRPr lang="nl-BE" sz="1400" b="1" i="1" dirty="0">
              <a:solidFill>
                <a:srgbClr val="000000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796925" lvl="1" indent="-354013"/>
            <a:r>
              <a:rPr lang="nl-BE" b="1" dirty="0" err="1">
                <a:solidFill>
                  <a:srgbClr val="0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Role</a:t>
            </a:r>
            <a:r>
              <a:rPr lang="nl-BE" b="1" dirty="0">
                <a:solidFill>
                  <a:srgbClr val="0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of student </a:t>
            </a:r>
            <a:r>
              <a:rPr lang="nl-BE" b="1" dirty="0" err="1">
                <a:solidFill>
                  <a:srgbClr val="0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organisations</a:t>
            </a:r>
            <a:r>
              <a:rPr lang="nl-BE" b="1" dirty="0">
                <a:solidFill>
                  <a:srgbClr val="0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in </a:t>
            </a:r>
            <a:r>
              <a:rPr lang="nl-BE" b="1" dirty="0" err="1">
                <a:solidFill>
                  <a:srgbClr val="0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nl-BE" b="1" dirty="0">
                <a:solidFill>
                  <a:srgbClr val="0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nl-BE" b="1" dirty="0" err="1">
                <a:solidFill>
                  <a:srgbClr val="0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network</a:t>
            </a:r>
            <a:endParaRPr lang="nl-BE" b="1" dirty="0">
              <a:solidFill>
                <a:srgbClr val="000000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442912" lvl="1" indent="0">
              <a:buClr>
                <a:srgbClr val="EC008C"/>
              </a:buClr>
              <a:buNone/>
              <a:tabLst>
                <a:tab pos="804863" algn="l"/>
              </a:tabLst>
            </a:pPr>
            <a:r>
              <a:rPr lang="en-US" sz="1400" b="1" i="1" dirty="0">
                <a:solidFill>
                  <a:srgbClr val="0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	- Do we need to intensify their role? How can we do this? </a:t>
            </a:r>
          </a:p>
          <a:p>
            <a:pPr marL="442912" lvl="1" indent="0">
              <a:buClr>
                <a:srgbClr val="EC008C"/>
              </a:buClr>
              <a:buNone/>
              <a:tabLst>
                <a:tab pos="804863" algn="l"/>
              </a:tabLst>
            </a:pPr>
            <a:r>
              <a:rPr lang="nl-BE" sz="1400" b="1" i="1" dirty="0">
                <a:solidFill>
                  <a:srgbClr val="0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	</a:t>
            </a:r>
            <a:r>
              <a:rPr lang="en-US" sz="1400" b="1" i="1" dirty="0">
                <a:solidFill>
                  <a:srgbClr val="0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- What do the students want?</a:t>
            </a:r>
          </a:p>
          <a:p>
            <a:pPr marL="442912" lvl="1" indent="0">
              <a:buClr>
                <a:srgbClr val="EC008C"/>
              </a:buClr>
              <a:buNone/>
              <a:tabLst>
                <a:tab pos="804863" algn="l"/>
              </a:tabLst>
            </a:pPr>
            <a:endParaRPr lang="nl-BE" sz="1400" b="1" i="1" dirty="0">
              <a:solidFill>
                <a:srgbClr val="000000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796925" lvl="1" indent="-354013">
              <a:buClr>
                <a:srgbClr val="EC008C"/>
              </a:buClr>
            </a:pPr>
            <a:r>
              <a:rPr lang="nl-BE" b="1" dirty="0">
                <a:solidFill>
                  <a:srgbClr val="0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AOB</a:t>
            </a:r>
          </a:p>
          <a:p>
            <a:pPr marL="442912" lvl="1" indent="0">
              <a:buClr>
                <a:srgbClr val="EC008C"/>
              </a:buClr>
              <a:buNone/>
              <a:tabLst>
                <a:tab pos="804863" algn="l"/>
              </a:tabLst>
            </a:pPr>
            <a:endParaRPr lang="en-US" sz="1400" b="1" i="1" dirty="0">
              <a:solidFill>
                <a:srgbClr val="000000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442912" lvl="1" indent="0">
              <a:buClr>
                <a:srgbClr val="EC008C"/>
              </a:buClr>
              <a:buNone/>
              <a:tabLst>
                <a:tab pos="804863" algn="l"/>
              </a:tabLst>
            </a:pPr>
            <a:endParaRPr lang="nl-BE" sz="1400" b="1" i="1" dirty="0">
              <a:solidFill>
                <a:srgbClr val="000000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442912" lvl="1" indent="0">
              <a:buClr>
                <a:srgbClr val="EC008C"/>
              </a:buClr>
              <a:buNone/>
              <a:tabLst>
                <a:tab pos="804863" algn="l"/>
              </a:tabLst>
            </a:pPr>
            <a:endParaRPr lang="en-US" sz="1400" b="1" i="1" dirty="0">
              <a:solidFill>
                <a:srgbClr val="000000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442912" lvl="1" indent="0">
              <a:buClr>
                <a:srgbClr val="EC008C"/>
              </a:buClr>
              <a:buNone/>
              <a:tabLst>
                <a:tab pos="804863" algn="l"/>
              </a:tabLst>
            </a:pPr>
            <a:endParaRPr lang="nl-BE" sz="1400" b="1" i="1" dirty="0">
              <a:solidFill>
                <a:srgbClr val="000000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442912" lvl="1" indent="0">
              <a:buClr>
                <a:srgbClr val="EC008C"/>
              </a:buClr>
              <a:buNone/>
              <a:tabLst>
                <a:tab pos="804863" algn="l"/>
              </a:tabLst>
            </a:pPr>
            <a:endParaRPr lang="en-US" dirty="0">
              <a:solidFill>
                <a:srgbClr val="000000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442912" lvl="1" indent="0">
              <a:buNone/>
            </a:pPr>
            <a:br>
              <a:rPr lang="en-US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en-US" dirty="0"/>
          </a:p>
        </p:txBody>
      </p:sp>
      <p:sp>
        <p:nvSpPr>
          <p:cNvPr id="6" name="Google Shape;138;g5cb4b3dfb4_0_177">
            <a:extLst>
              <a:ext uri="{FF2B5EF4-FFF2-40B4-BE49-F238E27FC236}">
                <a16:creationId xmlns:a16="http://schemas.microsoft.com/office/drawing/2014/main" id="{D7B730A5-1984-4F15-8BE3-6F68C347D5E4}"/>
              </a:ext>
            </a:extLst>
          </p:cNvPr>
          <p:cNvSpPr txBox="1">
            <a:spLocks/>
          </p:cNvSpPr>
          <p:nvPr/>
        </p:nvSpPr>
        <p:spPr>
          <a:xfrm>
            <a:off x="697786" y="196054"/>
            <a:ext cx="8219400" cy="8119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Monda"/>
              <a:buNone/>
              <a:defRPr sz="3200" b="1" i="0" u="none" strike="noStrike" cap="none">
                <a:solidFill>
                  <a:schemeClr val="dk1"/>
                </a:solidFill>
                <a:latin typeface="Monda"/>
                <a:ea typeface="Monda"/>
                <a:cs typeface="Monda"/>
                <a:sym typeface="Mond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Monda"/>
              <a:buNone/>
              <a:tabLst/>
              <a:defRPr/>
            </a:pPr>
            <a:r>
              <a:rPr kumimoji="0" lang="fr-FR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Light" panose="020F0302020204030204" pitchFamily="34" charset="0"/>
                <a:cs typeface="Calibri Light" panose="020F0302020204030204" pitchFamily="34" charset="0"/>
                <a:sym typeface="Monda"/>
              </a:rPr>
              <a:t>Agenda</a:t>
            </a:r>
          </a:p>
        </p:txBody>
      </p:sp>
    </p:spTree>
    <p:extLst>
      <p:ext uri="{BB962C8B-B14F-4D97-AF65-F5344CB8AC3E}">
        <p14:creationId xmlns:p14="http://schemas.microsoft.com/office/powerpoint/2010/main" val="12929410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g5cb4b3dfb4_0_177"/>
          <p:cNvSpPr txBox="1">
            <a:spLocks noGrp="1"/>
          </p:cNvSpPr>
          <p:nvPr>
            <p:ph type="title"/>
          </p:nvPr>
        </p:nvSpPr>
        <p:spPr>
          <a:xfrm>
            <a:off x="457200" y="1320800"/>
            <a:ext cx="8219400" cy="8119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br>
              <a:rPr lang="en-US" dirty="0"/>
            </a:br>
            <a:endParaRPr lang="fr-FR" dirty="0"/>
          </a:p>
        </p:txBody>
      </p:sp>
      <p:sp>
        <p:nvSpPr>
          <p:cNvPr id="139" name="Google Shape;139;g5cb4b3dfb4_0_177"/>
          <p:cNvSpPr txBox="1">
            <a:spLocks noGrp="1"/>
          </p:cNvSpPr>
          <p:nvPr>
            <p:ph type="body" idx="1"/>
          </p:nvPr>
        </p:nvSpPr>
        <p:spPr>
          <a:xfrm>
            <a:off x="0" y="750124"/>
            <a:ext cx="8778240" cy="58884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42912" lvl="1" indent="0">
              <a:buNone/>
            </a:pPr>
            <a:r>
              <a:rPr lang="en-US" sz="18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</a:p>
          <a:p>
            <a:pPr marL="796925" lvl="1" indent="-354013"/>
            <a:r>
              <a:rPr lang="en-US" b="1" dirty="0">
                <a:solidFill>
                  <a:srgbClr val="0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University partnerships</a:t>
            </a:r>
            <a:br>
              <a:rPr lang="en-US" b="1" dirty="0">
                <a:solidFill>
                  <a:srgbClr val="0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en-US" b="1" dirty="0">
                <a:solidFill>
                  <a:srgbClr val="0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- </a:t>
            </a:r>
            <a:r>
              <a:rPr lang="en-US" sz="1400" b="1" i="1" dirty="0">
                <a:solidFill>
                  <a:srgbClr val="0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How much involvement in other university networks? </a:t>
            </a:r>
          </a:p>
          <a:p>
            <a:pPr marL="442912" lvl="1" indent="0">
              <a:buNone/>
            </a:pPr>
            <a:r>
              <a:rPr lang="en-US" sz="1400" b="1" i="1" dirty="0">
                <a:solidFill>
                  <a:srgbClr val="0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	</a:t>
            </a:r>
            <a:r>
              <a:rPr lang="en-US" sz="1400" dirty="0">
                <a:solidFill>
                  <a:srgbClr val="0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Unite! - </a:t>
            </a:r>
            <a:r>
              <a:rPr lang="nl-BE" sz="1400" dirty="0" err="1">
                <a:solidFill>
                  <a:srgbClr val="0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Una</a:t>
            </a:r>
            <a:r>
              <a:rPr lang="nl-BE" sz="1400" dirty="0">
                <a:solidFill>
                  <a:srgbClr val="0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Europa</a:t>
            </a:r>
            <a:r>
              <a:rPr lang="en-US" sz="1400" dirty="0">
                <a:solidFill>
                  <a:srgbClr val="0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- </a:t>
            </a:r>
            <a:r>
              <a:rPr lang="en-US" sz="1400" dirty="0" err="1">
                <a:solidFill>
                  <a:srgbClr val="0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Cesaer</a:t>
            </a:r>
            <a:r>
              <a:rPr lang="en-US" sz="1400" dirty="0">
                <a:solidFill>
                  <a:srgbClr val="0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- TIME - ATHENS - SEFI - …</a:t>
            </a:r>
          </a:p>
          <a:p>
            <a:pPr marL="442912" lvl="1" indent="0">
              <a:buNone/>
            </a:pPr>
            <a:r>
              <a:rPr lang="en-US" sz="1400" dirty="0">
                <a:solidFill>
                  <a:srgbClr val="0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	Some universities have strong networks with “fellow” HEI in same geographical or linguistic region</a:t>
            </a:r>
          </a:p>
          <a:p>
            <a:pPr marL="442912" lvl="1" indent="0">
              <a:buNone/>
            </a:pPr>
            <a:r>
              <a:rPr lang="nl-BE" sz="1400" dirty="0">
                <a:solidFill>
                  <a:srgbClr val="0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	For </a:t>
            </a:r>
            <a:r>
              <a:rPr lang="nl-BE" sz="1400" dirty="0" err="1">
                <a:solidFill>
                  <a:srgbClr val="0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some</a:t>
            </a:r>
            <a:r>
              <a:rPr lang="nl-BE" sz="1400" dirty="0">
                <a:solidFill>
                  <a:srgbClr val="0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nl-BE" sz="1400" dirty="0" err="1">
                <a:solidFill>
                  <a:srgbClr val="0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networks</a:t>
            </a:r>
            <a:r>
              <a:rPr lang="nl-BE" sz="1400" dirty="0">
                <a:solidFill>
                  <a:srgbClr val="0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nl-BE" sz="1400" dirty="0" err="1">
                <a:solidFill>
                  <a:srgbClr val="0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clear</a:t>
            </a:r>
            <a:r>
              <a:rPr lang="nl-BE" sz="1400" dirty="0">
                <a:solidFill>
                  <a:srgbClr val="0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goal (</a:t>
            </a:r>
            <a:r>
              <a:rPr lang="nl-BE" sz="1400" dirty="0" err="1">
                <a:solidFill>
                  <a:srgbClr val="0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cfr</a:t>
            </a:r>
            <a:r>
              <a:rPr lang="nl-BE" sz="1400" dirty="0">
                <a:solidFill>
                  <a:srgbClr val="0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. CESEAR).</a:t>
            </a:r>
            <a:endParaRPr lang="en-US" sz="1400" dirty="0">
              <a:solidFill>
                <a:srgbClr val="000000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442912" lvl="1" indent="0">
              <a:buNone/>
            </a:pPr>
            <a:r>
              <a:rPr lang="en-US" sz="1400" i="1" dirty="0">
                <a:solidFill>
                  <a:srgbClr val="0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	</a:t>
            </a:r>
            <a:r>
              <a:rPr lang="en-US" sz="1400" dirty="0">
                <a:solidFill>
                  <a:srgbClr val="0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CLUSTER vs Unite!: make sure not to do the same job twice.</a:t>
            </a:r>
          </a:p>
          <a:p>
            <a:pPr marL="442912" lvl="1" indent="0">
              <a:buNone/>
            </a:pPr>
            <a:endParaRPr lang="en-US" sz="1400" b="1" i="1" dirty="0">
              <a:solidFill>
                <a:srgbClr val="000000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442912" lvl="1" indent="0" defTabSz="804863">
              <a:buNone/>
            </a:pPr>
            <a:r>
              <a:rPr lang="en-US" sz="1400" b="1" i="1" dirty="0">
                <a:solidFill>
                  <a:srgbClr val="0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	</a:t>
            </a:r>
            <a:r>
              <a:rPr lang="en-US" sz="1400" b="1" dirty="0">
                <a:solidFill>
                  <a:srgbClr val="0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- </a:t>
            </a:r>
            <a:r>
              <a:rPr lang="en-US" sz="1400" b="1" i="1" dirty="0">
                <a:solidFill>
                  <a:srgbClr val="0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What could we do more within the CLUSTER network? </a:t>
            </a:r>
          </a:p>
          <a:p>
            <a:pPr marL="442912" lvl="1" indent="0">
              <a:buNone/>
            </a:pPr>
            <a:r>
              <a:rPr lang="en-US" sz="1400" b="1" i="1" dirty="0">
                <a:solidFill>
                  <a:srgbClr val="0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	</a:t>
            </a:r>
            <a:r>
              <a:rPr lang="en-US" sz="1400" dirty="0">
                <a:solidFill>
                  <a:srgbClr val="0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CLUSTER = solid network, with high level of exchange and close relationships =&gt; advantage? </a:t>
            </a:r>
          </a:p>
          <a:p>
            <a:pPr marL="442912" lvl="1" indent="0">
              <a:buNone/>
            </a:pPr>
            <a:r>
              <a:rPr lang="en-US" sz="1400" dirty="0">
                <a:solidFill>
                  <a:srgbClr val="0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	Idea for TFM to intensify exchange of information/ideas both formal (e.g. online meetings 	between SC on specific topic) and informal (e.g. WA group)</a:t>
            </a:r>
            <a:br>
              <a:rPr lang="en-US" sz="1400" dirty="0">
                <a:solidFill>
                  <a:srgbClr val="0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</a:br>
            <a:endParaRPr lang="en-US" sz="1600" dirty="0">
              <a:solidFill>
                <a:srgbClr val="000000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796925" lvl="1" indent="-354013"/>
            <a:r>
              <a:rPr lang="en-US" b="1" dirty="0">
                <a:solidFill>
                  <a:srgbClr val="0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Erasmus Without Paper (EWP)</a:t>
            </a:r>
            <a:br>
              <a:rPr lang="en-US" b="1" dirty="0">
                <a:solidFill>
                  <a:srgbClr val="0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en-US" sz="1400" b="1" i="1" dirty="0">
                <a:solidFill>
                  <a:srgbClr val="0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Exchange on advancements, good practices, challenges: </a:t>
            </a:r>
          </a:p>
          <a:p>
            <a:pPr marL="442912" lvl="1" indent="0">
              <a:buNone/>
            </a:pPr>
            <a:r>
              <a:rPr lang="nl-BE" sz="1400" b="1" i="1" dirty="0">
                <a:solidFill>
                  <a:srgbClr val="0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	</a:t>
            </a:r>
            <a:r>
              <a:rPr lang="nl-BE" sz="1400" dirty="0">
                <a:solidFill>
                  <a:srgbClr val="0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- </a:t>
            </a:r>
            <a:r>
              <a:rPr lang="nl-BE" sz="1400" dirty="0" err="1">
                <a:solidFill>
                  <a:srgbClr val="0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Many</a:t>
            </a:r>
            <a:r>
              <a:rPr lang="nl-BE" sz="1400" dirty="0">
                <a:solidFill>
                  <a:srgbClr val="0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nl-BE" sz="1400" dirty="0" err="1">
                <a:solidFill>
                  <a:srgbClr val="0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technical</a:t>
            </a:r>
            <a:r>
              <a:rPr lang="nl-BE" sz="1400" dirty="0">
                <a:solidFill>
                  <a:srgbClr val="0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issues =&gt; delay in </a:t>
            </a:r>
            <a:r>
              <a:rPr lang="nl-BE" sz="1400" dirty="0" err="1">
                <a:solidFill>
                  <a:srgbClr val="0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electronically</a:t>
            </a:r>
            <a:r>
              <a:rPr lang="nl-BE" sz="1400" dirty="0">
                <a:solidFill>
                  <a:srgbClr val="0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nl-BE" sz="1400" dirty="0" err="1">
                <a:solidFill>
                  <a:srgbClr val="0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signing</a:t>
            </a:r>
            <a:r>
              <a:rPr lang="nl-BE" sz="1400" dirty="0">
                <a:solidFill>
                  <a:srgbClr val="0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IIA. </a:t>
            </a:r>
          </a:p>
          <a:p>
            <a:pPr marL="442912" lvl="1" indent="0">
              <a:buNone/>
            </a:pPr>
            <a:r>
              <a:rPr lang="nl-BE" sz="1400" dirty="0">
                <a:solidFill>
                  <a:srgbClr val="0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	- </a:t>
            </a:r>
            <a:r>
              <a:rPr lang="nl-BE" sz="1400" dirty="0" err="1">
                <a:solidFill>
                  <a:srgbClr val="0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Not</a:t>
            </a:r>
            <a:r>
              <a:rPr lang="nl-BE" sz="1400" dirty="0">
                <a:solidFill>
                  <a:srgbClr val="0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nl-BE" sz="1400" dirty="0" err="1">
                <a:solidFill>
                  <a:srgbClr val="0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all</a:t>
            </a:r>
            <a:r>
              <a:rPr lang="nl-BE" sz="1400" dirty="0">
                <a:solidFill>
                  <a:srgbClr val="0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nl-BE" sz="1400" dirty="0" err="1">
                <a:solidFill>
                  <a:srgbClr val="0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institutions</a:t>
            </a:r>
            <a:r>
              <a:rPr lang="nl-BE" sz="1400" dirty="0">
                <a:solidFill>
                  <a:srgbClr val="0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nl-BE" sz="1400" dirty="0" err="1">
                <a:solidFill>
                  <a:srgbClr val="0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use</a:t>
            </a:r>
            <a:r>
              <a:rPr lang="nl-BE" sz="1400" dirty="0">
                <a:solidFill>
                  <a:srgbClr val="0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nl-BE" sz="1400" dirty="0" err="1">
                <a:solidFill>
                  <a:srgbClr val="0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all</a:t>
            </a:r>
            <a:r>
              <a:rPr lang="nl-BE" sz="1400" dirty="0">
                <a:solidFill>
                  <a:srgbClr val="0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nl-BE" sz="1400" dirty="0" err="1">
                <a:solidFill>
                  <a:srgbClr val="0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sections</a:t>
            </a:r>
            <a:r>
              <a:rPr lang="nl-BE" sz="1400" dirty="0">
                <a:solidFill>
                  <a:srgbClr val="0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in EWP (IIA – LA – TOR) =&gt; </a:t>
            </a:r>
            <a:r>
              <a:rPr lang="nl-BE" sz="1400" dirty="0" err="1">
                <a:solidFill>
                  <a:srgbClr val="0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complicated</a:t>
            </a:r>
            <a:r>
              <a:rPr lang="nl-BE" sz="1400" dirty="0">
                <a:solidFill>
                  <a:srgbClr val="0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.</a:t>
            </a:r>
          </a:p>
          <a:p>
            <a:pPr marL="442912" lvl="1" indent="0">
              <a:buNone/>
            </a:pPr>
            <a:r>
              <a:rPr lang="nl-BE" sz="1400" dirty="0">
                <a:solidFill>
                  <a:srgbClr val="0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	- Different providers </a:t>
            </a:r>
            <a:r>
              <a:rPr lang="nl-BE" sz="1400" dirty="0" err="1">
                <a:solidFill>
                  <a:srgbClr val="0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for</a:t>
            </a:r>
            <a:r>
              <a:rPr lang="nl-BE" sz="1400" dirty="0">
                <a:solidFill>
                  <a:srgbClr val="0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nl-BE" sz="1400" dirty="0" err="1">
                <a:solidFill>
                  <a:srgbClr val="0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connection</a:t>
            </a:r>
            <a:r>
              <a:rPr lang="nl-BE" sz="1400" dirty="0">
                <a:solidFill>
                  <a:srgbClr val="0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nl-BE" sz="1400" dirty="0" err="1">
                <a:solidFill>
                  <a:srgbClr val="0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with</a:t>
            </a:r>
            <a:r>
              <a:rPr lang="nl-BE" sz="1400" dirty="0">
                <a:solidFill>
                  <a:srgbClr val="0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EWP (e.g. SOP Mobility Online, </a:t>
            </a:r>
            <a:r>
              <a:rPr lang="nl-BE" sz="1400" dirty="0" err="1">
                <a:solidFill>
                  <a:srgbClr val="0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MoveOn</a:t>
            </a:r>
            <a:r>
              <a:rPr lang="nl-BE" sz="1400" dirty="0">
                <a:solidFill>
                  <a:srgbClr val="0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) =&gt; </a:t>
            </a:r>
            <a:r>
              <a:rPr lang="nl-BE" sz="1400" dirty="0" err="1">
                <a:solidFill>
                  <a:srgbClr val="0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complicated</a:t>
            </a:r>
            <a:r>
              <a:rPr lang="nl-BE" sz="1400" dirty="0">
                <a:solidFill>
                  <a:srgbClr val="0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.</a:t>
            </a:r>
          </a:p>
          <a:p>
            <a:pPr marL="442912" lvl="1" indent="0">
              <a:buNone/>
            </a:pPr>
            <a:r>
              <a:rPr lang="nl-BE" sz="1400" dirty="0">
                <a:solidFill>
                  <a:srgbClr val="0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	- </a:t>
            </a:r>
            <a:r>
              <a:rPr lang="nl-BE" sz="1400" dirty="0" err="1">
                <a:solidFill>
                  <a:srgbClr val="0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Beneficiary</a:t>
            </a:r>
            <a:r>
              <a:rPr lang="nl-BE" sz="1400" dirty="0">
                <a:solidFill>
                  <a:srgbClr val="0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Module </a:t>
            </a:r>
            <a:r>
              <a:rPr lang="nl-BE" sz="1400" dirty="0" err="1">
                <a:solidFill>
                  <a:srgbClr val="0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not</a:t>
            </a:r>
            <a:r>
              <a:rPr lang="nl-BE" sz="1400" dirty="0">
                <a:solidFill>
                  <a:srgbClr val="0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nl-BE" sz="1400" dirty="0" err="1">
                <a:solidFill>
                  <a:srgbClr val="0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used</a:t>
            </a:r>
            <a:r>
              <a:rPr lang="nl-BE" sz="1400" dirty="0">
                <a:solidFill>
                  <a:srgbClr val="0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nl-BE" sz="1400" dirty="0" err="1">
                <a:solidFill>
                  <a:srgbClr val="0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yet</a:t>
            </a:r>
            <a:r>
              <a:rPr lang="nl-BE" sz="1400" dirty="0">
                <a:solidFill>
                  <a:srgbClr val="0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nl-BE" sz="1400" dirty="0" err="1">
                <a:solidFill>
                  <a:srgbClr val="0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since</a:t>
            </a:r>
            <a:r>
              <a:rPr lang="nl-BE" sz="1400" dirty="0">
                <a:solidFill>
                  <a:srgbClr val="0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different National </a:t>
            </a:r>
            <a:r>
              <a:rPr lang="nl-BE" sz="1400" dirty="0" err="1">
                <a:solidFill>
                  <a:srgbClr val="0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Agencies</a:t>
            </a:r>
            <a:r>
              <a:rPr lang="nl-BE" sz="1400" dirty="0">
                <a:solidFill>
                  <a:srgbClr val="0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nl-BE" sz="1400" dirty="0" err="1">
                <a:solidFill>
                  <a:srgbClr val="0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not</a:t>
            </a:r>
            <a:r>
              <a:rPr lang="nl-BE" sz="1400" dirty="0">
                <a:solidFill>
                  <a:srgbClr val="0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ready. </a:t>
            </a:r>
          </a:p>
          <a:p>
            <a:pPr marL="442912" lvl="1" indent="0">
              <a:buNone/>
            </a:pPr>
            <a:r>
              <a:rPr lang="nl-BE" sz="1400" dirty="0">
                <a:solidFill>
                  <a:srgbClr val="0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	- Letter </a:t>
            </a:r>
            <a:r>
              <a:rPr lang="nl-BE" sz="1400" dirty="0" err="1">
                <a:solidFill>
                  <a:srgbClr val="0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from</a:t>
            </a:r>
            <a:r>
              <a:rPr lang="nl-BE" sz="1400" dirty="0">
                <a:solidFill>
                  <a:srgbClr val="0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nl-BE" sz="1400" dirty="0" err="1">
                <a:solidFill>
                  <a:srgbClr val="0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Una</a:t>
            </a:r>
            <a:r>
              <a:rPr lang="nl-BE" sz="1400" dirty="0">
                <a:solidFill>
                  <a:srgbClr val="0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Europa </a:t>
            </a:r>
            <a:r>
              <a:rPr lang="nl-BE" sz="1400" dirty="0" err="1">
                <a:solidFill>
                  <a:srgbClr val="0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to</a:t>
            </a:r>
            <a:r>
              <a:rPr lang="nl-BE" sz="1400" dirty="0">
                <a:solidFill>
                  <a:srgbClr val="0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EC </a:t>
            </a:r>
            <a:r>
              <a:rPr lang="nl-BE" sz="1400" dirty="0" err="1">
                <a:solidFill>
                  <a:srgbClr val="0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with</a:t>
            </a:r>
            <a:r>
              <a:rPr lang="nl-BE" sz="1400" dirty="0">
                <a:solidFill>
                  <a:srgbClr val="0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concern on </a:t>
            </a:r>
            <a:r>
              <a:rPr lang="nl-BE" sz="1400" dirty="0" err="1">
                <a:solidFill>
                  <a:srgbClr val="0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lack</a:t>
            </a:r>
            <a:r>
              <a:rPr lang="nl-BE" sz="1400" dirty="0">
                <a:solidFill>
                  <a:srgbClr val="0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of </a:t>
            </a:r>
            <a:r>
              <a:rPr lang="nl-BE" sz="1400" dirty="0" err="1">
                <a:solidFill>
                  <a:srgbClr val="0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operational</a:t>
            </a:r>
            <a:r>
              <a:rPr lang="nl-BE" sz="1400" dirty="0">
                <a:solidFill>
                  <a:srgbClr val="0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nl-BE" sz="1400" dirty="0" err="1">
                <a:solidFill>
                  <a:srgbClr val="0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Beneficiary</a:t>
            </a:r>
            <a:r>
              <a:rPr lang="nl-BE" sz="1400" dirty="0">
                <a:solidFill>
                  <a:srgbClr val="0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Module, </a:t>
            </a:r>
            <a:r>
              <a:rPr lang="nl-BE" sz="1400" dirty="0" err="1">
                <a:solidFill>
                  <a:srgbClr val="0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Unite</a:t>
            </a:r>
            <a:r>
              <a:rPr lang="nl-BE" sz="1400" dirty="0">
                <a:solidFill>
                  <a:srgbClr val="0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! </a:t>
            </a:r>
            <a:r>
              <a:rPr lang="nl-BE" sz="1400" dirty="0" err="1">
                <a:solidFill>
                  <a:srgbClr val="0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also</a:t>
            </a:r>
            <a:r>
              <a:rPr lang="nl-BE" sz="1400" dirty="0">
                <a:solidFill>
                  <a:srgbClr val="0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nl-BE" sz="1400" dirty="0" err="1">
                <a:solidFill>
                  <a:srgbClr val="0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signed</a:t>
            </a:r>
            <a:r>
              <a:rPr lang="nl-BE" sz="1400" dirty="0">
                <a:solidFill>
                  <a:srgbClr val="0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.</a:t>
            </a:r>
            <a:endParaRPr lang="en-US" sz="1400" dirty="0">
              <a:solidFill>
                <a:srgbClr val="000000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442912" lvl="1" indent="0">
              <a:buClr>
                <a:srgbClr val="EC008C"/>
              </a:buClr>
              <a:buNone/>
              <a:tabLst>
                <a:tab pos="804863" algn="l"/>
              </a:tabLst>
            </a:pPr>
            <a:endParaRPr lang="nl-BE" sz="1400" b="1" i="1" dirty="0">
              <a:solidFill>
                <a:srgbClr val="000000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442912" lvl="1" indent="0">
              <a:buClr>
                <a:srgbClr val="EC008C"/>
              </a:buClr>
              <a:buNone/>
              <a:tabLst>
                <a:tab pos="804863" algn="l"/>
              </a:tabLst>
            </a:pPr>
            <a:endParaRPr lang="en-US" sz="1400" b="1" i="1" dirty="0">
              <a:solidFill>
                <a:srgbClr val="000000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442912" lvl="1" indent="0">
              <a:buClr>
                <a:srgbClr val="EC008C"/>
              </a:buClr>
              <a:buNone/>
              <a:tabLst>
                <a:tab pos="804863" algn="l"/>
              </a:tabLst>
            </a:pPr>
            <a:endParaRPr lang="nl-BE" sz="1400" b="1" i="1" dirty="0">
              <a:solidFill>
                <a:srgbClr val="000000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442912" lvl="1" indent="0">
              <a:buClr>
                <a:srgbClr val="EC008C"/>
              </a:buClr>
              <a:buNone/>
              <a:tabLst>
                <a:tab pos="804863" algn="l"/>
              </a:tabLst>
            </a:pPr>
            <a:endParaRPr lang="en-US" dirty="0">
              <a:solidFill>
                <a:srgbClr val="000000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442912" lvl="1" indent="0">
              <a:buNone/>
            </a:pPr>
            <a:br>
              <a:rPr lang="en-US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en-US" dirty="0"/>
          </a:p>
        </p:txBody>
      </p:sp>
      <p:sp>
        <p:nvSpPr>
          <p:cNvPr id="5" name="Google Shape;138;g5cb4b3dfb4_0_177">
            <a:extLst>
              <a:ext uri="{FF2B5EF4-FFF2-40B4-BE49-F238E27FC236}">
                <a16:creationId xmlns:a16="http://schemas.microsoft.com/office/drawing/2014/main" id="{D7B730A5-1984-4F15-8BE3-6F68C347D5E4}"/>
              </a:ext>
            </a:extLst>
          </p:cNvPr>
          <p:cNvSpPr txBox="1">
            <a:spLocks/>
          </p:cNvSpPr>
          <p:nvPr/>
        </p:nvSpPr>
        <p:spPr>
          <a:xfrm>
            <a:off x="332026" y="250918"/>
            <a:ext cx="8219400" cy="8119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Monda"/>
              <a:buNone/>
              <a:defRPr sz="3200" b="1" i="0" u="none" strike="noStrike" cap="none">
                <a:solidFill>
                  <a:schemeClr val="dk1"/>
                </a:solidFill>
                <a:latin typeface="Monda"/>
                <a:ea typeface="Monda"/>
                <a:cs typeface="Monda"/>
                <a:sym typeface="Mond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Monda"/>
              <a:buNone/>
              <a:tabLst/>
              <a:defRPr/>
            </a:pPr>
            <a:r>
              <a:rPr kumimoji="0" lang="fr-FR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Light" panose="020F0302020204030204" pitchFamily="34" charset="0"/>
                <a:cs typeface="Calibri Light" panose="020F0302020204030204" pitchFamily="34" charset="0"/>
                <a:sym typeface="Monda"/>
              </a:rPr>
              <a:t>Overview</a:t>
            </a:r>
            <a:r>
              <a:rPr kumimoji="0" lang="fr-FR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Light" panose="020F0302020204030204" pitchFamily="34" charset="0"/>
                <a:cs typeface="Calibri Light" panose="020F0302020204030204" pitchFamily="34" charset="0"/>
                <a:sym typeface="Monda"/>
              </a:rPr>
              <a:t> of discussion</a:t>
            </a:r>
          </a:p>
        </p:txBody>
      </p:sp>
    </p:spTree>
    <p:extLst>
      <p:ext uri="{BB962C8B-B14F-4D97-AF65-F5344CB8AC3E}">
        <p14:creationId xmlns:p14="http://schemas.microsoft.com/office/powerpoint/2010/main" val="24147577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-60630" y="1193620"/>
            <a:ext cx="8449056" cy="38677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96925" lvl="1" indent="-354013" defTabSz="914400">
              <a:spcBef>
                <a:spcPts val="360"/>
              </a:spcBef>
              <a:buClr>
                <a:srgbClr val="EC008C"/>
              </a:buClr>
              <a:buSzPts val="1800"/>
              <a:buFont typeface="Calibri"/>
              <a:buChar char="»"/>
            </a:pPr>
            <a:r>
              <a:rPr lang="nl-BE" sz="2000" b="1" kern="0" dirty="0" err="1">
                <a:solidFill>
                  <a:srgbClr val="000000"/>
                </a:solidFill>
                <a:latin typeface="Calibri Light" panose="020F0302020204030204" pitchFamily="34" charset="0"/>
                <a:cs typeface="Calibri Light" panose="020F0302020204030204" pitchFamily="34" charset="0"/>
                <a:sym typeface="Calibri"/>
              </a:rPr>
              <a:t>Blended</a:t>
            </a:r>
            <a:r>
              <a:rPr lang="nl-BE" sz="2000" b="1" kern="0" dirty="0">
                <a:solidFill>
                  <a:srgbClr val="000000"/>
                </a:solidFill>
                <a:latin typeface="Calibri Light" panose="020F0302020204030204" pitchFamily="34" charset="0"/>
                <a:cs typeface="Calibri Light" panose="020F0302020204030204" pitchFamily="34" charset="0"/>
                <a:sym typeface="Calibri"/>
              </a:rPr>
              <a:t> Intensive </a:t>
            </a:r>
            <a:r>
              <a:rPr lang="nl-BE" sz="2000" b="1" kern="0" dirty="0" err="1">
                <a:solidFill>
                  <a:srgbClr val="000000"/>
                </a:solidFill>
                <a:latin typeface="Calibri Light" panose="020F0302020204030204" pitchFamily="34" charset="0"/>
                <a:cs typeface="Calibri Light" panose="020F0302020204030204" pitchFamily="34" charset="0"/>
                <a:sym typeface="Calibri"/>
              </a:rPr>
              <a:t>Programmes</a:t>
            </a:r>
            <a:r>
              <a:rPr lang="nl-BE" sz="2000" b="1" kern="0" dirty="0">
                <a:solidFill>
                  <a:srgbClr val="000000"/>
                </a:solidFill>
                <a:latin typeface="Calibri Light" panose="020F0302020204030204" pitchFamily="34" charset="0"/>
                <a:cs typeface="Calibri Light" panose="020F0302020204030204" pitchFamily="34" charset="0"/>
                <a:sym typeface="Calibri"/>
              </a:rPr>
              <a:t> (BIP)</a:t>
            </a:r>
          </a:p>
          <a:p>
            <a:pPr marL="442912" lvl="1" defTabSz="914400">
              <a:spcBef>
                <a:spcPts val="360"/>
              </a:spcBef>
              <a:buClr>
                <a:srgbClr val="EC008C"/>
              </a:buClr>
              <a:buSzPts val="1800"/>
              <a:tabLst>
                <a:tab pos="804863" algn="l"/>
              </a:tabLst>
            </a:pPr>
            <a:r>
              <a:rPr lang="en-US" sz="1400" b="1" i="1" kern="0" dirty="0">
                <a:solidFill>
                  <a:srgbClr val="000000"/>
                </a:solidFill>
                <a:latin typeface="Calibri Light" panose="020F0302020204030204" pitchFamily="34" charset="0"/>
                <a:cs typeface="Calibri Light" panose="020F0302020204030204" pitchFamily="34" charset="0"/>
                <a:sym typeface="Calibri"/>
              </a:rPr>
              <a:t>	- Anyone experience? Anyone planning something? Possibility of BIP across CLUSTER members?</a:t>
            </a:r>
          </a:p>
          <a:p>
            <a:pPr marL="442912" lvl="1" defTabSz="914400">
              <a:spcBef>
                <a:spcPts val="360"/>
              </a:spcBef>
              <a:buClr>
                <a:srgbClr val="EC008C"/>
              </a:buClr>
              <a:buSzPts val="1800"/>
              <a:tabLst>
                <a:tab pos="804863" algn="l"/>
              </a:tabLst>
            </a:pPr>
            <a:r>
              <a:rPr lang="nl-BE" sz="1400" b="1" i="1" kern="0" dirty="0">
                <a:solidFill>
                  <a:srgbClr val="000000"/>
                </a:solidFill>
                <a:latin typeface="Calibri Light" panose="020F0302020204030204" pitchFamily="34" charset="0"/>
                <a:cs typeface="Calibri Light" panose="020F0302020204030204" pitchFamily="34" charset="0"/>
                <a:sym typeface="Calibri"/>
              </a:rPr>
              <a:t>	 Mieke Clement (KUL) shares her </a:t>
            </a:r>
            <a:r>
              <a:rPr lang="nl-BE" sz="1400" b="1" i="1" kern="0" dirty="0" err="1">
                <a:solidFill>
                  <a:srgbClr val="000000"/>
                </a:solidFill>
                <a:latin typeface="Calibri Light" panose="020F0302020204030204" pitchFamily="34" charset="0"/>
                <a:cs typeface="Calibri Light" panose="020F0302020204030204" pitchFamily="34" charset="0"/>
                <a:sym typeface="Calibri"/>
              </a:rPr>
              <a:t>experience</a:t>
            </a:r>
            <a:r>
              <a:rPr lang="nl-BE" sz="1400" b="1" i="1" kern="0" dirty="0">
                <a:solidFill>
                  <a:srgbClr val="000000"/>
                </a:solidFill>
                <a:latin typeface="Calibri Light" panose="020F0302020204030204" pitchFamily="34" charset="0"/>
                <a:cs typeface="Calibri Light" panose="020F0302020204030204" pitchFamily="34" charset="0"/>
                <a:sym typeface="Calibri"/>
              </a:rPr>
              <a:t> on </a:t>
            </a:r>
            <a:r>
              <a:rPr lang="nl-BE" sz="1400" b="1" i="1" kern="0" dirty="0" err="1">
                <a:solidFill>
                  <a:srgbClr val="000000"/>
                </a:solidFill>
                <a:latin typeface="Calibri Light" panose="020F0302020204030204" pitchFamily="34" charset="0"/>
                <a:cs typeface="Calibri Light" panose="020F0302020204030204" pitchFamily="34" charset="0"/>
                <a:sym typeface="Calibri"/>
              </a:rPr>
              <a:t>administrative</a:t>
            </a:r>
            <a:r>
              <a:rPr lang="nl-BE" sz="1400" b="1" i="1" kern="0" dirty="0">
                <a:solidFill>
                  <a:srgbClr val="000000"/>
                </a:solidFill>
                <a:latin typeface="Calibri Light" panose="020F0302020204030204" pitchFamily="34" charset="0"/>
                <a:cs typeface="Calibri Light" panose="020F0302020204030204" pitchFamily="34" charset="0"/>
                <a:sym typeface="Calibri"/>
              </a:rPr>
              <a:t> flow + </a:t>
            </a:r>
            <a:r>
              <a:rPr lang="nl-BE" sz="1400" b="1" i="1" kern="0" dirty="0" err="1">
                <a:solidFill>
                  <a:srgbClr val="000000"/>
                </a:solidFill>
                <a:latin typeface="Calibri Light" panose="020F0302020204030204" pitchFamily="34" charset="0"/>
                <a:cs typeface="Calibri Light" panose="020F0302020204030204" pitchFamily="34" charset="0"/>
                <a:sym typeface="Calibri"/>
              </a:rPr>
              <a:t>requirements</a:t>
            </a:r>
            <a:r>
              <a:rPr lang="nl-BE" sz="1400" b="1" i="1" kern="0" dirty="0">
                <a:solidFill>
                  <a:srgbClr val="000000"/>
                </a:solidFill>
                <a:latin typeface="Calibri Light" panose="020F0302020204030204" pitchFamily="34" charset="0"/>
                <a:cs typeface="Calibri Light" panose="020F0302020204030204" pitchFamily="34" charset="0"/>
                <a:sym typeface="Calibri"/>
              </a:rPr>
              <a:t>.</a:t>
            </a:r>
          </a:p>
          <a:p>
            <a:pPr marL="442912" lvl="1" defTabSz="914400">
              <a:spcBef>
                <a:spcPts val="360"/>
              </a:spcBef>
              <a:buClr>
                <a:srgbClr val="EC008C"/>
              </a:buClr>
              <a:buSzPts val="1800"/>
              <a:tabLst>
                <a:tab pos="804863" algn="l"/>
              </a:tabLst>
            </a:pPr>
            <a:endParaRPr lang="nl-BE" sz="1400" b="1" i="1" kern="0" dirty="0">
              <a:solidFill>
                <a:srgbClr val="000000"/>
              </a:solidFill>
              <a:latin typeface="Calibri Light" panose="020F0302020204030204" pitchFamily="34" charset="0"/>
              <a:cs typeface="Calibri Light" panose="020F0302020204030204" pitchFamily="34" charset="0"/>
              <a:sym typeface="Calibri"/>
            </a:endParaRPr>
          </a:p>
          <a:p>
            <a:pPr marL="442912" lvl="1" defTabSz="914400">
              <a:spcBef>
                <a:spcPts val="360"/>
              </a:spcBef>
              <a:buClr>
                <a:srgbClr val="EC008C"/>
              </a:buClr>
              <a:buSzPts val="1800"/>
              <a:tabLst>
                <a:tab pos="804863" algn="l"/>
              </a:tabLst>
            </a:pPr>
            <a:r>
              <a:rPr lang="nl-BE" sz="1400" kern="0" dirty="0">
                <a:solidFill>
                  <a:srgbClr val="000000"/>
                </a:solidFill>
                <a:latin typeface="Calibri Light" panose="020F0302020204030204" pitchFamily="34" charset="0"/>
                <a:cs typeface="Calibri Light" panose="020F0302020204030204" pitchFamily="34" charset="0"/>
                <a:sym typeface="Calibri"/>
              </a:rPr>
              <a:t>	IIA is </a:t>
            </a:r>
            <a:r>
              <a:rPr lang="nl-BE" sz="1400" kern="0" dirty="0" err="1">
                <a:solidFill>
                  <a:srgbClr val="000000"/>
                </a:solidFill>
                <a:latin typeface="Calibri Light" panose="020F0302020204030204" pitchFamily="34" charset="0"/>
                <a:cs typeface="Calibri Light" panose="020F0302020204030204" pitchFamily="34" charset="0"/>
                <a:sym typeface="Calibri"/>
              </a:rPr>
              <a:t>needed</a:t>
            </a:r>
            <a:r>
              <a:rPr lang="nl-BE" sz="1400" kern="0" dirty="0">
                <a:solidFill>
                  <a:srgbClr val="000000"/>
                </a:solidFill>
                <a:latin typeface="Calibri Light" panose="020F0302020204030204" pitchFamily="34" charset="0"/>
                <a:cs typeface="Calibri Light" panose="020F0302020204030204" pitchFamily="34" charset="0"/>
                <a:sym typeface="Calibri"/>
              </a:rPr>
              <a:t>, </a:t>
            </a:r>
            <a:r>
              <a:rPr lang="nl-BE" sz="1400" kern="0" dirty="0" err="1">
                <a:solidFill>
                  <a:srgbClr val="000000"/>
                </a:solidFill>
                <a:latin typeface="Calibri Light" panose="020F0302020204030204" pitchFamily="34" charset="0"/>
                <a:cs typeface="Calibri Light" panose="020F0302020204030204" pitchFamily="34" charset="0"/>
                <a:sym typeface="Calibri"/>
              </a:rPr>
              <a:t>since</a:t>
            </a:r>
            <a:r>
              <a:rPr lang="nl-BE" sz="1400" kern="0" dirty="0">
                <a:solidFill>
                  <a:srgbClr val="000000"/>
                </a:solidFill>
                <a:latin typeface="Calibri Light" panose="020F0302020204030204" pitchFamily="34" charset="0"/>
                <a:cs typeface="Calibri Light" panose="020F0302020204030204" pitchFamily="34" charset="0"/>
                <a:sym typeface="Calibri"/>
              </a:rPr>
              <a:t> BIP is </a:t>
            </a:r>
            <a:r>
              <a:rPr lang="nl-BE" sz="1400" kern="0" dirty="0" err="1">
                <a:solidFill>
                  <a:srgbClr val="000000"/>
                </a:solidFill>
                <a:latin typeface="Calibri Light" panose="020F0302020204030204" pitchFamily="34" charset="0"/>
                <a:cs typeface="Calibri Light" panose="020F0302020204030204" pitchFamily="34" charset="0"/>
                <a:sym typeface="Calibri"/>
              </a:rPr>
              <a:t>considered</a:t>
            </a:r>
            <a:r>
              <a:rPr lang="nl-BE" sz="1400" kern="0" dirty="0">
                <a:solidFill>
                  <a:srgbClr val="000000"/>
                </a:solidFill>
                <a:latin typeface="Calibri Light" panose="020F0302020204030204" pitchFamily="34" charset="0"/>
                <a:cs typeface="Calibri Light" panose="020F0302020204030204" pitchFamily="34" charset="0"/>
                <a:sym typeface="Calibri"/>
              </a:rPr>
              <a:t> </a:t>
            </a:r>
            <a:r>
              <a:rPr lang="nl-BE" sz="1400" kern="0" dirty="0" err="1">
                <a:solidFill>
                  <a:srgbClr val="000000"/>
                </a:solidFill>
                <a:latin typeface="Calibri Light" panose="020F0302020204030204" pitchFamily="34" charset="0"/>
                <a:cs typeface="Calibri Light" panose="020F0302020204030204" pitchFamily="34" charset="0"/>
                <a:sym typeface="Calibri"/>
              </a:rPr>
              <a:t>study</a:t>
            </a:r>
            <a:r>
              <a:rPr lang="nl-BE" sz="1400" kern="0" dirty="0">
                <a:solidFill>
                  <a:srgbClr val="000000"/>
                </a:solidFill>
                <a:latin typeface="Calibri Light" panose="020F0302020204030204" pitchFamily="34" charset="0"/>
                <a:cs typeface="Calibri Light" panose="020F0302020204030204" pitchFamily="34" charset="0"/>
                <a:sym typeface="Calibri"/>
              </a:rPr>
              <a:t> exchange, </a:t>
            </a:r>
            <a:r>
              <a:rPr lang="nl-BE" sz="1400" kern="0" dirty="0" err="1">
                <a:solidFill>
                  <a:srgbClr val="000000"/>
                </a:solidFill>
                <a:latin typeface="Calibri Light" panose="020F0302020204030204" pitchFamily="34" charset="0"/>
                <a:cs typeface="Calibri Light" panose="020F0302020204030204" pitchFamily="34" charset="0"/>
                <a:sym typeface="Calibri"/>
              </a:rPr>
              <a:t>so</a:t>
            </a:r>
            <a:r>
              <a:rPr lang="nl-BE" sz="1400" kern="0" dirty="0">
                <a:solidFill>
                  <a:srgbClr val="000000"/>
                </a:solidFill>
                <a:latin typeface="Calibri Light" panose="020F0302020204030204" pitchFamily="34" charset="0"/>
                <a:cs typeface="Calibri Light" panose="020F0302020204030204" pitchFamily="34" charset="0"/>
                <a:sym typeface="Calibri"/>
              </a:rPr>
              <a:t> </a:t>
            </a:r>
            <a:r>
              <a:rPr lang="nl-BE" sz="1400" kern="0" dirty="0" err="1">
                <a:solidFill>
                  <a:srgbClr val="000000"/>
                </a:solidFill>
                <a:latin typeface="Calibri Light" panose="020F0302020204030204" pitchFamily="34" charset="0"/>
                <a:cs typeface="Calibri Light" panose="020F0302020204030204" pitchFamily="34" charset="0"/>
                <a:sym typeface="Calibri"/>
              </a:rPr>
              <a:t>similar</a:t>
            </a:r>
            <a:r>
              <a:rPr lang="nl-BE" sz="1400" kern="0" dirty="0">
                <a:solidFill>
                  <a:srgbClr val="000000"/>
                </a:solidFill>
                <a:latin typeface="Calibri Light" panose="020F0302020204030204" pitchFamily="34" charset="0"/>
                <a:cs typeface="Calibri Light" panose="020F0302020204030204" pitchFamily="34" charset="0"/>
                <a:sym typeface="Calibri"/>
              </a:rPr>
              <a:t> </a:t>
            </a:r>
            <a:r>
              <a:rPr lang="nl-BE" sz="1400" kern="0" dirty="0" err="1">
                <a:solidFill>
                  <a:srgbClr val="000000"/>
                </a:solidFill>
                <a:latin typeface="Calibri Light" panose="020F0302020204030204" pitchFamily="34" charset="0"/>
                <a:cs typeface="Calibri Light" panose="020F0302020204030204" pitchFamily="34" charset="0"/>
                <a:sym typeface="Calibri"/>
              </a:rPr>
              <a:t>paperwork</a:t>
            </a:r>
            <a:r>
              <a:rPr lang="nl-BE" sz="1400" kern="0" dirty="0">
                <a:solidFill>
                  <a:srgbClr val="000000"/>
                </a:solidFill>
                <a:latin typeface="Calibri Light" panose="020F0302020204030204" pitchFamily="34" charset="0"/>
                <a:cs typeface="Calibri Light" panose="020F0302020204030204" pitchFamily="34" charset="0"/>
                <a:sym typeface="Calibri"/>
              </a:rPr>
              <a:t>.  </a:t>
            </a:r>
          </a:p>
          <a:p>
            <a:pPr marL="442912" lvl="1" defTabSz="914400">
              <a:spcBef>
                <a:spcPts val="360"/>
              </a:spcBef>
              <a:buClr>
                <a:srgbClr val="EC008C"/>
              </a:buClr>
              <a:buSzPts val="1800"/>
              <a:tabLst>
                <a:tab pos="804863" algn="l"/>
              </a:tabLst>
            </a:pPr>
            <a:r>
              <a:rPr lang="en-US" sz="1400" b="1" i="1" kern="0" dirty="0">
                <a:solidFill>
                  <a:srgbClr val="000000"/>
                </a:solidFill>
                <a:latin typeface="Calibri Light" panose="020F0302020204030204" pitchFamily="34" charset="0"/>
                <a:cs typeface="Calibri Light" panose="020F0302020204030204" pitchFamily="34" charset="0"/>
                <a:sym typeface="Calibri"/>
              </a:rPr>
              <a:t>	</a:t>
            </a:r>
            <a:r>
              <a:rPr lang="en-US" sz="1400" kern="0" dirty="0">
                <a:solidFill>
                  <a:srgbClr val="000000"/>
                </a:solidFill>
                <a:latin typeface="Calibri Light" panose="020F0302020204030204" pitchFamily="34" charset="0"/>
                <a:cs typeface="Calibri Light" panose="020F0302020204030204" pitchFamily="34" charset="0"/>
                <a:sym typeface="Calibri"/>
              </a:rPr>
              <a:t>Commitment on number of students (at least 15 to be eligible for funding)</a:t>
            </a:r>
            <a:endParaRPr lang="en-US" sz="1400" kern="0" dirty="0">
              <a:solidFill>
                <a:srgbClr val="FF0000"/>
              </a:solidFill>
              <a:latin typeface="Calibri Light" panose="020F0302020204030204" pitchFamily="34" charset="0"/>
              <a:cs typeface="Calibri Light" panose="020F0302020204030204" pitchFamily="34" charset="0"/>
              <a:sym typeface="Calibri"/>
            </a:endParaRPr>
          </a:p>
          <a:p>
            <a:pPr marL="442912" lvl="1" defTabSz="914400">
              <a:spcBef>
                <a:spcPts val="360"/>
              </a:spcBef>
              <a:buClr>
                <a:srgbClr val="EC008C"/>
              </a:buClr>
              <a:buSzPts val="1800"/>
              <a:tabLst>
                <a:tab pos="804863" algn="l"/>
              </a:tabLst>
            </a:pPr>
            <a:r>
              <a:rPr lang="en-US" sz="1400" b="1" i="1" kern="0" dirty="0">
                <a:solidFill>
                  <a:srgbClr val="000000"/>
                </a:solidFill>
                <a:latin typeface="Calibri Light" panose="020F0302020204030204" pitchFamily="34" charset="0"/>
                <a:cs typeface="Calibri Light" panose="020F0302020204030204" pitchFamily="34" charset="0"/>
                <a:sym typeface="Calibri"/>
              </a:rPr>
              <a:t>	</a:t>
            </a:r>
            <a:r>
              <a:rPr lang="en-US" sz="1400" kern="0" dirty="0">
                <a:latin typeface="Calibri Light" panose="020F0302020204030204" pitchFamily="34" charset="0"/>
                <a:cs typeface="Calibri Light" panose="020F0302020204030204" pitchFamily="34" charset="0"/>
                <a:sym typeface="Calibri"/>
              </a:rPr>
              <a:t>Application for funding needs to be long in advance =&gt; inconvenient.</a:t>
            </a:r>
          </a:p>
          <a:p>
            <a:pPr marL="442912" lvl="1" defTabSz="914400">
              <a:spcBef>
                <a:spcPts val="360"/>
              </a:spcBef>
              <a:buClr>
                <a:srgbClr val="EC008C"/>
              </a:buClr>
              <a:buSzPts val="1800"/>
              <a:tabLst>
                <a:tab pos="804863" algn="l"/>
              </a:tabLst>
            </a:pPr>
            <a:r>
              <a:rPr lang="nl-BE" sz="1400" kern="0" dirty="0">
                <a:latin typeface="Calibri Light" panose="020F0302020204030204" pitchFamily="34" charset="0"/>
                <a:cs typeface="Calibri Light" panose="020F0302020204030204" pitchFamily="34" charset="0"/>
                <a:sym typeface="Calibri"/>
              </a:rPr>
              <a:t>	</a:t>
            </a:r>
            <a:r>
              <a:rPr lang="en-US" sz="1400" kern="0" dirty="0">
                <a:solidFill>
                  <a:srgbClr val="000000"/>
                </a:solidFill>
                <a:latin typeface="Calibri Light" panose="020F0302020204030204" pitchFamily="34" charset="0"/>
                <a:cs typeface="Calibri Light" panose="020F0302020204030204" pitchFamily="34" charset="0"/>
                <a:sym typeface="Calibri"/>
              </a:rPr>
              <a:t>Scholarships: possibility to prioritize students with fewer opportunities.</a:t>
            </a:r>
            <a:endParaRPr lang="en-US" sz="1400" kern="0" dirty="0">
              <a:latin typeface="Calibri Light" panose="020F0302020204030204" pitchFamily="34" charset="0"/>
              <a:cs typeface="Calibri Light" panose="020F0302020204030204" pitchFamily="34" charset="0"/>
              <a:sym typeface="Calibri"/>
            </a:endParaRPr>
          </a:p>
          <a:p>
            <a:pPr marL="442912" lvl="1" defTabSz="914400">
              <a:spcBef>
                <a:spcPts val="360"/>
              </a:spcBef>
              <a:buClr>
                <a:srgbClr val="EC008C"/>
              </a:buClr>
              <a:buSzPts val="1800"/>
              <a:tabLst>
                <a:tab pos="804863" algn="l"/>
              </a:tabLst>
            </a:pPr>
            <a:r>
              <a:rPr lang="nl-BE" sz="1400" kern="0" dirty="0">
                <a:latin typeface="Calibri Light" panose="020F0302020204030204" pitchFamily="34" charset="0"/>
                <a:cs typeface="Calibri Light" panose="020F0302020204030204" pitchFamily="34" charset="0"/>
                <a:sym typeface="Calibri"/>
              </a:rPr>
              <a:t>	</a:t>
            </a:r>
            <a:r>
              <a:rPr lang="en-US" sz="1400" kern="0" dirty="0">
                <a:solidFill>
                  <a:srgbClr val="000000"/>
                </a:solidFill>
                <a:latin typeface="Calibri Light" panose="020F0302020204030204" pitchFamily="34" charset="0"/>
                <a:cs typeface="Calibri Light" panose="020F0302020204030204" pitchFamily="34" charset="0"/>
                <a:sym typeface="Calibri"/>
              </a:rPr>
              <a:t>Reduce of paperwork once EWP is fully operational.</a:t>
            </a:r>
          </a:p>
          <a:p>
            <a:pPr marL="442912" lvl="1" defTabSz="914400">
              <a:spcBef>
                <a:spcPts val="360"/>
              </a:spcBef>
              <a:buClr>
                <a:srgbClr val="EC008C"/>
              </a:buClr>
              <a:buSzPts val="1800"/>
              <a:tabLst>
                <a:tab pos="804863" algn="l"/>
              </a:tabLst>
            </a:pPr>
            <a:r>
              <a:rPr lang="en-US" sz="1400" kern="0" dirty="0">
                <a:solidFill>
                  <a:srgbClr val="FF0000"/>
                </a:solidFill>
                <a:latin typeface="Calibri Light" panose="020F0302020204030204" pitchFamily="34" charset="0"/>
                <a:cs typeface="Calibri Light" panose="020F0302020204030204" pitchFamily="34" charset="0"/>
                <a:sym typeface="Calibri"/>
              </a:rPr>
              <a:t>	</a:t>
            </a:r>
            <a:endParaRPr lang="en-US" sz="1400" b="1" i="1" kern="0" dirty="0">
              <a:solidFill>
                <a:srgbClr val="000000"/>
              </a:solidFill>
              <a:latin typeface="Calibri Light" panose="020F0302020204030204" pitchFamily="34" charset="0"/>
              <a:cs typeface="Calibri Light" panose="020F0302020204030204" pitchFamily="34" charset="0"/>
              <a:sym typeface="Calibri"/>
            </a:endParaRPr>
          </a:p>
          <a:p>
            <a:pPr marL="442912" lvl="1" defTabSz="914400">
              <a:spcBef>
                <a:spcPts val="360"/>
              </a:spcBef>
              <a:buClr>
                <a:srgbClr val="EC008C"/>
              </a:buClr>
              <a:buSzPts val="1800"/>
              <a:tabLst>
                <a:tab pos="804863" algn="l"/>
              </a:tabLst>
            </a:pPr>
            <a:r>
              <a:rPr lang="en-US" sz="1400" b="1" i="1" kern="0" dirty="0">
                <a:solidFill>
                  <a:srgbClr val="000000"/>
                </a:solidFill>
                <a:latin typeface="Calibri Light" panose="020F0302020204030204" pitchFamily="34" charset="0"/>
                <a:cs typeface="Calibri Light" panose="020F0302020204030204" pitchFamily="34" charset="0"/>
                <a:sym typeface="Calibri"/>
              </a:rPr>
              <a:t>	</a:t>
            </a:r>
            <a:r>
              <a:rPr lang="en-US" sz="1400" kern="0" dirty="0">
                <a:solidFill>
                  <a:srgbClr val="000000"/>
                </a:solidFill>
                <a:latin typeface="Calibri Light" panose="020F0302020204030204" pitchFamily="34" charset="0"/>
                <a:cs typeface="Calibri Light" panose="020F0302020204030204" pitchFamily="34" charset="0"/>
                <a:sym typeface="Calibri"/>
              </a:rPr>
              <a:t>Advantages of BIP for lecturers not always clear.</a:t>
            </a:r>
          </a:p>
          <a:p>
            <a:pPr marL="442912" lvl="1" defTabSz="914400">
              <a:spcBef>
                <a:spcPts val="360"/>
              </a:spcBef>
              <a:buClr>
                <a:srgbClr val="EC008C"/>
              </a:buClr>
              <a:buSzPts val="1800"/>
              <a:tabLst>
                <a:tab pos="804863" algn="l"/>
              </a:tabLst>
            </a:pPr>
            <a:r>
              <a:rPr lang="en-US" sz="1400" b="1" i="1" kern="0" dirty="0">
                <a:solidFill>
                  <a:srgbClr val="000000"/>
                </a:solidFill>
                <a:latin typeface="Calibri Light" panose="020F0302020204030204" pitchFamily="34" charset="0"/>
                <a:cs typeface="Calibri Light" panose="020F0302020204030204" pitchFamily="34" charset="0"/>
                <a:sym typeface="Calibri"/>
              </a:rPr>
              <a:t>	</a:t>
            </a:r>
            <a:r>
              <a:rPr lang="en-US" sz="1400" kern="0" dirty="0">
                <a:solidFill>
                  <a:srgbClr val="000000"/>
                </a:solidFill>
                <a:latin typeface="Calibri Light" panose="020F0302020204030204" pitchFamily="34" charset="0"/>
                <a:cs typeface="Calibri Light" panose="020F0302020204030204" pitchFamily="34" charset="0"/>
                <a:sym typeface="Calibri"/>
              </a:rPr>
              <a:t>Administrative staff can provide assistance to lighten workload.</a:t>
            </a:r>
          </a:p>
          <a:p>
            <a:pPr marL="442912" lvl="1" defTabSz="914400">
              <a:spcBef>
                <a:spcPts val="360"/>
              </a:spcBef>
              <a:buClr>
                <a:srgbClr val="EC008C"/>
              </a:buClr>
              <a:buSzPts val="1800"/>
              <a:tabLst>
                <a:tab pos="804863" algn="l"/>
              </a:tabLst>
            </a:pPr>
            <a:r>
              <a:rPr lang="en-US" sz="1400" b="1" i="1" kern="0" dirty="0">
                <a:solidFill>
                  <a:srgbClr val="000000"/>
                </a:solidFill>
                <a:latin typeface="Calibri Light" panose="020F0302020204030204" pitchFamily="34" charset="0"/>
                <a:cs typeface="Calibri Light" panose="020F0302020204030204" pitchFamily="34" charset="0"/>
                <a:sym typeface="Calibri"/>
              </a:rPr>
              <a:t>	</a:t>
            </a:r>
            <a:r>
              <a:rPr lang="en-US" sz="1400" kern="0" dirty="0">
                <a:solidFill>
                  <a:srgbClr val="000000"/>
                </a:solidFill>
                <a:latin typeface="Calibri Light" panose="020F0302020204030204" pitchFamily="34" charset="0"/>
                <a:cs typeface="Calibri Light" panose="020F0302020204030204" pitchFamily="34" charset="0"/>
                <a:sym typeface="Calibri"/>
              </a:rPr>
              <a:t>From within TFM: plans to intensify connections among CLUSTER partners for BIP in near future</a:t>
            </a:r>
          </a:p>
          <a:p>
            <a:pPr marL="442912" lvl="1" defTabSz="914400">
              <a:spcBef>
                <a:spcPts val="360"/>
              </a:spcBef>
              <a:buClr>
                <a:srgbClr val="EC008C"/>
              </a:buClr>
              <a:buSzPts val="1800"/>
              <a:tabLst>
                <a:tab pos="804863" algn="l"/>
              </a:tabLst>
            </a:pPr>
            <a:endParaRPr lang="en-US" sz="1400" b="1" i="1" kern="0" dirty="0">
              <a:solidFill>
                <a:srgbClr val="000000"/>
              </a:solidFill>
              <a:latin typeface="Calibri Light" panose="020F0302020204030204" pitchFamily="34" charset="0"/>
              <a:cs typeface="Calibri Light" panose="020F0302020204030204" pitchFamily="34" charset="0"/>
              <a:sym typeface="Calibri"/>
            </a:endParaRPr>
          </a:p>
        </p:txBody>
      </p:sp>
      <p:sp>
        <p:nvSpPr>
          <p:cNvPr id="7" name="Google Shape;138;g5cb4b3dfb4_0_177">
            <a:extLst>
              <a:ext uri="{FF2B5EF4-FFF2-40B4-BE49-F238E27FC236}">
                <a16:creationId xmlns:a16="http://schemas.microsoft.com/office/drawing/2014/main" id="{D7B730A5-1984-4F15-8BE3-6F68C347D5E4}"/>
              </a:ext>
            </a:extLst>
          </p:cNvPr>
          <p:cNvSpPr txBox="1">
            <a:spLocks/>
          </p:cNvSpPr>
          <p:nvPr/>
        </p:nvSpPr>
        <p:spPr>
          <a:xfrm>
            <a:off x="317116" y="296638"/>
            <a:ext cx="8219400" cy="8119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Monda"/>
              <a:buNone/>
              <a:defRPr sz="3200" b="1" i="0" u="none" strike="noStrike" cap="none">
                <a:solidFill>
                  <a:schemeClr val="dk1"/>
                </a:solidFill>
                <a:latin typeface="Monda"/>
                <a:ea typeface="Monda"/>
                <a:cs typeface="Monda"/>
                <a:sym typeface="Mond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Monda"/>
              <a:buNone/>
              <a:tabLst/>
              <a:defRPr/>
            </a:pPr>
            <a:r>
              <a:rPr kumimoji="0" lang="fr-FR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Light" panose="020F0302020204030204" pitchFamily="34" charset="0"/>
                <a:cs typeface="Calibri Light" panose="020F0302020204030204" pitchFamily="34" charset="0"/>
                <a:sym typeface="Monda"/>
              </a:rPr>
              <a:t>Overview</a:t>
            </a:r>
            <a:r>
              <a:rPr kumimoji="0" lang="fr-FR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Light" panose="020F0302020204030204" pitchFamily="34" charset="0"/>
                <a:cs typeface="Calibri Light" panose="020F0302020204030204" pitchFamily="34" charset="0"/>
                <a:sym typeface="Monda"/>
              </a:rPr>
              <a:t> of discussion</a:t>
            </a:r>
          </a:p>
        </p:txBody>
      </p:sp>
    </p:spTree>
    <p:extLst>
      <p:ext uri="{BB962C8B-B14F-4D97-AF65-F5344CB8AC3E}">
        <p14:creationId xmlns:p14="http://schemas.microsoft.com/office/powerpoint/2010/main" val="21364727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1261872"/>
            <a:ext cx="8522208" cy="34265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96925" lvl="1" indent="-354013" defTabSz="914400">
              <a:spcBef>
                <a:spcPts val="360"/>
              </a:spcBef>
              <a:buClr>
                <a:srgbClr val="EC008C"/>
              </a:buClr>
              <a:buSzPts val="1800"/>
              <a:buFont typeface="Calibri"/>
              <a:buChar char="»"/>
            </a:pPr>
            <a:r>
              <a:rPr lang="nl-BE" sz="2000" b="1" kern="0" dirty="0" err="1">
                <a:solidFill>
                  <a:srgbClr val="000000"/>
                </a:solidFill>
                <a:latin typeface="Calibri Light" panose="020F0302020204030204" pitchFamily="34" charset="0"/>
                <a:cs typeface="Calibri Light" panose="020F0302020204030204" pitchFamily="34" charset="0"/>
                <a:sym typeface="Calibri"/>
              </a:rPr>
              <a:t>Role</a:t>
            </a:r>
            <a:r>
              <a:rPr lang="nl-BE" sz="2000" b="1" kern="0" dirty="0">
                <a:solidFill>
                  <a:srgbClr val="000000"/>
                </a:solidFill>
                <a:latin typeface="Calibri Light" panose="020F0302020204030204" pitchFamily="34" charset="0"/>
                <a:cs typeface="Calibri Light" panose="020F0302020204030204" pitchFamily="34" charset="0"/>
                <a:sym typeface="Calibri"/>
              </a:rPr>
              <a:t> of student </a:t>
            </a:r>
            <a:r>
              <a:rPr lang="nl-BE" sz="2000" b="1" kern="0" dirty="0" err="1">
                <a:solidFill>
                  <a:srgbClr val="000000"/>
                </a:solidFill>
                <a:latin typeface="Calibri Light" panose="020F0302020204030204" pitchFamily="34" charset="0"/>
                <a:cs typeface="Calibri Light" panose="020F0302020204030204" pitchFamily="34" charset="0"/>
                <a:sym typeface="Calibri"/>
              </a:rPr>
              <a:t>organisations</a:t>
            </a:r>
            <a:r>
              <a:rPr lang="nl-BE" sz="2000" b="1" kern="0" dirty="0">
                <a:solidFill>
                  <a:srgbClr val="000000"/>
                </a:solidFill>
                <a:latin typeface="Calibri Light" panose="020F0302020204030204" pitchFamily="34" charset="0"/>
                <a:cs typeface="Calibri Light" panose="020F0302020204030204" pitchFamily="34" charset="0"/>
                <a:sym typeface="Calibri"/>
              </a:rPr>
              <a:t> in </a:t>
            </a:r>
            <a:r>
              <a:rPr lang="nl-BE" sz="2000" b="1" kern="0" dirty="0" err="1">
                <a:solidFill>
                  <a:srgbClr val="000000"/>
                </a:solidFill>
                <a:latin typeface="Calibri Light" panose="020F0302020204030204" pitchFamily="34" charset="0"/>
                <a:cs typeface="Calibri Light" panose="020F0302020204030204" pitchFamily="34" charset="0"/>
                <a:sym typeface="Calibri"/>
              </a:rPr>
              <a:t>the</a:t>
            </a:r>
            <a:r>
              <a:rPr lang="nl-BE" sz="2000" b="1" kern="0" dirty="0">
                <a:solidFill>
                  <a:srgbClr val="000000"/>
                </a:solidFill>
                <a:latin typeface="Calibri Light" panose="020F0302020204030204" pitchFamily="34" charset="0"/>
                <a:cs typeface="Calibri Light" panose="020F0302020204030204" pitchFamily="34" charset="0"/>
                <a:sym typeface="Calibri"/>
              </a:rPr>
              <a:t> </a:t>
            </a:r>
            <a:r>
              <a:rPr lang="nl-BE" sz="2000" b="1" kern="0" dirty="0" err="1">
                <a:solidFill>
                  <a:srgbClr val="000000"/>
                </a:solidFill>
                <a:latin typeface="Calibri Light" panose="020F0302020204030204" pitchFamily="34" charset="0"/>
                <a:cs typeface="Calibri Light" panose="020F0302020204030204" pitchFamily="34" charset="0"/>
                <a:sym typeface="Calibri"/>
              </a:rPr>
              <a:t>network</a:t>
            </a:r>
            <a:endParaRPr lang="nl-BE" sz="2000" b="1" kern="0" dirty="0">
              <a:solidFill>
                <a:srgbClr val="000000"/>
              </a:solidFill>
              <a:latin typeface="Calibri Light" panose="020F0302020204030204" pitchFamily="34" charset="0"/>
              <a:cs typeface="Calibri Light" panose="020F0302020204030204" pitchFamily="34" charset="0"/>
              <a:sym typeface="Calibri"/>
            </a:endParaRPr>
          </a:p>
          <a:p>
            <a:pPr marL="442912" lvl="1" defTabSz="914400">
              <a:spcBef>
                <a:spcPts val="360"/>
              </a:spcBef>
              <a:buClr>
                <a:srgbClr val="EC008C"/>
              </a:buClr>
              <a:buSzPts val="1800"/>
              <a:tabLst>
                <a:tab pos="804863" algn="l"/>
              </a:tabLst>
            </a:pPr>
            <a:r>
              <a:rPr lang="en-US" sz="1400" b="1" i="1" kern="0" dirty="0">
                <a:solidFill>
                  <a:srgbClr val="000000"/>
                </a:solidFill>
                <a:latin typeface="Calibri Light" panose="020F0302020204030204" pitchFamily="34" charset="0"/>
                <a:cs typeface="Calibri Light" panose="020F0302020204030204" pitchFamily="34" charset="0"/>
                <a:sym typeface="Calibri"/>
              </a:rPr>
              <a:t>	- Do we need to intensify their role in the network? How can we do this?</a:t>
            </a:r>
          </a:p>
          <a:p>
            <a:pPr marL="442912" lvl="1" defTabSz="914400">
              <a:spcBef>
                <a:spcPts val="360"/>
              </a:spcBef>
              <a:buClr>
                <a:srgbClr val="EC008C"/>
              </a:buClr>
              <a:buSzPts val="1800"/>
              <a:tabLst>
                <a:tab pos="804863" algn="l"/>
              </a:tabLst>
            </a:pPr>
            <a:r>
              <a:rPr lang="nl-BE" sz="1400" b="1" i="1" kern="0" dirty="0">
                <a:solidFill>
                  <a:srgbClr val="000000"/>
                </a:solidFill>
                <a:latin typeface="Calibri Light" panose="020F0302020204030204" pitchFamily="34" charset="0"/>
                <a:cs typeface="Calibri Light" panose="020F0302020204030204" pitchFamily="34" charset="0"/>
                <a:sym typeface="Calibri"/>
              </a:rPr>
              <a:t>	</a:t>
            </a:r>
            <a:r>
              <a:rPr lang="nl-BE" sz="1400" kern="0" dirty="0" err="1">
                <a:solidFill>
                  <a:srgbClr val="000000"/>
                </a:solidFill>
                <a:latin typeface="Calibri Light" panose="020F0302020204030204" pitchFamily="34" charset="0"/>
                <a:cs typeface="Calibri Light" panose="020F0302020204030204" pitchFamily="34" charset="0"/>
                <a:sym typeface="Calibri"/>
              </a:rPr>
              <a:t>Very</a:t>
            </a:r>
            <a:r>
              <a:rPr lang="nl-BE" sz="1400" kern="0" dirty="0">
                <a:solidFill>
                  <a:srgbClr val="000000"/>
                </a:solidFill>
                <a:latin typeface="Calibri Light" panose="020F0302020204030204" pitchFamily="34" charset="0"/>
                <a:cs typeface="Calibri Light" panose="020F0302020204030204" pitchFamily="34" charset="0"/>
                <a:sym typeface="Calibri"/>
              </a:rPr>
              <a:t> </a:t>
            </a:r>
            <a:r>
              <a:rPr lang="nl-BE" sz="1400" kern="0" dirty="0" err="1">
                <a:solidFill>
                  <a:srgbClr val="000000"/>
                </a:solidFill>
                <a:latin typeface="Calibri Light" panose="020F0302020204030204" pitchFamily="34" charset="0"/>
                <a:cs typeface="Calibri Light" panose="020F0302020204030204" pitchFamily="34" charset="0"/>
                <a:sym typeface="Calibri"/>
              </a:rPr>
              <a:t>valuable</a:t>
            </a:r>
            <a:r>
              <a:rPr lang="nl-BE" sz="1400" kern="0" dirty="0">
                <a:solidFill>
                  <a:srgbClr val="000000"/>
                </a:solidFill>
                <a:latin typeface="Calibri Light" panose="020F0302020204030204" pitchFamily="34" charset="0"/>
                <a:cs typeface="Calibri Light" panose="020F0302020204030204" pitchFamily="34" charset="0"/>
                <a:sym typeface="Calibri"/>
              </a:rPr>
              <a:t> </a:t>
            </a:r>
            <a:r>
              <a:rPr lang="nl-BE" sz="1400" kern="0" dirty="0" err="1">
                <a:solidFill>
                  <a:srgbClr val="000000"/>
                </a:solidFill>
                <a:latin typeface="Calibri Light" panose="020F0302020204030204" pitchFamily="34" charset="0"/>
                <a:cs typeface="Calibri Light" panose="020F0302020204030204" pitchFamily="34" charset="0"/>
                <a:sym typeface="Calibri"/>
              </a:rPr>
              <a:t>contribution</a:t>
            </a:r>
            <a:r>
              <a:rPr lang="nl-BE" sz="1400" kern="0" dirty="0">
                <a:solidFill>
                  <a:srgbClr val="000000"/>
                </a:solidFill>
                <a:latin typeface="Calibri Light" panose="020F0302020204030204" pitchFamily="34" charset="0"/>
                <a:cs typeface="Calibri Light" panose="020F0302020204030204" pitchFamily="34" charset="0"/>
                <a:sym typeface="Calibri"/>
              </a:rPr>
              <a:t>.</a:t>
            </a:r>
            <a:endParaRPr lang="en-US" sz="1400" kern="0" dirty="0">
              <a:solidFill>
                <a:srgbClr val="000000"/>
              </a:solidFill>
              <a:latin typeface="Calibri Light" panose="020F0302020204030204" pitchFamily="34" charset="0"/>
              <a:cs typeface="Calibri Light" panose="020F0302020204030204" pitchFamily="34" charset="0"/>
              <a:sym typeface="Calibri"/>
            </a:endParaRPr>
          </a:p>
          <a:p>
            <a:pPr marL="442912" lvl="1" defTabSz="914400">
              <a:spcBef>
                <a:spcPts val="360"/>
              </a:spcBef>
              <a:buClr>
                <a:srgbClr val="EC008C"/>
              </a:buClr>
              <a:buSzPts val="1800"/>
              <a:tabLst>
                <a:tab pos="804863" algn="l"/>
              </a:tabLst>
            </a:pPr>
            <a:r>
              <a:rPr lang="en-US" sz="1400" b="1" i="1" kern="0" dirty="0">
                <a:solidFill>
                  <a:srgbClr val="000000"/>
                </a:solidFill>
                <a:latin typeface="Calibri Light" panose="020F0302020204030204" pitchFamily="34" charset="0"/>
                <a:cs typeface="Calibri Light" panose="020F0302020204030204" pitchFamily="34" charset="0"/>
                <a:sym typeface="Calibri"/>
              </a:rPr>
              <a:t>	</a:t>
            </a:r>
            <a:r>
              <a:rPr lang="en-US" sz="1400" kern="0" dirty="0">
                <a:solidFill>
                  <a:srgbClr val="000000"/>
                </a:solidFill>
                <a:latin typeface="Calibri Light" panose="020F0302020204030204" pitchFamily="34" charset="0"/>
                <a:cs typeface="Calibri Light" panose="020F0302020204030204" pitchFamily="34" charset="0"/>
                <a:sym typeface="Calibri"/>
              </a:rPr>
              <a:t>Idea for next meetings to include 1 student (BEST) per working group. </a:t>
            </a:r>
          </a:p>
          <a:p>
            <a:pPr marL="442912" lvl="1" defTabSz="914400">
              <a:spcBef>
                <a:spcPts val="360"/>
              </a:spcBef>
              <a:buClr>
                <a:srgbClr val="EC008C"/>
              </a:buClr>
              <a:buSzPts val="1800"/>
              <a:tabLst>
                <a:tab pos="804863" algn="l"/>
              </a:tabLst>
            </a:pPr>
            <a:r>
              <a:rPr lang="en-US" sz="1400" b="1" i="1" kern="0" dirty="0">
                <a:solidFill>
                  <a:srgbClr val="000000"/>
                </a:solidFill>
                <a:latin typeface="Calibri Light" panose="020F0302020204030204" pitchFamily="34" charset="0"/>
                <a:cs typeface="Calibri Light" panose="020F0302020204030204" pitchFamily="34" charset="0"/>
                <a:sym typeface="Calibri"/>
              </a:rPr>
              <a:t>	</a:t>
            </a:r>
            <a:r>
              <a:rPr lang="en-US" sz="1400" kern="0" dirty="0">
                <a:solidFill>
                  <a:srgbClr val="000000"/>
                </a:solidFill>
                <a:latin typeface="Calibri Light" panose="020F0302020204030204" pitchFamily="34" charset="0"/>
                <a:cs typeface="Calibri Light" panose="020F0302020204030204" pitchFamily="34" charset="0"/>
                <a:sym typeface="Calibri"/>
              </a:rPr>
              <a:t>Spring 2023: students + staff to organize something on entrepreneurship &amp; engineering education.</a:t>
            </a:r>
          </a:p>
          <a:p>
            <a:pPr marL="442912" lvl="1" defTabSz="914400">
              <a:spcBef>
                <a:spcPts val="360"/>
              </a:spcBef>
              <a:buClr>
                <a:srgbClr val="EC008C"/>
              </a:buClr>
              <a:buSzPts val="1800"/>
              <a:tabLst>
                <a:tab pos="804863" algn="l"/>
              </a:tabLst>
            </a:pPr>
            <a:r>
              <a:rPr lang="en-US" sz="1400" b="1" i="1" kern="0" dirty="0">
                <a:solidFill>
                  <a:srgbClr val="000000"/>
                </a:solidFill>
                <a:latin typeface="Calibri Light" panose="020F0302020204030204" pitchFamily="34" charset="0"/>
                <a:cs typeface="Calibri Light" panose="020F0302020204030204" pitchFamily="34" charset="0"/>
                <a:sym typeface="Calibri"/>
              </a:rPr>
              <a:t>	=&gt; </a:t>
            </a:r>
            <a:r>
              <a:rPr lang="en-US" sz="1400" kern="0" dirty="0">
                <a:solidFill>
                  <a:srgbClr val="000000"/>
                </a:solidFill>
                <a:latin typeface="Calibri Light" panose="020F0302020204030204" pitchFamily="34" charset="0"/>
                <a:cs typeface="Calibri Light" panose="020F0302020204030204" pitchFamily="34" charset="0"/>
                <a:sym typeface="Calibri"/>
              </a:rPr>
              <a:t>Possibility to include African students? </a:t>
            </a:r>
            <a:r>
              <a:rPr lang="en-US" sz="1400" kern="0" dirty="0" err="1">
                <a:solidFill>
                  <a:srgbClr val="000000"/>
                </a:solidFill>
                <a:latin typeface="Calibri Light" panose="020F0302020204030204" pitchFamily="34" charset="0"/>
                <a:cs typeface="Calibri Light" panose="020F0302020204030204" pitchFamily="34" charset="0"/>
                <a:sym typeface="Calibri"/>
              </a:rPr>
              <a:t>cfr</a:t>
            </a:r>
            <a:r>
              <a:rPr lang="en-US" sz="1400" kern="0" dirty="0">
                <a:solidFill>
                  <a:srgbClr val="000000"/>
                </a:solidFill>
                <a:latin typeface="Calibri Light" panose="020F0302020204030204" pitchFamily="34" charset="0"/>
                <a:cs typeface="Calibri Light" panose="020F0302020204030204" pitchFamily="34" charset="0"/>
                <a:sym typeface="Calibri"/>
              </a:rPr>
              <a:t>. WG Africa</a:t>
            </a:r>
          </a:p>
          <a:p>
            <a:pPr marL="442912" lvl="1" defTabSz="914400">
              <a:spcBef>
                <a:spcPts val="360"/>
              </a:spcBef>
              <a:buClr>
                <a:srgbClr val="EC008C"/>
              </a:buClr>
              <a:buSzPts val="1800"/>
              <a:tabLst>
                <a:tab pos="804863" algn="l"/>
              </a:tabLst>
            </a:pPr>
            <a:endParaRPr lang="en-US" sz="1400" b="1" i="1" kern="0" dirty="0">
              <a:solidFill>
                <a:srgbClr val="000000"/>
              </a:solidFill>
              <a:latin typeface="Calibri Light" panose="020F0302020204030204" pitchFamily="34" charset="0"/>
              <a:cs typeface="Calibri Light" panose="020F0302020204030204" pitchFamily="34" charset="0"/>
              <a:sym typeface="Calibri"/>
            </a:endParaRPr>
          </a:p>
          <a:p>
            <a:pPr marL="796925" lvl="1" indent="-354013" defTabSz="914400">
              <a:spcBef>
                <a:spcPts val="360"/>
              </a:spcBef>
              <a:buClr>
                <a:srgbClr val="EC008C"/>
              </a:buClr>
              <a:buSzPts val="1800"/>
              <a:buFont typeface="Calibri"/>
              <a:buChar char="»"/>
            </a:pPr>
            <a:r>
              <a:rPr lang="nl-BE" sz="2000" b="1" kern="0" dirty="0" err="1">
                <a:solidFill>
                  <a:srgbClr val="000000"/>
                </a:solidFill>
                <a:latin typeface="Calibri Light" panose="020F0302020204030204" pitchFamily="34" charset="0"/>
                <a:cs typeface="Calibri Light" panose="020F0302020204030204" pitchFamily="34" charset="0"/>
                <a:sym typeface="Calibri"/>
              </a:rPr>
              <a:t>Other</a:t>
            </a:r>
            <a:r>
              <a:rPr lang="nl-BE" sz="2000" b="1" kern="0" dirty="0">
                <a:solidFill>
                  <a:srgbClr val="000000"/>
                </a:solidFill>
                <a:latin typeface="Calibri Light" panose="020F0302020204030204" pitchFamily="34" charset="0"/>
                <a:cs typeface="Calibri Light" panose="020F0302020204030204" pitchFamily="34" charset="0"/>
                <a:sym typeface="Calibri"/>
              </a:rPr>
              <a:t> topics </a:t>
            </a:r>
            <a:r>
              <a:rPr lang="nl-BE" sz="2000" b="1" kern="0" dirty="0" err="1">
                <a:solidFill>
                  <a:srgbClr val="000000"/>
                </a:solidFill>
                <a:latin typeface="Calibri Light" panose="020F0302020204030204" pitchFamily="34" charset="0"/>
                <a:cs typeface="Calibri Light" panose="020F0302020204030204" pitchFamily="34" charset="0"/>
                <a:sym typeface="Calibri"/>
              </a:rPr>
              <a:t>for</a:t>
            </a:r>
            <a:r>
              <a:rPr lang="nl-BE" sz="2000" b="1" kern="0" dirty="0">
                <a:solidFill>
                  <a:srgbClr val="000000"/>
                </a:solidFill>
                <a:latin typeface="Calibri Light" panose="020F0302020204030204" pitchFamily="34" charset="0"/>
                <a:cs typeface="Calibri Light" panose="020F0302020204030204" pitchFamily="34" charset="0"/>
                <a:sym typeface="Calibri"/>
              </a:rPr>
              <a:t> next meetings</a:t>
            </a:r>
          </a:p>
          <a:p>
            <a:pPr marL="442912" lvl="1" defTabSz="914400">
              <a:spcBef>
                <a:spcPts val="360"/>
              </a:spcBef>
              <a:buClr>
                <a:srgbClr val="EC008C"/>
              </a:buClr>
              <a:buSzPts val="1800"/>
              <a:tabLst>
                <a:tab pos="804863" algn="l"/>
              </a:tabLst>
            </a:pPr>
            <a:r>
              <a:rPr lang="en-US" sz="1400" b="1" i="1" kern="0" dirty="0">
                <a:solidFill>
                  <a:srgbClr val="000000"/>
                </a:solidFill>
                <a:latin typeface="Calibri Light" panose="020F0302020204030204" pitchFamily="34" charset="0"/>
                <a:cs typeface="Calibri Light" panose="020F0302020204030204" pitchFamily="34" charset="0"/>
                <a:sym typeface="Calibri"/>
              </a:rPr>
              <a:t>	</a:t>
            </a:r>
            <a:r>
              <a:rPr lang="en-US" sz="1400" kern="0" dirty="0">
                <a:solidFill>
                  <a:srgbClr val="000000"/>
                </a:solidFill>
                <a:latin typeface="Calibri Light" panose="020F0302020204030204" pitchFamily="34" charset="0"/>
                <a:cs typeface="Calibri Light" panose="020F0302020204030204" pitchFamily="34" charset="0"/>
                <a:sym typeface="Calibri"/>
              </a:rPr>
              <a:t>Mobility with associated members.</a:t>
            </a:r>
          </a:p>
          <a:p>
            <a:pPr marL="442912" lvl="1" defTabSz="914400">
              <a:spcBef>
                <a:spcPts val="360"/>
              </a:spcBef>
              <a:buClr>
                <a:srgbClr val="EC008C"/>
              </a:buClr>
              <a:buSzPts val="1800"/>
              <a:tabLst>
                <a:tab pos="804863" algn="l"/>
              </a:tabLst>
            </a:pPr>
            <a:r>
              <a:rPr lang="nl-BE" sz="1400" kern="0" dirty="0">
                <a:solidFill>
                  <a:srgbClr val="000000"/>
                </a:solidFill>
                <a:latin typeface="Calibri Light" panose="020F0302020204030204" pitchFamily="34" charset="0"/>
                <a:cs typeface="Calibri Light" panose="020F0302020204030204" pitchFamily="34" charset="0"/>
                <a:sym typeface="Calibri"/>
              </a:rPr>
              <a:t>	</a:t>
            </a:r>
            <a:r>
              <a:rPr lang="nl-BE" sz="1400" kern="0" dirty="0" err="1">
                <a:solidFill>
                  <a:srgbClr val="000000"/>
                </a:solidFill>
                <a:latin typeface="Calibri Light" panose="020F0302020204030204" pitchFamily="34" charset="0"/>
                <a:cs typeface="Calibri Light" panose="020F0302020204030204" pitchFamily="34" charset="0"/>
                <a:sym typeface="Calibri"/>
              </a:rPr>
              <a:t>Staff</a:t>
            </a:r>
            <a:r>
              <a:rPr lang="nl-BE" sz="1400" kern="0" dirty="0">
                <a:solidFill>
                  <a:srgbClr val="000000"/>
                </a:solidFill>
                <a:latin typeface="Calibri Light" panose="020F0302020204030204" pitchFamily="34" charset="0"/>
                <a:cs typeface="Calibri Light" panose="020F0302020204030204" pitchFamily="34" charset="0"/>
                <a:sym typeface="Calibri"/>
              </a:rPr>
              <a:t> exchange on </a:t>
            </a:r>
            <a:r>
              <a:rPr lang="nl-BE" sz="1400" kern="0" dirty="0" err="1">
                <a:solidFill>
                  <a:srgbClr val="000000"/>
                </a:solidFill>
                <a:latin typeface="Calibri Light" panose="020F0302020204030204" pitchFamily="34" charset="0"/>
                <a:cs typeface="Calibri Light" panose="020F0302020204030204" pitchFamily="34" charset="0"/>
                <a:sym typeface="Calibri"/>
              </a:rPr>
              <a:t>how</a:t>
            </a:r>
            <a:r>
              <a:rPr lang="nl-BE" sz="1400" kern="0" dirty="0">
                <a:solidFill>
                  <a:srgbClr val="000000"/>
                </a:solidFill>
                <a:latin typeface="Calibri Light" panose="020F0302020204030204" pitchFamily="34" charset="0"/>
                <a:cs typeface="Calibri Light" panose="020F0302020204030204" pitchFamily="34" charset="0"/>
                <a:sym typeface="Calibri"/>
              </a:rPr>
              <a:t> </a:t>
            </a:r>
            <a:r>
              <a:rPr lang="nl-BE" sz="1400" kern="0" dirty="0" err="1">
                <a:solidFill>
                  <a:srgbClr val="000000"/>
                </a:solidFill>
                <a:latin typeface="Calibri Light" panose="020F0302020204030204" pitchFamily="34" charset="0"/>
                <a:cs typeface="Calibri Light" panose="020F0302020204030204" pitchFamily="34" charset="0"/>
                <a:sym typeface="Calibri"/>
              </a:rPr>
              <a:t>to</a:t>
            </a:r>
            <a:r>
              <a:rPr lang="nl-BE" sz="1400" kern="0" dirty="0">
                <a:solidFill>
                  <a:srgbClr val="000000"/>
                </a:solidFill>
                <a:latin typeface="Calibri Light" panose="020F0302020204030204" pitchFamily="34" charset="0"/>
                <a:cs typeface="Calibri Light" panose="020F0302020204030204" pitchFamily="34" charset="0"/>
                <a:sym typeface="Calibri"/>
              </a:rPr>
              <a:t> </a:t>
            </a:r>
            <a:r>
              <a:rPr lang="nl-BE" sz="1400" kern="0" dirty="0" err="1">
                <a:solidFill>
                  <a:srgbClr val="000000"/>
                </a:solidFill>
                <a:latin typeface="Calibri Light" panose="020F0302020204030204" pitchFamily="34" charset="0"/>
                <a:cs typeface="Calibri Light" panose="020F0302020204030204" pitchFamily="34" charset="0"/>
                <a:sym typeface="Calibri"/>
              </a:rPr>
              <a:t>organise</a:t>
            </a:r>
            <a:r>
              <a:rPr lang="nl-BE" sz="1400" kern="0" dirty="0">
                <a:solidFill>
                  <a:srgbClr val="000000"/>
                </a:solidFill>
                <a:latin typeface="Calibri Light" panose="020F0302020204030204" pitchFamily="34" charset="0"/>
                <a:cs typeface="Calibri Light" panose="020F0302020204030204" pitchFamily="34" charset="0"/>
                <a:sym typeface="Calibri"/>
              </a:rPr>
              <a:t> a BIP.</a:t>
            </a:r>
            <a:endParaRPr lang="en-US" sz="1400" kern="0" dirty="0">
              <a:solidFill>
                <a:srgbClr val="000000"/>
              </a:solidFill>
              <a:latin typeface="Calibri Light" panose="020F0302020204030204" pitchFamily="34" charset="0"/>
              <a:cs typeface="Calibri Light" panose="020F0302020204030204" pitchFamily="34" charset="0"/>
              <a:sym typeface="Calibri"/>
            </a:endParaRPr>
          </a:p>
          <a:p>
            <a:pPr marL="442912" lvl="1" defTabSz="914400">
              <a:spcBef>
                <a:spcPts val="360"/>
              </a:spcBef>
              <a:buClr>
                <a:srgbClr val="EC008C"/>
              </a:buClr>
              <a:buSzPts val="1800"/>
              <a:tabLst>
                <a:tab pos="804863" algn="l"/>
              </a:tabLst>
            </a:pPr>
            <a:endParaRPr lang="en-US" sz="1400" b="1" i="1" kern="0" dirty="0">
              <a:solidFill>
                <a:srgbClr val="000000"/>
              </a:solidFill>
              <a:latin typeface="Calibri Light" panose="020F0302020204030204" pitchFamily="34" charset="0"/>
              <a:cs typeface="Calibri Light" panose="020F0302020204030204" pitchFamily="34" charset="0"/>
              <a:sym typeface="Calibri"/>
            </a:endParaRPr>
          </a:p>
          <a:p>
            <a:pPr marL="442912" lvl="1" defTabSz="914400">
              <a:spcBef>
                <a:spcPts val="360"/>
              </a:spcBef>
              <a:buClr>
                <a:srgbClr val="EC008C"/>
              </a:buClr>
              <a:buSzPts val="1800"/>
              <a:tabLst>
                <a:tab pos="804863" algn="l"/>
              </a:tabLst>
            </a:pPr>
            <a:endParaRPr lang="en-US" sz="1400" b="1" i="1" kern="0" dirty="0">
              <a:solidFill>
                <a:srgbClr val="000000"/>
              </a:solidFill>
              <a:latin typeface="Calibri Light" panose="020F0302020204030204" pitchFamily="34" charset="0"/>
              <a:cs typeface="Calibri Light" panose="020F0302020204030204" pitchFamily="34" charset="0"/>
              <a:sym typeface="Calibri"/>
            </a:endParaRPr>
          </a:p>
        </p:txBody>
      </p:sp>
      <p:sp>
        <p:nvSpPr>
          <p:cNvPr id="7" name="Google Shape;138;g5cb4b3dfb4_0_177">
            <a:extLst>
              <a:ext uri="{FF2B5EF4-FFF2-40B4-BE49-F238E27FC236}">
                <a16:creationId xmlns:a16="http://schemas.microsoft.com/office/drawing/2014/main" id="{D7B730A5-1984-4F15-8BE3-6F68C347D5E4}"/>
              </a:ext>
            </a:extLst>
          </p:cNvPr>
          <p:cNvSpPr txBox="1">
            <a:spLocks/>
          </p:cNvSpPr>
          <p:nvPr/>
        </p:nvSpPr>
        <p:spPr>
          <a:xfrm>
            <a:off x="377746" y="333214"/>
            <a:ext cx="8219400" cy="8119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Monda"/>
              <a:buNone/>
              <a:defRPr sz="3200" b="1" i="0" u="none" strike="noStrike" cap="none">
                <a:solidFill>
                  <a:schemeClr val="dk1"/>
                </a:solidFill>
                <a:latin typeface="Monda"/>
                <a:ea typeface="Monda"/>
                <a:cs typeface="Monda"/>
                <a:sym typeface="Mond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Monda"/>
              <a:buNone/>
              <a:tabLst/>
              <a:defRPr/>
            </a:pPr>
            <a:r>
              <a:rPr kumimoji="0" lang="fr-FR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Light" panose="020F0302020204030204" pitchFamily="34" charset="0"/>
                <a:cs typeface="Calibri Light" panose="020F0302020204030204" pitchFamily="34" charset="0"/>
                <a:sym typeface="Monda"/>
              </a:rPr>
              <a:t>Overview</a:t>
            </a:r>
            <a:r>
              <a:rPr kumimoji="0" lang="fr-FR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Light" panose="020F0302020204030204" pitchFamily="34" charset="0"/>
                <a:cs typeface="Calibri Light" panose="020F0302020204030204" pitchFamily="34" charset="0"/>
                <a:sym typeface="Monda"/>
              </a:rPr>
              <a:t> of discussion</a:t>
            </a:r>
          </a:p>
        </p:txBody>
      </p:sp>
    </p:spTree>
    <p:extLst>
      <p:ext uri="{BB962C8B-B14F-4D97-AF65-F5344CB8AC3E}">
        <p14:creationId xmlns:p14="http://schemas.microsoft.com/office/powerpoint/2010/main" val="415891273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GUID" val="19ea59a8-5860-4cb6-8969-084fae44e920"/>
</p:tagLst>
</file>

<file path=ppt/theme/theme1.xml><?xml version="1.0" encoding="utf-8"?>
<a:theme xmlns:a="http://schemas.openxmlformats.org/drawingml/2006/main" name="1_Office Theme">
  <a:themeElements>
    <a:clrScheme name="CLUSTER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EC008C"/>
      </a:accent1>
      <a:accent2>
        <a:srgbClr val="D84491"/>
      </a:accent2>
      <a:accent3>
        <a:srgbClr val="00A0E3"/>
      </a:accent3>
      <a:accent4>
        <a:srgbClr val="D3F0FF"/>
      </a:accent4>
      <a:accent5>
        <a:srgbClr val="A2C1FF"/>
      </a:accent5>
      <a:accent6>
        <a:srgbClr val="E2D3FF"/>
      </a:accent6>
      <a:hlink>
        <a:srgbClr val="D3F0FF"/>
      </a:hlink>
      <a:folHlink>
        <a:srgbClr val="D3F0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307</TotalTime>
  <Words>634</Words>
  <Application>Microsoft Office PowerPoint</Application>
  <PresentationFormat>On-screen Show (4:3)</PresentationFormat>
  <Paragraphs>79</Paragraphs>
  <Slides>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Monda</vt:lpstr>
      <vt:lpstr>1_Office Theme</vt:lpstr>
      <vt:lpstr>CLUSTER Task Force Mobility  Erasmus+ Coordinators   22nd September 2022 11:00 – 13:00 CET </vt:lpstr>
      <vt:lpstr>PowerPoint Presentation</vt:lpstr>
      <vt:lpstr> 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CLUSTER Task Force Mobility  Erasmus+ Coordinators   July 2021 1 hour</dc:title>
  <dc:creator>FIRMIN Line (firminli)</dc:creator>
  <cp:lastModifiedBy>Jos Vander Sloten</cp:lastModifiedBy>
  <cp:revision>85</cp:revision>
  <dcterms:created xsi:type="dcterms:W3CDTF">2021-06-07T14:37:12Z</dcterms:created>
  <dcterms:modified xsi:type="dcterms:W3CDTF">2022-09-23T08:29:47Z</dcterms:modified>
</cp:coreProperties>
</file>