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7" r:id="rId2"/>
  </p:sldMasterIdLst>
  <p:notesMasterIdLst>
    <p:notesMasterId r:id="rId9"/>
  </p:notesMasterIdLst>
  <p:handoutMasterIdLst>
    <p:handoutMasterId r:id="rId10"/>
  </p:handoutMasterIdLst>
  <p:sldIdLst>
    <p:sldId id="265" r:id="rId3"/>
    <p:sldId id="497" r:id="rId4"/>
    <p:sldId id="1119" r:id="rId5"/>
    <p:sldId id="1120" r:id="rId6"/>
    <p:sldId id="1122" r:id="rId7"/>
    <p:sldId id="112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08" y="192"/>
      </p:cViewPr>
      <p:guideLst>
        <p:guide orient="horz" pos="2160"/>
        <p:guide pos="3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003C04-FDE5-4041-AAB5-BF4AAB74D5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AC128B-6C03-9649-81E2-5510171868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EB672-3DD9-734D-B2E5-B4F4DEB611EB}" type="datetimeFigureOut">
              <a:rPr lang="en-US" smtClean="0"/>
              <a:t>9/23/22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0268E-1C20-E04A-86E8-7C09A45C1D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3E0AB-ED36-C54C-B646-92FA7D7F5A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84515-9509-DE4D-A8C8-DC352D55A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2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F67E3-005B-4A5B-A64B-4E620D6532D3}" type="datetimeFigureOut">
              <a:rPr lang="nl-NL" smtClean="0"/>
              <a:t>23-09-22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6EB55-D046-4316-A421-6DEA4C9E91D3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421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>
                <a:solidFill>
                  <a:prstClr val="black"/>
                </a:solidFill>
              </a:rPr>
              <a:pPr/>
              <a:t>1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2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0" y="4679576"/>
            <a:ext cx="9144000" cy="2175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76000" y="1080000"/>
            <a:ext cx="4919366" cy="402479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576000" y="5392800"/>
            <a:ext cx="4919366" cy="8207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5" y="1646238"/>
            <a:ext cx="2498893" cy="4567361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9319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791" y="1350253"/>
            <a:ext cx="4648209" cy="550774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6516950" cy="238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6516947" cy="1655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7174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791" y="701033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516951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516951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1DEF1EF-FEF3-45B0-9EA7-03540C1D1CFC}" type="datetime1">
              <a:rPr lang="nl-BE" smtClean="0"/>
              <a:t>23/09/22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dirty="0"/>
              <a:t>Faculteit Ingenieurswetenschappen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1481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791" y="702253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516951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516951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3ABB213-8861-49AE-AC71-736CAB34E78F}" type="datetime1">
              <a:rPr lang="nl-BE" smtClean="0"/>
              <a:t>23/09/22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dirty="0"/>
              <a:t>Faculteit Ingenieurswetenschappen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441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2B53-1A24-4450-83DC-13FB3E589BB1}" type="datetime1">
              <a:rPr lang="nl-BE" smtClean="0"/>
              <a:t>23/09/22</a:t>
            </a:fld>
            <a:endParaRPr lang="nl-NL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 Ingenieurswetenschappen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6263" y="1655999"/>
            <a:ext cx="7991475" cy="43923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39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0" y="1800000"/>
            <a:ext cx="4921624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4359600"/>
            <a:ext cx="4921624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51AC1B5-B0CA-4210-AA66-B9B41C0CBAEE}" type="datetime1">
              <a:rPr lang="nl-BE" smtClean="0"/>
              <a:t>23/09/22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dirty="0"/>
              <a:t>Faculteit Ingenieurswetenschappen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5" y="663108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sz="quarter" idx="18"/>
          </p:nvPr>
        </p:nvSpPr>
        <p:spPr>
          <a:xfrm>
            <a:off x="6071364" y="3435334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2229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4921200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4921200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ECCAB7-7BD0-4511-9D83-6310EBDDFA94}" type="datetime1">
              <a:rPr lang="nl-BE" smtClean="0"/>
              <a:t>23/09/22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dirty="0"/>
              <a:t>Faculteit Ingenieurswetenschappen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5" y="663108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8"/>
          </p:nvPr>
        </p:nvSpPr>
        <p:spPr>
          <a:xfrm>
            <a:off x="6071364" y="3435334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0619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656000"/>
            <a:ext cx="3924000" cy="439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738" y="1656000"/>
            <a:ext cx="3924000" cy="439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F011-7C77-4F00-8F84-FFDD272C8E33}" type="datetime1">
              <a:rPr lang="nl-BE" smtClean="0"/>
              <a:t>23/09/22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 Ingenieurswetenschappen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63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459" y="1656000"/>
            <a:ext cx="3924000" cy="57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459" y="2339788"/>
            <a:ext cx="3924000" cy="3708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49" y="1656000"/>
            <a:ext cx="3924000" cy="57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49" y="2339789"/>
            <a:ext cx="3924000" cy="37085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096F-507C-4BC3-8318-E01478A969DE}" type="datetime1">
              <a:rPr lang="nl-BE" smtClean="0"/>
              <a:t>23/09/22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 Ingenieurswetenschappen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20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D5D1-7415-4A63-86E8-FCD4F231B1E4}" type="datetime1">
              <a:rPr lang="nl-BE" smtClean="0"/>
              <a:t>23/09/22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 Ingenieurswetenschappen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36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81FF-E410-4B1A-87B2-1461AECC65BC}" type="datetime1">
              <a:rPr lang="nl-BE" smtClean="0"/>
              <a:t>23/09/22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 Ingenieurswetenschappen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53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68772" y="860612"/>
            <a:ext cx="7806456" cy="44851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0DC0-798E-4FD7-B7A9-07130F4C8BE2}" type="datetime1">
              <a:rPr lang="nl-BE" smtClean="0"/>
              <a:t>23/09/22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 Ingenieurswetenschappen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849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6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9EA00BD9-DFE7-4AE3-B2D3-C18BF4B27EC5}" type="datetime1">
              <a:rPr lang="nl-BE" smtClean="0"/>
              <a:t>23/09/22</a:t>
            </a:fld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7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200" y="6353999"/>
            <a:ext cx="1008305" cy="360000"/>
          </a:xfrm>
          <a:prstGeom prst="rect">
            <a:avLst/>
          </a:prstGeom>
        </p:spPr>
      </p:pic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86250" y="6210000"/>
            <a:ext cx="369255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 dirty="0"/>
              <a:t>Faculteit Ingenieurswetenschappen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7991738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655999"/>
            <a:ext cx="7991738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49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  <p:sldLayoutId id="2147483664" r:id="rId5"/>
    <p:sldLayoutId id="2147483665" r:id="rId6"/>
    <p:sldLayoutId id="2147483666" r:id="rId7"/>
    <p:sldLayoutId id="2147483667" r:id="rId8"/>
    <p:sldLayoutId id="2147483676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5397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6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AC7467B5-EFFF-4661-AD45-EC8EC7028B42}" type="datetime1">
              <a:rPr lang="nl-BE" smtClean="0"/>
              <a:t>23/09/22</a:t>
            </a:fld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200" y="6353999"/>
            <a:ext cx="1008305" cy="360000"/>
          </a:xfrm>
          <a:prstGeom prst="rect">
            <a:avLst/>
          </a:prstGeom>
        </p:spPr>
      </p:pic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86250" y="6210000"/>
            <a:ext cx="369255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 dirty="0"/>
              <a:t>Faculteit Ingenieurswetenschappen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7991738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7991738" cy="443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8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  <p:sldLayoutId id="214748368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5397" userDrawn="1">
          <p15:clr>
            <a:srgbClr val="F26B43"/>
          </p15:clr>
        </p15:guide>
        <p15:guide id="3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2361" y="1069243"/>
            <a:ext cx="5495365" cy="4024798"/>
          </a:xfrm>
        </p:spPr>
        <p:txBody>
          <a:bodyPr>
            <a:normAutofit fontScale="90000"/>
          </a:bodyPr>
          <a:lstStyle/>
          <a:p>
            <a:br>
              <a:rPr lang="nl-BE" sz="3400" dirty="0"/>
            </a:br>
            <a:br>
              <a:rPr lang="nl-BE" sz="3400" dirty="0"/>
            </a:br>
            <a:br>
              <a:rPr lang="nl-BE" sz="3400" dirty="0"/>
            </a:br>
            <a:r>
              <a:rPr lang="nl-BE" sz="3400" dirty="0"/>
              <a:t>European University Initiatives</a:t>
            </a:r>
            <a:br>
              <a:rPr lang="nl-BE" sz="3400" dirty="0"/>
            </a:br>
            <a:r>
              <a:rPr lang="nl-BE" sz="3400" dirty="0"/>
              <a:t>‘</a:t>
            </a:r>
            <a:r>
              <a:rPr lang="nl-BE" sz="3400" i="1" dirty="0"/>
              <a:t>future of CLUSTER</a:t>
            </a:r>
            <a:r>
              <a:rPr lang="nl-BE" sz="3400" dirty="0"/>
              <a:t>’</a:t>
            </a:r>
            <a:br>
              <a:rPr lang="nl-BE" sz="3400" dirty="0"/>
            </a:br>
            <a:r>
              <a:rPr lang="nl-BE" sz="2000" dirty="0"/>
              <a:t>SC-Torino 09/22</a:t>
            </a:r>
            <a:br>
              <a:rPr lang="nl-BE" sz="3400" dirty="0"/>
            </a:br>
            <a:br>
              <a:rPr lang="nl-BE" sz="3400" dirty="0"/>
            </a:br>
            <a:r>
              <a:rPr lang="nl-BE" sz="1800" i="1" dirty="0"/>
              <a:t>Peter Van Puyvelde</a:t>
            </a:r>
            <a:br>
              <a:rPr lang="nl-BE" sz="1800" i="1" dirty="0"/>
            </a:br>
            <a:r>
              <a:rPr lang="nl-BE" sz="1800" i="1" dirty="0"/>
              <a:t>dean Faculty of Engineering Science</a:t>
            </a:r>
            <a:br>
              <a:rPr lang="nl-BE" sz="1800" i="1" dirty="0"/>
            </a:br>
            <a:r>
              <a:rPr lang="nl-BE" sz="1800" i="1" dirty="0"/>
              <a:t>KU Leuven</a:t>
            </a:r>
            <a:br>
              <a:rPr lang="nl-BE" sz="3400" dirty="0"/>
            </a:br>
            <a:br>
              <a:rPr lang="nl-BE" sz="3400" dirty="0"/>
            </a:br>
            <a:endParaRPr lang="nl-BE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9CA50-FACC-9D44-8066-D8D8AC095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25" y="907877"/>
            <a:ext cx="3042398" cy="4056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393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0DCB4CC-C26B-E34C-A9F3-4A8B183BC1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43" y="305894"/>
            <a:ext cx="5858811" cy="618026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 Ingenieurswetenschappen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/>
              <a:t>spider in the web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8C7F80-7C6B-814F-95C7-1D0415DC33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7530" y="1199840"/>
            <a:ext cx="8283958" cy="43923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10" name="Graphique 6">
            <a:extLst>
              <a:ext uri="{FF2B5EF4-FFF2-40B4-BE49-F238E27FC236}">
                <a16:creationId xmlns:a16="http://schemas.microsoft.com/office/drawing/2014/main" id="{760C7DF3-F446-AF48-9957-E0B2194EA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9254" y="2513900"/>
            <a:ext cx="1383228" cy="882128"/>
          </a:xfrm>
          <a:prstGeom prst="rect">
            <a:avLst/>
          </a:prstGeom>
        </p:spPr>
      </p:pic>
      <p:pic>
        <p:nvPicPr>
          <p:cNvPr id="11" name="Image 7">
            <a:extLst>
              <a:ext uri="{FF2B5EF4-FFF2-40B4-BE49-F238E27FC236}">
                <a16:creationId xmlns:a16="http://schemas.microsoft.com/office/drawing/2014/main" id="{C62C784B-203B-6D4C-9118-FCF702356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060" y="2153822"/>
            <a:ext cx="1952294" cy="673342"/>
          </a:xfrm>
          <a:prstGeom prst="rect">
            <a:avLst/>
          </a:prstGeom>
        </p:spPr>
      </p:pic>
      <p:pic>
        <p:nvPicPr>
          <p:cNvPr id="12" name="Image 9">
            <a:extLst>
              <a:ext uri="{FF2B5EF4-FFF2-40B4-BE49-F238E27FC236}">
                <a16:creationId xmlns:a16="http://schemas.microsoft.com/office/drawing/2014/main" id="{2CCDF1A5-BD4E-B647-905F-BB0C4173C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8543" y="4231866"/>
            <a:ext cx="1979596" cy="1136292"/>
          </a:xfrm>
          <a:prstGeom prst="rect">
            <a:avLst/>
          </a:prstGeom>
        </p:spPr>
      </p:pic>
      <p:pic>
        <p:nvPicPr>
          <p:cNvPr id="13" name="Image 14">
            <a:extLst>
              <a:ext uri="{FF2B5EF4-FFF2-40B4-BE49-F238E27FC236}">
                <a16:creationId xmlns:a16="http://schemas.microsoft.com/office/drawing/2014/main" id="{89FC8E35-5CEF-4C4E-8A68-AA01DFCFA9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938" y="3623481"/>
            <a:ext cx="1358970" cy="1035103"/>
          </a:xfrm>
          <a:prstGeom prst="rect">
            <a:avLst/>
          </a:prstGeom>
        </p:spPr>
      </p:pic>
      <p:pic>
        <p:nvPicPr>
          <p:cNvPr id="15" name="Google Shape;15;p27" descr="R:\D_VIII\VIIIc\4_Netzwerke_und_Messen\4.1 Netzwerke\CLUSTER\8 Website PR\Logos\Cluster_logo_small.png">
            <a:extLst>
              <a:ext uri="{FF2B5EF4-FFF2-40B4-BE49-F238E27FC236}">
                <a16:creationId xmlns:a16="http://schemas.microsoft.com/office/drawing/2014/main" id="{5631C6CE-C64A-C44E-960D-CF612F68868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63682" y="3016900"/>
            <a:ext cx="2555775" cy="113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5;p27" descr="R:\D_VIII\VIIIc\4_Netzwerke_und_Messen\4.1 Netzwerke\CLUSTER\8 Website PR\Logos\Cluster_logo_small.png">
            <a:extLst>
              <a:ext uri="{FF2B5EF4-FFF2-40B4-BE49-F238E27FC236}">
                <a16:creationId xmlns:a16="http://schemas.microsoft.com/office/drawing/2014/main" id="{0ADC65CE-D4FF-4B4F-A465-7A6722E4892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30678" y="44324"/>
            <a:ext cx="1161073" cy="41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587D76-A8B8-464C-8C15-BF0F3F20F0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68" y="1074266"/>
            <a:ext cx="2098917" cy="11876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962995-2F35-124D-9088-F5309AA71D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346" y="1035988"/>
            <a:ext cx="1767075" cy="6433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E56D0A1-5D41-8B40-A5BA-B30539C69E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06" y="5187595"/>
            <a:ext cx="1457232" cy="5905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D70A12-5290-8440-9445-8E2D7B701DEF}"/>
              </a:ext>
            </a:extLst>
          </p:cNvPr>
          <p:cNvSpPr txBox="1"/>
          <p:nvPr/>
        </p:nvSpPr>
        <p:spPr>
          <a:xfrm>
            <a:off x="576000" y="548286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50C625D-A800-FB41-B1A1-5284DE21A1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38" y="4755589"/>
            <a:ext cx="1309384" cy="1409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2414BDA-6698-1342-9EE6-DDC55B2FC5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00" y="1164279"/>
            <a:ext cx="23622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 Ingenieurswetenschappen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/>
              <a:t>spider in the web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8C7F80-7C6B-814F-95C7-1D0415DC33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7530" y="1199840"/>
            <a:ext cx="8283958" cy="43923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C4D17A-4D1B-8E41-A19B-25460A9D528B}"/>
              </a:ext>
            </a:extLst>
          </p:cNvPr>
          <p:cNvSpPr txBox="1"/>
          <p:nvPr/>
        </p:nvSpPr>
        <p:spPr>
          <a:xfrm>
            <a:off x="653830" y="1183334"/>
            <a:ext cx="7697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what is common?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B2649F-C321-8749-9616-0B2AFA333B16}"/>
              </a:ext>
            </a:extLst>
          </p:cNvPr>
          <p:cNvSpPr txBox="1"/>
          <p:nvPr/>
        </p:nvSpPr>
        <p:spPr>
          <a:xfrm>
            <a:off x="937532" y="1560431"/>
            <a:ext cx="7953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are </a:t>
            </a:r>
            <a:r>
              <a:rPr lang="en-US" sz="2000" b="1" dirty="0"/>
              <a:t>engineering</a:t>
            </a:r>
            <a:r>
              <a:rPr lang="en-US" sz="2000" dirty="0"/>
              <a:t> oriented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work on </a:t>
            </a:r>
            <a:r>
              <a:rPr lang="en-US" sz="2000" b="1" dirty="0"/>
              <a:t>common topics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962A1-597D-F440-8619-D6B833352A39}"/>
              </a:ext>
            </a:extLst>
          </p:cNvPr>
          <p:cNvSpPr txBox="1"/>
          <p:nvPr/>
        </p:nvSpPr>
        <p:spPr>
          <a:xfrm>
            <a:off x="1234757" y="2198834"/>
            <a:ext cx="78569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virtual mobility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entrepeneurship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link with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microcredentials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Life Long Learning</a:t>
            </a:r>
          </a:p>
        </p:txBody>
      </p:sp>
      <p:pic>
        <p:nvPicPr>
          <p:cNvPr id="12" name="Google Shape;15;p27" descr="R:\D_VIII\VIIIc\4_Netzwerke_und_Messen\4.1 Netzwerke\CLUSTER\8 Website PR\Logos\Cluster_logo_small.png">
            <a:extLst>
              <a:ext uri="{FF2B5EF4-FFF2-40B4-BE49-F238E27FC236}">
                <a16:creationId xmlns:a16="http://schemas.microsoft.com/office/drawing/2014/main" id="{F2DB065C-23A7-984A-A943-B7E9C8677E7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0678" y="44324"/>
            <a:ext cx="1161073" cy="4146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Down Arrow 12">
            <a:extLst>
              <a:ext uri="{FF2B5EF4-FFF2-40B4-BE49-F238E27FC236}">
                <a16:creationId xmlns:a16="http://schemas.microsoft.com/office/drawing/2014/main" id="{0FEA5894-1612-8241-9B58-CCF71D2298EE}"/>
              </a:ext>
            </a:extLst>
          </p:cNvPr>
          <p:cNvSpPr/>
          <p:nvPr/>
        </p:nvSpPr>
        <p:spPr>
          <a:xfrm rot="16200000">
            <a:off x="3677773" y="2602911"/>
            <a:ext cx="484094" cy="52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468E2B-823E-2A4D-80CF-89F2F7AE363F}"/>
              </a:ext>
            </a:extLst>
          </p:cNvPr>
          <p:cNvSpPr txBox="1"/>
          <p:nvPr/>
        </p:nvSpPr>
        <p:spPr>
          <a:xfrm>
            <a:off x="4207250" y="2550408"/>
            <a:ext cx="498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use CLUSTER as pilot lab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4B429-52F4-2A4A-B0D9-3C41218AD1AB}"/>
              </a:ext>
            </a:extLst>
          </p:cNvPr>
          <p:cNvSpPr txBox="1"/>
          <p:nvPr/>
        </p:nvSpPr>
        <p:spPr>
          <a:xfrm>
            <a:off x="2688387" y="3773587"/>
            <a:ext cx="645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‘small enough to be flexible, big enough to be important’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F4750149-EB5C-E746-BD4B-49030A0856D8}"/>
              </a:ext>
            </a:extLst>
          </p:cNvPr>
          <p:cNvSpPr/>
          <p:nvPr/>
        </p:nvSpPr>
        <p:spPr>
          <a:xfrm>
            <a:off x="5890478" y="3150399"/>
            <a:ext cx="484094" cy="52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99D342-848B-BD44-AD66-E57B68A3310C}"/>
              </a:ext>
            </a:extLst>
          </p:cNvPr>
          <p:cNvSpPr txBox="1"/>
          <p:nvPr/>
        </p:nvSpPr>
        <p:spPr>
          <a:xfrm>
            <a:off x="2736575" y="4128920"/>
            <a:ext cx="4933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Lucida Grande" panose="020B0600040502020204" pitchFamily="34" charset="0"/>
              <a:buChar char="→"/>
            </a:pPr>
            <a:r>
              <a:rPr lang="en-US" dirty="0"/>
              <a:t>sharing practices is nice and necessary</a:t>
            </a:r>
          </a:p>
          <a:p>
            <a:pPr marL="285750" indent="-285750">
              <a:buFont typeface="Lucida Grande" panose="020B0600040502020204" pitchFamily="34" charset="0"/>
              <a:buChar char="→"/>
            </a:pPr>
            <a:r>
              <a:rPr lang="en-US" dirty="0"/>
              <a:t>trying out things is probably nicer</a:t>
            </a:r>
          </a:p>
        </p:txBody>
      </p:sp>
    </p:spTree>
    <p:extLst>
      <p:ext uri="{BB962C8B-B14F-4D97-AF65-F5344CB8AC3E}">
        <p14:creationId xmlns:p14="http://schemas.microsoft.com/office/powerpoint/2010/main" val="372771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 Ingenieurswetenschappen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/>
              <a:t>spider in the web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8C7F80-7C6B-814F-95C7-1D0415DC33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7530" y="1199840"/>
            <a:ext cx="8283958" cy="43923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C4D17A-4D1B-8E41-A19B-25460A9D528B}"/>
              </a:ext>
            </a:extLst>
          </p:cNvPr>
          <p:cNvSpPr txBox="1"/>
          <p:nvPr/>
        </p:nvSpPr>
        <p:spPr>
          <a:xfrm>
            <a:off x="653830" y="1183334"/>
            <a:ext cx="7697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discussion points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B2649F-C321-8749-9616-0B2AFA333B16}"/>
              </a:ext>
            </a:extLst>
          </p:cNvPr>
          <p:cNvSpPr txBox="1"/>
          <p:nvPr/>
        </p:nvSpPr>
        <p:spPr>
          <a:xfrm>
            <a:off x="937532" y="1560431"/>
            <a:ext cx="7953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CLUSTER as pilot 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experiment?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962A1-597D-F440-8619-D6B833352A39}"/>
              </a:ext>
            </a:extLst>
          </p:cNvPr>
          <p:cNvSpPr txBox="1"/>
          <p:nvPr/>
        </p:nvSpPr>
        <p:spPr>
          <a:xfrm>
            <a:off x="1234757" y="2198834"/>
            <a:ext cx="78569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communication and branding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governance and way of 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sustainable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entrepeneurship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associated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Cluster Student </a:t>
            </a:r>
            <a:r>
              <a:rPr lang="en-US" dirty="0" err="1"/>
              <a:t>Organisation</a:t>
            </a:r>
            <a:endParaRPr lang="en-US" dirty="0"/>
          </a:p>
        </p:txBody>
      </p:sp>
      <p:pic>
        <p:nvPicPr>
          <p:cNvPr id="12" name="Google Shape;15;p27" descr="R:\D_VIII\VIIIc\4_Netzwerke_und_Messen\4.1 Netzwerke\CLUSTER\8 Website PR\Logos\Cluster_logo_small.png">
            <a:extLst>
              <a:ext uri="{FF2B5EF4-FFF2-40B4-BE49-F238E27FC236}">
                <a16:creationId xmlns:a16="http://schemas.microsoft.com/office/drawing/2014/main" id="{F2DB065C-23A7-984A-A943-B7E9C8677E7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0678" y="44324"/>
            <a:ext cx="1161073" cy="4146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1659518-C87B-E341-BD17-C46878BEC555}"/>
              </a:ext>
            </a:extLst>
          </p:cNvPr>
          <p:cNvGrpSpPr/>
          <p:nvPr/>
        </p:nvGrpSpPr>
        <p:grpSpPr>
          <a:xfrm>
            <a:off x="5088367" y="2928991"/>
            <a:ext cx="3309917" cy="646331"/>
            <a:chOff x="5088367" y="2928991"/>
            <a:chExt cx="3309917" cy="646331"/>
          </a:xfrm>
        </p:grpSpPr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1EB16600-44E2-B04E-BEFC-25184211A2BE}"/>
                </a:ext>
              </a:extLst>
            </p:cNvPr>
            <p:cNvSpPr/>
            <p:nvPr/>
          </p:nvSpPr>
          <p:spPr>
            <a:xfrm>
              <a:off x="5088367" y="2947595"/>
              <a:ext cx="591671" cy="4840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B2567E-175C-3944-AEC6-F941B74FD0FE}"/>
                </a:ext>
              </a:extLst>
            </p:cNvPr>
            <p:cNvSpPr txBox="1"/>
            <p:nvPr/>
          </p:nvSpPr>
          <p:spPr>
            <a:xfrm>
              <a:off x="5759420" y="2928991"/>
              <a:ext cx="26388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many ‘experiments’ with</a:t>
              </a:r>
            </a:p>
            <a:p>
              <a:pPr algn="ctr"/>
              <a:r>
                <a:rPr lang="en-US" dirty="0"/>
                <a:t>limited resources</a:t>
              </a:r>
            </a:p>
          </p:txBody>
        </p:sp>
      </p:grpSp>
      <p:sp>
        <p:nvSpPr>
          <p:cNvPr id="15" name="Down Arrow 14">
            <a:extLst>
              <a:ext uri="{FF2B5EF4-FFF2-40B4-BE49-F238E27FC236}">
                <a16:creationId xmlns:a16="http://schemas.microsoft.com/office/drawing/2014/main" id="{5C118A18-AFF4-EB4A-B5E2-234C4CB4C877}"/>
              </a:ext>
            </a:extLst>
          </p:cNvPr>
          <p:cNvSpPr/>
          <p:nvPr/>
        </p:nvSpPr>
        <p:spPr>
          <a:xfrm>
            <a:off x="6847562" y="3669299"/>
            <a:ext cx="462579" cy="5238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86A649-69B4-CA4E-B5FC-3D5DEE003FD7}"/>
              </a:ext>
            </a:extLst>
          </p:cNvPr>
          <p:cNvSpPr txBox="1"/>
          <p:nvPr/>
        </p:nvSpPr>
        <p:spPr>
          <a:xfrm>
            <a:off x="5430171" y="4287621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CHOICES!!!</a:t>
            </a:r>
          </a:p>
          <a:p>
            <a:pPr algn="ctr"/>
            <a:r>
              <a:rPr lang="en-US" b="1" dirty="0"/>
              <a:t>CONCRETE DELIVERABLES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E69B3C-86A4-C643-8CBC-66B8B1B0B8A4}"/>
              </a:ext>
            </a:extLst>
          </p:cNvPr>
          <p:cNvSpPr txBox="1"/>
          <p:nvPr/>
        </p:nvSpPr>
        <p:spPr>
          <a:xfrm>
            <a:off x="1151315" y="23569"/>
            <a:ext cx="645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‘small enough to be flexible, big enough to be important’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84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 Ingenieurswetenschappen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/>
              <a:t>spider in the web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8C7F80-7C6B-814F-95C7-1D0415DC33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7530" y="1199840"/>
            <a:ext cx="8283958" cy="43923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C4D17A-4D1B-8E41-A19B-25460A9D528B}"/>
              </a:ext>
            </a:extLst>
          </p:cNvPr>
          <p:cNvSpPr txBox="1"/>
          <p:nvPr/>
        </p:nvSpPr>
        <p:spPr>
          <a:xfrm>
            <a:off x="653830" y="1183334"/>
            <a:ext cx="7697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clustering working groups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B2649F-C321-8749-9616-0B2AFA333B16}"/>
              </a:ext>
            </a:extLst>
          </p:cNvPr>
          <p:cNvSpPr txBox="1"/>
          <p:nvPr/>
        </p:nvSpPr>
        <p:spPr>
          <a:xfrm>
            <a:off x="937532" y="1560431"/>
            <a:ext cx="79539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GAST – Africa – entrepreneurship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virtual mobility: on-line versus hands-on</a:t>
            </a:r>
          </a:p>
        </p:txBody>
      </p:sp>
      <p:pic>
        <p:nvPicPr>
          <p:cNvPr id="12" name="Google Shape;15;p27" descr="R:\D_VIII\VIIIc\4_Netzwerke_und_Messen\4.1 Netzwerke\CLUSTER\8 Website PR\Logos\Cluster_logo_small.png">
            <a:extLst>
              <a:ext uri="{FF2B5EF4-FFF2-40B4-BE49-F238E27FC236}">
                <a16:creationId xmlns:a16="http://schemas.microsoft.com/office/drawing/2014/main" id="{F2DB065C-23A7-984A-A943-B7E9C8677E7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0678" y="44324"/>
            <a:ext cx="1161073" cy="41467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6E69B3C-86A4-C643-8CBC-66B8B1B0B8A4}"/>
              </a:ext>
            </a:extLst>
          </p:cNvPr>
          <p:cNvSpPr txBox="1"/>
          <p:nvPr/>
        </p:nvSpPr>
        <p:spPr>
          <a:xfrm>
            <a:off x="1151315" y="23569"/>
            <a:ext cx="645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‘small enough to be flexible, big enough to be important’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4EEB33-FF48-164E-AFFE-B20085C4F227}"/>
              </a:ext>
            </a:extLst>
          </p:cNvPr>
          <p:cNvSpPr txBox="1"/>
          <p:nvPr/>
        </p:nvSpPr>
        <p:spPr>
          <a:xfrm>
            <a:off x="1252533" y="1920233"/>
            <a:ext cx="7638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Lucida Grande" panose="020B0600040502020204" pitchFamily="34" charset="0"/>
              <a:buChar char="→"/>
            </a:pPr>
            <a:r>
              <a:rPr lang="en-US" dirty="0"/>
              <a:t>BIP’s with selected partners -&gt; CLUSTER has privileged position</a:t>
            </a:r>
          </a:p>
          <a:p>
            <a:pPr marL="285750" indent="-285750">
              <a:buFont typeface="Lucida Grande" panose="020B0600040502020204" pitchFamily="34" charset="0"/>
              <a:buChar char="→"/>
            </a:pPr>
            <a:r>
              <a:rPr lang="en-US" dirty="0"/>
              <a:t>Erasmus+ </a:t>
            </a:r>
          </a:p>
          <a:p>
            <a:pPr marL="285750" indent="-285750">
              <a:buFont typeface="Lucida Grande" panose="020B0600040502020204" pitchFamily="34" charset="0"/>
              <a:buChar char="→"/>
            </a:pPr>
            <a:r>
              <a:rPr lang="en-US" dirty="0"/>
              <a:t>CSO workshop entrepreneurship with invited African students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9B23B-373E-5644-B26A-508008E9CC82}"/>
              </a:ext>
            </a:extLst>
          </p:cNvPr>
          <p:cNvSpPr txBox="1"/>
          <p:nvPr/>
        </p:nvSpPr>
        <p:spPr>
          <a:xfrm>
            <a:off x="2108200" y="2926110"/>
            <a:ext cx="624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CLUSTER can do it</a:t>
            </a:r>
          </a:p>
        </p:txBody>
      </p:sp>
      <p:sp>
        <p:nvSpPr>
          <p:cNvPr id="9" name="Curved Right Arrow 8">
            <a:extLst>
              <a:ext uri="{FF2B5EF4-FFF2-40B4-BE49-F238E27FC236}">
                <a16:creationId xmlns:a16="http://schemas.microsoft.com/office/drawing/2014/main" id="{36A90FA2-4FA9-8346-8E1C-8FD44FD0E544}"/>
              </a:ext>
            </a:extLst>
          </p:cNvPr>
          <p:cNvSpPr/>
          <p:nvPr/>
        </p:nvSpPr>
        <p:spPr>
          <a:xfrm>
            <a:off x="1681535" y="2865586"/>
            <a:ext cx="410900" cy="33777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673F95-B0F5-804B-8766-F553827D492D}"/>
              </a:ext>
            </a:extLst>
          </p:cNvPr>
          <p:cNvSpPr txBox="1"/>
          <p:nvPr/>
        </p:nvSpPr>
        <p:spPr>
          <a:xfrm>
            <a:off x="1241032" y="3764199"/>
            <a:ext cx="7638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Lucida Grande" panose="020B0600040502020204" pitchFamily="34" charset="0"/>
              <a:buChar char="→"/>
            </a:pPr>
            <a:r>
              <a:rPr lang="en-US" dirty="0"/>
              <a:t>on-line project based </a:t>
            </a:r>
          </a:p>
          <a:p>
            <a:pPr marL="285750" indent="-285750">
              <a:buFont typeface="Lucida Grande" panose="020B0600040502020204" pitchFamily="34" charset="0"/>
              <a:buChar char="→"/>
            </a:pPr>
            <a:r>
              <a:rPr lang="en-US" dirty="0"/>
              <a:t>students with different nationalities/cultures that work together</a:t>
            </a:r>
          </a:p>
          <a:p>
            <a:pPr marL="285750" indent="-285750">
              <a:buFont typeface="Lucida Grande" panose="020B0600040502020204" pitchFamily="34" charset="0"/>
              <a:buChar char="→"/>
            </a:pPr>
            <a:r>
              <a:rPr lang="en-US" dirty="0"/>
              <a:t>how to bring this in our curricula?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545713-B253-014F-89ED-3CE881D926BB}"/>
              </a:ext>
            </a:extLst>
          </p:cNvPr>
          <p:cNvSpPr txBox="1"/>
          <p:nvPr/>
        </p:nvSpPr>
        <p:spPr>
          <a:xfrm>
            <a:off x="2092435" y="4867690"/>
            <a:ext cx="624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CLUSTER can do it</a:t>
            </a:r>
          </a:p>
        </p:txBody>
      </p:sp>
      <p:sp>
        <p:nvSpPr>
          <p:cNvPr id="15" name="Curved Right Arrow 14">
            <a:extLst>
              <a:ext uri="{FF2B5EF4-FFF2-40B4-BE49-F238E27FC236}">
                <a16:creationId xmlns:a16="http://schemas.microsoft.com/office/drawing/2014/main" id="{632C65B0-2BBC-5E43-BFE8-97AA23E2B5E5}"/>
              </a:ext>
            </a:extLst>
          </p:cNvPr>
          <p:cNvSpPr/>
          <p:nvPr/>
        </p:nvSpPr>
        <p:spPr>
          <a:xfrm>
            <a:off x="1665770" y="4807166"/>
            <a:ext cx="410900" cy="33777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46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 Ingenieurswetenschappen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/>
              <a:t>spider in the web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8C7F80-7C6B-814F-95C7-1D0415DC33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7530" y="1199840"/>
            <a:ext cx="8283958" cy="43923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C4D17A-4D1B-8E41-A19B-25460A9D528B}"/>
              </a:ext>
            </a:extLst>
          </p:cNvPr>
          <p:cNvSpPr txBox="1"/>
          <p:nvPr/>
        </p:nvSpPr>
        <p:spPr>
          <a:xfrm>
            <a:off x="653830" y="1183334"/>
            <a:ext cx="7697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CLUSTER as a laboratory?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B2649F-C321-8749-9616-0B2AFA333B16}"/>
              </a:ext>
            </a:extLst>
          </p:cNvPr>
          <p:cNvSpPr txBox="1"/>
          <p:nvPr/>
        </p:nvSpPr>
        <p:spPr>
          <a:xfrm>
            <a:off x="937532" y="1560431"/>
            <a:ext cx="79539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importance of bottom-up initiatives. (not necessarily related to priorities presidency)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small scale experiments to learn from (in positive or negative manner)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importance of the scale of the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also lead to shared experiences or to results important enough for the alliances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seed money </a:t>
            </a:r>
            <a:r>
              <a:rPr lang="en-US" sz="2000" dirty="0"/>
              <a:t>for initiatives coming from working groups to stimulate experiments (eventually in a </a:t>
            </a:r>
            <a:r>
              <a:rPr lang="en-US" sz="2000" dirty="0" err="1"/>
              <a:t>cofinance</a:t>
            </a:r>
            <a:r>
              <a:rPr lang="en-US" sz="2000" dirty="0"/>
              <a:t>-model)</a:t>
            </a:r>
          </a:p>
        </p:txBody>
      </p:sp>
      <p:pic>
        <p:nvPicPr>
          <p:cNvPr id="12" name="Google Shape;15;p27" descr="R:\D_VIII\VIIIc\4_Netzwerke_und_Messen\4.1 Netzwerke\CLUSTER\8 Website PR\Logos\Cluster_logo_small.png">
            <a:extLst>
              <a:ext uri="{FF2B5EF4-FFF2-40B4-BE49-F238E27FC236}">
                <a16:creationId xmlns:a16="http://schemas.microsoft.com/office/drawing/2014/main" id="{F2DB065C-23A7-984A-A943-B7E9C8677E7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0678" y="44324"/>
            <a:ext cx="1161073" cy="41467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EF4A84-2DF5-DA45-8240-8161B356D90D}"/>
              </a:ext>
            </a:extLst>
          </p:cNvPr>
          <p:cNvSpPr txBox="1"/>
          <p:nvPr/>
        </p:nvSpPr>
        <p:spPr>
          <a:xfrm>
            <a:off x="933668" y="31334"/>
            <a:ext cx="645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‘small enough to be flexible, big enough to be important’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7907109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330</Words>
  <Application>Microsoft Macintosh PowerPoint</Application>
  <PresentationFormat>On-screen Show (4:3)</PresentationFormat>
  <Paragraphs>98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Lucida Grande</vt:lpstr>
      <vt:lpstr>KU Leuven</vt:lpstr>
      <vt:lpstr>KU Leuven sedes</vt:lpstr>
      <vt:lpstr>   European University Initiatives ‘future of CLUSTER’ SC-Torino 09/22  Peter Van Puyvelde dean Faculty of Engineering Science KU Leuven  </vt:lpstr>
      <vt:lpstr>spider in the web</vt:lpstr>
      <vt:lpstr>spider in the web</vt:lpstr>
      <vt:lpstr>spider in the web</vt:lpstr>
      <vt:lpstr>spider in the web</vt:lpstr>
      <vt:lpstr>spider in the web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2022-06-02T10:52:11Z</cp:lastPrinted>
  <dcterms:created xsi:type="dcterms:W3CDTF">2017-09-13T11:56:44Z</dcterms:created>
  <dcterms:modified xsi:type="dcterms:W3CDTF">2022-09-23T07:47:08Z</dcterms:modified>
</cp:coreProperties>
</file>